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73" r:id="rId4"/>
    <p:sldId id="297" r:id="rId5"/>
    <p:sldId id="311" r:id="rId6"/>
    <p:sldId id="279" r:id="rId7"/>
    <p:sldId id="282" r:id="rId8"/>
    <p:sldId id="310" r:id="rId9"/>
    <p:sldId id="308" r:id="rId10"/>
    <p:sldId id="276" r:id="rId11"/>
    <p:sldId id="305" r:id="rId12"/>
    <p:sldId id="307" r:id="rId13"/>
    <p:sldId id="302" r:id="rId14"/>
    <p:sldId id="287" r:id="rId15"/>
    <p:sldId id="291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2EC"/>
    <a:srgbClr val="718EA0"/>
    <a:srgbClr val="6C899B"/>
    <a:srgbClr val="F3F9FB"/>
    <a:srgbClr val="F9FCFD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8CBB-026B-477A-81FD-48685F0F60BE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96677-4030-41CD-88B9-A33EC872B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9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77-4030-41CD-88B9-A33EC872B1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8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738092"/>
            <a:ext cx="103921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주차요금 정산 시스템  </a:t>
            </a:r>
            <a:endParaRPr lang="en-US" altLang="ko-KR" sz="8800" b="1" spc="-150" dirty="0">
              <a:solidFill>
                <a:schemeClr val="bg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9613009" y="5042118"/>
            <a:ext cx="2600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팀장 </a:t>
            </a:r>
            <a:r>
              <a:rPr lang="en-US" altLang="ko-KR" sz="2800" dirty="0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백정윤</a:t>
            </a:r>
            <a:endParaRPr lang="en-US" altLang="ko-KR" sz="2800" dirty="0">
              <a:solidFill>
                <a:schemeClr val="bg1"/>
              </a:solidFill>
              <a:latin typeface="더잠실 OTF 3 Regular" panose="00000500000000000000" pitchFamily="50" charset="-127"/>
              <a:ea typeface="더잠실 OTF 3 Regular" panose="00000500000000000000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팀원</a:t>
            </a:r>
            <a:r>
              <a:rPr lang="en-US" altLang="ko-KR" sz="2800" dirty="0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 : </a:t>
            </a:r>
            <a:r>
              <a:rPr lang="ko-KR" altLang="en-US" sz="2800" dirty="0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최효정</a:t>
            </a:r>
            <a:endParaRPr lang="en-US" altLang="ko-KR" sz="2800" dirty="0">
              <a:solidFill>
                <a:schemeClr val="bg1"/>
              </a:solidFill>
              <a:latin typeface="더잠실 OTF 3 Regular" panose="00000500000000000000" pitchFamily="50" charset="-127"/>
              <a:ea typeface="더잠실 OTF 3 Regular" panose="00000500000000000000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팀원 </a:t>
            </a:r>
            <a:r>
              <a:rPr lang="en-US" altLang="ko-KR" sz="2800" dirty="0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신예원</a:t>
            </a:r>
            <a:r>
              <a:rPr lang="ko-KR" altLang="en-US" sz="2800" dirty="0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  <a:cs typeface="Pretendard SemiBold" panose="02000703000000020004" pitchFamily="50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더잠실 OTF 3 Regular" panose="00000500000000000000" pitchFamily="50" charset="-127"/>
              <a:ea typeface="더잠실 OTF 3 Regular" panose="00000500000000000000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더잠실 OTF 3 Regular" panose="00000500000000000000" pitchFamily="50" charset="-127"/>
                <a:ea typeface="더잠실 OTF 3 Regular" panose="00000500000000000000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더잠실 OTF 3 Regular" panose="00000500000000000000" pitchFamily="50" charset="-127"/>
              <a:ea typeface="더잠실 OTF 3 Regular" panose="000005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차량, 육상 차량, 장난감 차, 바퀴이(가) 표시된 사진&#10;&#10;자동 생성된 설명">
            <a:extLst>
              <a:ext uri="{FF2B5EF4-FFF2-40B4-BE49-F238E27FC236}">
                <a16:creationId xmlns:a16="http://schemas.microsoft.com/office/drawing/2014/main" id="{27EA9654-517A-D14A-ABF7-1404F23C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2707688"/>
            <a:ext cx="7618599" cy="3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16673" y="3106123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37979" y="3106123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3032343" y="6160433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2535" y="581912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    실행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B33DD-D6F0-3696-744A-FEB0584A73B9}"/>
              </a:ext>
            </a:extLst>
          </p:cNvPr>
          <p:cNvSpPr txBox="1"/>
          <p:nvPr/>
        </p:nvSpPr>
        <p:spPr>
          <a:xfrm>
            <a:off x="410347" y="4088839"/>
            <a:ext cx="576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하드 코딩을 방지하기 위해 </a:t>
            </a: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enum</a:t>
            </a: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을 선언함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BC0D-EB72-B8B5-E36F-63E417DCACC2}"/>
              </a:ext>
            </a:extLst>
          </p:cNvPr>
          <p:cNvSpPr txBox="1"/>
          <p:nvPr/>
        </p:nvSpPr>
        <p:spPr>
          <a:xfrm>
            <a:off x="410347" y="5713087"/>
            <a:ext cx="576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하드 코딩을 방지하기 위해 상수를 선언함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0CE63-EFAA-02A9-821B-A707984771E3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결과 </a:t>
            </a:r>
            <a:endParaRPr lang="ko-KR" altLang="en-US" sz="48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7212290-8744-93A8-DB77-ECEB2339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95" y="4854865"/>
            <a:ext cx="4172532" cy="59063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EFC1704-6C5A-D3B3-29A9-A5564498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5" y="1481488"/>
            <a:ext cx="5344271" cy="244826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41" name="그림 4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3C2D35F-F1F0-6C42-CE5C-EB28A1788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80" y="1436650"/>
            <a:ext cx="3600000" cy="43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16673" y="3106123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37979" y="3106123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3032343" y="6160433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2535" y="581912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    실행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B33DD-D6F0-3696-744A-FEB0584A73B9}"/>
              </a:ext>
            </a:extLst>
          </p:cNvPr>
          <p:cNvSpPr txBox="1"/>
          <p:nvPr/>
        </p:nvSpPr>
        <p:spPr>
          <a:xfrm>
            <a:off x="441220" y="2643502"/>
            <a:ext cx="6110526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입차 시간은 주차장 운영시간 </a:t>
            </a: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(06</a:t>
            </a: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시</a:t>
            </a: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~ 22</a:t>
            </a: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시</a:t>
            </a: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)</a:t>
            </a: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에 맞게</a:t>
            </a:r>
            <a:endParaRPr lang="en-US" altLang="ko-KR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    </a:t>
            </a: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시간 범위</a:t>
            </a: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 </a:t>
            </a: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설정 후 출력함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BC0D-EB72-B8B5-E36F-63E417DCACC2}"/>
              </a:ext>
            </a:extLst>
          </p:cNvPr>
          <p:cNvSpPr txBox="1"/>
          <p:nvPr/>
        </p:nvSpPr>
        <p:spPr>
          <a:xfrm>
            <a:off x="441220" y="5449791"/>
            <a:ext cx="576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출차 시간을 입차 시간보다 늦게  입력 받기 위한 알고리즘</a:t>
            </a: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200C15-804A-5BA7-42C9-52D36EAC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26" y="1420795"/>
            <a:ext cx="3600000" cy="439832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A10B50-68D7-EAE1-AC77-CAF34E35EA89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결과</a:t>
            </a:r>
            <a:endParaRPr lang="ko-KR" altLang="en-US" sz="48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FFAADB-244A-C70A-FA27-86E65821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3" y="1506425"/>
            <a:ext cx="5744377" cy="90500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0CAAF64-150E-448F-FE22-936E61AAA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13" y="3711083"/>
            <a:ext cx="6315003" cy="148041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520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16673" y="3106123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37979" y="3106123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3037152" y="6160433"/>
            <a:ext cx="239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F6F9D-3603-F776-A100-E63019229A67}"/>
              </a:ext>
            </a:extLst>
          </p:cNvPr>
          <p:cNvSpPr txBox="1"/>
          <p:nvPr/>
        </p:nvSpPr>
        <p:spPr>
          <a:xfrm>
            <a:off x="8432535" y="581912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    실행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DBC0D-EB72-B8B5-E36F-63E417DCACC2}"/>
              </a:ext>
            </a:extLst>
          </p:cNvPr>
          <p:cNvSpPr txBox="1"/>
          <p:nvPr/>
        </p:nvSpPr>
        <p:spPr>
          <a:xfrm>
            <a:off x="329109" y="5806371"/>
            <a:ext cx="701982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결제 금액이 부족 할 경우 이용금액과 투입 금액이 같아질 때 까지 </a:t>
            </a:r>
            <a:endParaRPr lang="en-US" altLang="ko-KR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    total </a:t>
            </a: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변수에 금액을 누적 시킴     </a:t>
            </a:r>
          </a:p>
        </p:txBody>
      </p:sp>
      <p:pic>
        <p:nvPicPr>
          <p:cNvPr id="14" name="그림 1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3405396-D3CD-A761-02D3-25045AD8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23" y="1420795"/>
            <a:ext cx="3600000" cy="43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A520C0-FF69-548F-3E38-195FCF289393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결과</a:t>
            </a:r>
            <a:endParaRPr lang="ko-KR" altLang="en-US" sz="48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1AAB15D-F8CA-D83B-B838-DECC310F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3" y="1331951"/>
            <a:ext cx="5939004" cy="423420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907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4841488" y="6217218"/>
            <a:ext cx="2509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프로그램 실행 동영상  </a:t>
            </a:r>
          </a:p>
        </p:txBody>
      </p:sp>
      <p:pic>
        <p:nvPicPr>
          <p:cNvPr id="2" name="녹화_2023_09_21_11_20_12_503">
            <a:hlinkClick r:id="" action="ppaction://media"/>
            <a:extLst>
              <a:ext uri="{FF2B5EF4-FFF2-40B4-BE49-F238E27FC236}">
                <a16:creationId xmlns:a16="http://schemas.microsoft.com/office/drawing/2014/main" id="{618573D9-2C51-7603-36D3-C7D652167A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5931" y="1192012"/>
            <a:ext cx="9820137" cy="4904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F71CB-00F9-07E9-C46B-89D531B66B9B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3.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결과 </a:t>
            </a:r>
            <a:endParaRPr lang="ko-KR" altLang="en-US" sz="48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2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92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71639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더잠실 OTF 5 Bold" panose="00000800000000000000" pitchFamily="50" charset="-127"/>
                  <a:ea typeface="더잠실 OTF 5 Bold" panose="00000800000000000000" pitchFamily="50" charset="-127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5608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더잠실 OTF 5 Bold" panose="00000800000000000000" pitchFamily="50" charset="-127"/>
                  <a:ea typeface="더잠실 OTF 5 Bold" panose="00000800000000000000" pitchFamily="50" charset="-127"/>
                </a:rPr>
                <a:t>프로젝트 자체평가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 rot="5400000">
            <a:off x="134460" y="1997789"/>
            <a:ext cx="4648852" cy="330678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4666371" y="1326760"/>
            <a:ext cx="3247983" cy="4648845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8431840" y="1316950"/>
            <a:ext cx="3180152" cy="4648841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1403144" y="1644704"/>
            <a:ext cx="2111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백정윤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8468449" y="3091368"/>
            <a:ext cx="3089470" cy="29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간단한 프로그램이라 쉽게 구현할 줄 알았는데 막상 코드를 쳐보니 따져야할 조건이 한두가지가 아니라 힘들었다</a:t>
            </a:r>
            <a:r>
              <a:rPr lang="en-US" altLang="ko-KR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. </a:t>
            </a:r>
            <a:r>
              <a:rPr lang="ko-KR" altLang="en-US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하지만  구현하면서 배열과 구조체 문법에 대해 다시 한번 복습할 수 있어서 유익했다</a:t>
            </a:r>
            <a:r>
              <a:rPr lang="en-US" altLang="ko-KR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227E9-7F99-140A-3A23-54391971614B}"/>
              </a:ext>
            </a:extLst>
          </p:cNvPr>
          <p:cNvSpPr txBox="1"/>
          <p:nvPr/>
        </p:nvSpPr>
        <p:spPr>
          <a:xfrm>
            <a:off x="183218" y="-14946"/>
            <a:ext cx="5391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4.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자체평가 </a:t>
            </a:r>
            <a:endParaRPr lang="ko-KR" altLang="en-US" sz="48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905E3-745E-39E6-F58C-7C210D63ED57}"/>
              </a:ext>
            </a:extLst>
          </p:cNvPr>
          <p:cNvSpPr txBox="1"/>
          <p:nvPr/>
        </p:nvSpPr>
        <p:spPr>
          <a:xfrm>
            <a:off x="4824884" y="2269834"/>
            <a:ext cx="3089470" cy="3514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C</a:t>
            </a: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언어를 배운 직후라 익숙하다고 생각했지만 구조체나 배열은 여전히 버벅댔고 기능을 구현하는 데 있어 어려움을 많이 느꼈습니다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앞으로 이런 기회를 늘려 좀 더 탄탄하고 실용적인 프로그램을 만들고 싶어 졌습니다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그리고 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프로그래밍 외적인 부분에서도 팀원에게 배울 점이 많았고 주변 팀원들이 한 분야 한 분야의 선생님이라고 느꼈습니다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부족한 점이 많은 저와 끝까지 함께해 준 팀원에게 무한한 감사를 드립니다  </a:t>
            </a:r>
            <a:r>
              <a:rPr lang="en-US" altLang="ko-KR" sz="1500" spc="-15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  <a:sym typeface="Wingdings" panose="05000000000000000000" pitchFamily="2" charset="2"/>
              </a:rPr>
              <a:t>:)</a:t>
            </a:r>
            <a:endParaRPr lang="en-US" altLang="ko-KR" sz="1500" spc="-150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50A0-840A-883D-C998-E40A3EA92C34}"/>
              </a:ext>
            </a:extLst>
          </p:cNvPr>
          <p:cNvSpPr txBox="1"/>
          <p:nvPr/>
        </p:nvSpPr>
        <p:spPr>
          <a:xfrm>
            <a:off x="986724" y="2629704"/>
            <a:ext cx="2944321" cy="29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첫 회의 하면서 프로그램 틀을 구성했을 때  이것을 구현 시킬 수 있을까</a:t>
            </a:r>
            <a:r>
              <a:rPr lang="en-US" altLang="ko-KR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? </a:t>
            </a:r>
            <a:r>
              <a:rPr lang="ko-KR" altLang="en-US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라는  두려움과 의구심이 들었지만 </a:t>
            </a:r>
            <a:endParaRPr lang="en-US" altLang="ko-KR" spc="-150" dirty="0">
              <a:solidFill>
                <a:schemeClr val="bg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팀원들과  함께 힘을  내서  완성을 시켰을 때의 성취감이 느껴져서  </a:t>
            </a:r>
            <a:endParaRPr lang="en-US" altLang="ko-KR" spc="-150" dirty="0">
              <a:solidFill>
                <a:schemeClr val="bg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보람찼다</a:t>
            </a:r>
            <a:r>
              <a:rPr lang="en-US" altLang="ko-KR" spc="-150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7825C-C7AB-DB93-1E3E-A0EA28DF53B1}"/>
              </a:ext>
            </a:extLst>
          </p:cNvPr>
          <p:cNvSpPr txBox="1"/>
          <p:nvPr/>
        </p:nvSpPr>
        <p:spPr>
          <a:xfrm>
            <a:off x="8966174" y="1644704"/>
            <a:ext cx="2111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최효정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69C7F-4DDE-CBB8-4242-A9B9F636E007}"/>
              </a:ext>
            </a:extLst>
          </p:cNvPr>
          <p:cNvSpPr txBox="1"/>
          <p:nvPr/>
        </p:nvSpPr>
        <p:spPr>
          <a:xfrm>
            <a:off x="5234620" y="1648633"/>
            <a:ext cx="2111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신예원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	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757064" y="3010071"/>
            <a:ext cx="4677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감사합니다</a:t>
            </a:r>
            <a:r>
              <a:rPr lang="en-US" altLang="ko-KR" sz="7200" b="1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.</a:t>
            </a:r>
            <a:endParaRPr lang="ko-KR" altLang="en-US" sz="7200" b="1" dirty="0">
              <a:solidFill>
                <a:schemeClr val="accent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67296" y="1846549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52876" y="1804609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  개요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67296" y="318105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2450" y="4473952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488717" y="4412397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  결과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19206" y="542880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488717" y="5367250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  자체평가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2DC29-DEFE-F91D-7F40-9D4245DD8B0C}"/>
              </a:ext>
            </a:extLst>
          </p:cNvPr>
          <p:cNvSpPr txBox="1"/>
          <p:nvPr/>
        </p:nvSpPr>
        <p:spPr>
          <a:xfrm>
            <a:off x="2524638" y="3123573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  절차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67797-5AA6-F559-5C33-0C1A5AA2549E}"/>
              </a:ext>
            </a:extLst>
          </p:cNvPr>
          <p:cNvSpPr txBox="1"/>
          <p:nvPr/>
        </p:nvSpPr>
        <p:spPr>
          <a:xfrm>
            <a:off x="2619504" y="2246024"/>
            <a:ext cx="266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개발 의도 및 주요기능 </a:t>
            </a:r>
            <a:endParaRPr lang="en-US" altLang="ko-KR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b="1" spc="-300" dirty="0">
              <a:solidFill>
                <a:schemeClr val="bg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FD058-2325-FF79-0E60-68F2CD7B43BC}"/>
              </a:ext>
            </a:extLst>
          </p:cNvPr>
          <p:cNvSpPr txBox="1"/>
          <p:nvPr/>
        </p:nvSpPr>
        <p:spPr>
          <a:xfrm>
            <a:off x="2619506" y="2674836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팀 구성원 역할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95ABE-CECE-D755-5973-B61E7AD29F3C}"/>
              </a:ext>
            </a:extLst>
          </p:cNvPr>
          <p:cNvSpPr txBox="1"/>
          <p:nvPr/>
        </p:nvSpPr>
        <p:spPr>
          <a:xfrm>
            <a:off x="2597517" y="3600309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작업 일정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13551-D115-8E5F-A5AF-F3DF4C0DB963}"/>
              </a:ext>
            </a:extLst>
          </p:cNvPr>
          <p:cNvSpPr txBox="1"/>
          <p:nvPr/>
        </p:nvSpPr>
        <p:spPr>
          <a:xfrm>
            <a:off x="2603095" y="3974702"/>
            <a:ext cx="21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프로그램 설계도 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71639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더잠실 OTF 5 Bold" panose="00000800000000000000" pitchFamily="50" charset="-127"/>
                  <a:ea typeface="더잠실 OTF 5 Bold" panose="00000800000000000000" pitchFamily="50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5125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더잠실 OTF 5 Bold" panose="00000800000000000000" pitchFamily="50" charset="-127"/>
                  <a:ea typeface="더잠실 OTF 5 Bold" panose="00000800000000000000" pitchFamily="50" charset="-127"/>
                </a:rPr>
                <a:t>프로젝트 개요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66000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</a:p>
          <a:p>
            <a:endParaRPr lang="ko-KR" altLang="en-US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1.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개요 </a:t>
            </a:r>
            <a:endParaRPr lang="ko-KR" altLang="en-US" sz="48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4" y="949614"/>
            <a:ext cx="421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1-1. </a:t>
            </a:r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개발 의도 및 주요기능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312A5-7D29-6817-E7A7-96DCB0DA0106}"/>
              </a:ext>
            </a:extLst>
          </p:cNvPr>
          <p:cNvSpPr txBox="1"/>
          <p:nvPr/>
        </p:nvSpPr>
        <p:spPr>
          <a:xfrm>
            <a:off x="1322853" y="2884630"/>
            <a:ext cx="8140823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C</a:t>
            </a: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언어 시간에 학습한 내용들을 바탕으로 주제 회의 및 프로그램 기능을 구현하고</a:t>
            </a: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     </a:t>
            </a: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개발하는 과정을 경험하고자  이 프로그램을 제작 하기로 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40872D-92A2-354A-C731-FA221F7BBC61}"/>
              </a:ext>
            </a:extLst>
          </p:cNvPr>
          <p:cNvSpPr txBox="1"/>
          <p:nvPr/>
        </p:nvSpPr>
        <p:spPr>
          <a:xfrm>
            <a:off x="1163052" y="2350641"/>
            <a:ext cx="172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1. </a:t>
            </a:r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개발 의도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66081-58FE-2A55-12D0-33492E53E0D5}"/>
              </a:ext>
            </a:extLst>
          </p:cNvPr>
          <p:cNvSpPr txBox="1"/>
          <p:nvPr/>
        </p:nvSpPr>
        <p:spPr>
          <a:xfrm>
            <a:off x="1163052" y="4430322"/>
            <a:ext cx="172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2. </a:t>
            </a:r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주요 기능 </a:t>
            </a:r>
            <a:r>
              <a:rPr lang="en-US" altLang="ko-KR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 </a:t>
            </a:r>
            <a:endParaRPr lang="ko-KR" altLang="en-US" sz="20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E1389-2A8B-DFBB-E297-7F6DF64F9C46}"/>
              </a:ext>
            </a:extLst>
          </p:cNvPr>
          <p:cNvSpPr txBox="1"/>
          <p:nvPr/>
        </p:nvSpPr>
        <p:spPr>
          <a:xfrm>
            <a:off x="1384993" y="5018502"/>
            <a:ext cx="73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출입 차량 번호 조회 및 요금 정산 </a:t>
            </a:r>
          </a:p>
        </p:txBody>
      </p:sp>
    </p:spTree>
    <p:extLst>
      <p:ext uri="{BB962C8B-B14F-4D97-AF65-F5344CB8AC3E}">
        <p14:creationId xmlns:p14="http://schemas.microsoft.com/office/powerpoint/2010/main" val="26690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D56F788-5277-25B8-14F9-2BB3970320C6}"/>
              </a:ext>
            </a:extLst>
          </p:cNvPr>
          <p:cNvCxnSpPr/>
          <p:nvPr/>
        </p:nvCxnSpPr>
        <p:spPr>
          <a:xfrm>
            <a:off x="12378" y="394096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66000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</a:p>
          <a:p>
            <a:endParaRPr lang="ko-KR" altLang="en-US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1.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개요 </a:t>
            </a:r>
            <a:endParaRPr lang="ko-KR" altLang="en-US" sz="48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FD759E-9D06-51CB-EB15-FE2B0B28DC54}"/>
              </a:ext>
            </a:extLst>
          </p:cNvPr>
          <p:cNvSpPr/>
          <p:nvPr/>
        </p:nvSpPr>
        <p:spPr>
          <a:xfrm>
            <a:off x="786085" y="2584554"/>
            <a:ext cx="2695073" cy="2695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FA3EB1-FD02-5455-A842-1E983EE744C2}"/>
              </a:ext>
            </a:extLst>
          </p:cNvPr>
          <p:cNvSpPr/>
          <p:nvPr/>
        </p:nvSpPr>
        <p:spPr>
          <a:xfrm>
            <a:off x="4884721" y="2584554"/>
            <a:ext cx="2695073" cy="2695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8840CD-EFD3-1D4A-4C42-C67C8F168DDE}"/>
              </a:ext>
            </a:extLst>
          </p:cNvPr>
          <p:cNvSpPr/>
          <p:nvPr/>
        </p:nvSpPr>
        <p:spPr>
          <a:xfrm>
            <a:off x="8810632" y="2584553"/>
            <a:ext cx="2695073" cy="26950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85019-1295-A359-C476-B56FA74B1B91}"/>
              </a:ext>
            </a:extLst>
          </p:cNvPr>
          <p:cNvSpPr txBox="1"/>
          <p:nvPr/>
        </p:nvSpPr>
        <p:spPr>
          <a:xfrm>
            <a:off x="1340560" y="2739180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팀장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백정윤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B928-1F75-D236-EC27-90DCD8A52212}"/>
              </a:ext>
            </a:extLst>
          </p:cNvPr>
          <p:cNvSpPr txBox="1"/>
          <p:nvPr/>
        </p:nvSpPr>
        <p:spPr>
          <a:xfrm>
            <a:off x="801753" y="3618286"/>
            <a:ext cx="2683916" cy="84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프로그램 설계 및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구현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발표 자료 준비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D024C-5FDA-EFE6-26A6-5F1019ED0444}"/>
              </a:ext>
            </a:extLst>
          </p:cNvPr>
          <p:cNvSpPr txBox="1"/>
          <p:nvPr/>
        </p:nvSpPr>
        <p:spPr>
          <a:xfrm>
            <a:off x="5410275" y="2739180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팀원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신예원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F6089-F02C-1225-F5FB-C83C33BC20D6}"/>
              </a:ext>
            </a:extLst>
          </p:cNvPr>
          <p:cNvSpPr txBox="1"/>
          <p:nvPr/>
        </p:nvSpPr>
        <p:spPr>
          <a:xfrm>
            <a:off x="4921904" y="3618286"/>
            <a:ext cx="2646228" cy="84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프로그램 설계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및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구현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프로그램 오류 수정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88896-D6C7-1C43-5366-F00BB6D667B4}"/>
              </a:ext>
            </a:extLst>
          </p:cNvPr>
          <p:cNvSpPr txBox="1"/>
          <p:nvPr/>
        </p:nvSpPr>
        <p:spPr>
          <a:xfrm>
            <a:off x="9378544" y="2697576"/>
            <a:ext cx="1585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팀원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최효정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E3CBC-1C60-68E2-2EB2-54C7B360C3D2}"/>
              </a:ext>
            </a:extLst>
          </p:cNvPr>
          <p:cNvSpPr txBox="1"/>
          <p:nvPr/>
        </p:nvSpPr>
        <p:spPr>
          <a:xfrm>
            <a:off x="514905" y="949614"/>
            <a:ext cx="2865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1-2. </a:t>
            </a:r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팀 구성원 및 역할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5E09C-B5D1-8EF7-B3DE-D14E3697C7F9}"/>
              </a:ext>
            </a:extLst>
          </p:cNvPr>
          <p:cNvSpPr txBox="1"/>
          <p:nvPr/>
        </p:nvSpPr>
        <p:spPr>
          <a:xfrm>
            <a:off x="8850455" y="3618286"/>
            <a:ext cx="2646228" cy="84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프로그램 설계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및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구현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프로그램 오류 수정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3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더잠실 OTF 5 Bold" panose="00000800000000000000" pitchFamily="50" charset="-127"/>
                  <a:ea typeface="더잠실 OTF 5 Bold" panose="00000800000000000000" pitchFamily="50" charset="-127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5125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더잠실 OTF 5 Bold" panose="00000800000000000000" pitchFamily="50" charset="-127"/>
                  <a:ea typeface="더잠실 OTF 5 Bold" panose="00000800000000000000" pitchFamily="50" charset="-127"/>
                </a:rPr>
                <a:t>프로젝트 절차 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</a:p>
          <a:p>
            <a:endParaRPr lang="ko-KR" altLang="en-US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2.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절차 </a:t>
            </a:r>
            <a:endParaRPr lang="ko-KR" altLang="en-US" sz="48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2-1. </a:t>
            </a:r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작업 일정 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145BF87-724A-9614-953B-D4FEA34D73C0}"/>
              </a:ext>
            </a:extLst>
          </p:cNvPr>
          <p:cNvSpPr/>
          <p:nvPr/>
        </p:nvSpPr>
        <p:spPr>
          <a:xfrm>
            <a:off x="877271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9F5F70C-4C9E-FE7A-D3CE-264B7B1A5137}"/>
              </a:ext>
            </a:extLst>
          </p:cNvPr>
          <p:cNvSpPr/>
          <p:nvPr/>
        </p:nvSpPr>
        <p:spPr>
          <a:xfrm>
            <a:off x="2553734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43FD7C0-8320-D152-8DD6-5F1DA16F6256}"/>
              </a:ext>
            </a:extLst>
          </p:cNvPr>
          <p:cNvSpPr/>
          <p:nvPr/>
        </p:nvSpPr>
        <p:spPr>
          <a:xfrm>
            <a:off x="4424143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635C03-9CB0-EFB2-B774-8D6AA6033E5C}"/>
              </a:ext>
            </a:extLst>
          </p:cNvPr>
          <p:cNvSpPr/>
          <p:nvPr/>
        </p:nvSpPr>
        <p:spPr>
          <a:xfrm>
            <a:off x="6530998" y="2196870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9F9642B-D96D-3E33-82DA-26EFC38CA302}"/>
              </a:ext>
            </a:extLst>
          </p:cNvPr>
          <p:cNvSpPr/>
          <p:nvPr/>
        </p:nvSpPr>
        <p:spPr>
          <a:xfrm>
            <a:off x="8461113" y="2196870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A3FFC68-F58F-48CB-A591-ABBDF02DE055}"/>
              </a:ext>
            </a:extLst>
          </p:cNvPr>
          <p:cNvSpPr/>
          <p:nvPr/>
        </p:nvSpPr>
        <p:spPr>
          <a:xfrm>
            <a:off x="10470449" y="2207091"/>
            <a:ext cx="422140" cy="3488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100DDC-CF78-664B-D8FB-30C127A9C9D1}"/>
              </a:ext>
            </a:extLst>
          </p:cNvPr>
          <p:cNvSpPr txBox="1"/>
          <p:nvPr/>
        </p:nvSpPr>
        <p:spPr>
          <a:xfrm>
            <a:off x="10264575" y="283161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09.22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45AD16-2519-87C9-8D7E-AE886CC3CD28}"/>
              </a:ext>
            </a:extLst>
          </p:cNvPr>
          <p:cNvSpPr txBox="1"/>
          <p:nvPr/>
        </p:nvSpPr>
        <p:spPr>
          <a:xfrm>
            <a:off x="8256844" y="283161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09.21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926237-9B1A-6BF5-0A1A-DD5525951907}"/>
              </a:ext>
            </a:extLst>
          </p:cNvPr>
          <p:cNvSpPr txBox="1"/>
          <p:nvPr/>
        </p:nvSpPr>
        <p:spPr>
          <a:xfrm>
            <a:off x="6351523" y="284249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09.18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51C34F-EDED-0E24-67A4-CDF8337F45D2}"/>
              </a:ext>
            </a:extLst>
          </p:cNvPr>
          <p:cNvSpPr txBox="1"/>
          <p:nvPr/>
        </p:nvSpPr>
        <p:spPr>
          <a:xfrm>
            <a:off x="4198362" y="283161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09.14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592499-DA69-B0DD-2CF2-D23CF52F5CA0}"/>
              </a:ext>
            </a:extLst>
          </p:cNvPr>
          <p:cNvSpPr txBox="1"/>
          <p:nvPr/>
        </p:nvSpPr>
        <p:spPr>
          <a:xfrm>
            <a:off x="2363383" y="283243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09.13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2B7A28-55A3-03FC-2A87-97B26D2E724E}"/>
              </a:ext>
            </a:extLst>
          </p:cNvPr>
          <p:cNvSpPr txBox="1"/>
          <p:nvPr/>
        </p:nvSpPr>
        <p:spPr>
          <a:xfrm>
            <a:off x="689704" y="283161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09.12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55F0B7-F0FC-10CB-2A98-793E24B5F9ED}"/>
              </a:ext>
            </a:extLst>
          </p:cNvPr>
          <p:cNvSpPr/>
          <p:nvPr/>
        </p:nvSpPr>
        <p:spPr>
          <a:xfrm>
            <a:off x="704131" y="3437472"/>
            <a:ext cx="2371578" cy="439840"/>
          </a:xfrm>
          <a:prstGeom prst="rect">
            <a:avLst/>
          </a:prstGeom>
          <a:solidFill>
            <a:srgbClr val="C6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주제 선정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932B814-DB87-9593-A31F-91736923018C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1299411" y="2381529"/>
            <a:ext cx="1254323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A2B8B6-7162-0580-8F3C-17F5E94EC69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975874" y="2381529"/>
            <a:ext cx="1448269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0FB62CF-EF8C-3761-75B3-AD8EC2D1F573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4846283" y="2371308"/>
            <a:ext cx="1684715" cy="10221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490F0A6-5BE9-80A1-9140-B8C71FFCC98D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6953138" y="2371308"/>
            <a:ext cx="1507975" cy="0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D537646-C477-145A-20F1-8D8C3192B060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8883253" y="2371308"/>
            <a:ext cx="1587196" cy="10221"/>
          </a:xfrm>
          <a:prstGeom prst="line">
            <a:avLst/>
          </a:prstGeom>
          <a:ln w="41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88C292B-534C-3A65-0509-EA0B4B3209CD}"/>
              </a:ext>
            </a:extLst>
          </p:cNvPr>
          <p:cNvSpPr/>
          <p:nvPr/>
        </p:nvSpPr>
        <p:spPr>
          <a:xfrm>
            <a:off x="2134460" y="3970197"/>
            <a:ext cx="2371578" cy="439840"/>
          </a:xfrm>
          <a:prstGeom prst="rect">
            <a:avLst/>
          </a:prstGeom>
          <a:solidFill>
            <a:srgbClr val="C6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자료수집</a:t>
            </a:r>
            <a:endParaRPr lang="en-US" altLang="ko-KR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916F6D-8F3F-E98F-9D62-FCEF68CC4290}"/>
              </a:ext>
            </a:extLst>
          </p:cNvPr>
          <p:cNvSpPr/>
          <p:nvPr/>
        </p:nvSpPr>
        <p:spPr>
          <a:xfrm>
            <a:off x="4117199" y="4492423"/>
            <a:ext cx="2835940" cy="439840"/>
          </a:xfrm>
          <a:prstGeom prst="rect">
            <a:avLst/>
          </a:prstGeom>
          <a:solidFill>
            <a:srgbClr val="C6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프로그램 구현 </a:t>
            </a:r>
            <a:endParaRPr lang="en-US" altLang="ko-KR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C272CF-349B-75F0-22DE-B5E8EA81C175}"/>
              </a:ext>
            </a:extLst>
          </p:cNvPr>
          <p:cNvSpPr/>
          <p:nvPr/>
        </p:nvSpPr>
        <p:spPr>
          <a:xfrm>
            <a:off x="5188388" y="5006576"/>
            <a:ext cx="3789282" cy="439840"/>
          </a:xfrm>
          <a:prstGeom prst="rect">
            <a:avLst/>
          </a:prstGeom>
          <a:solidFill>
            <a:srgbClr val="C6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오류 수정</a:t>
            </a:r>
            <a:endParaRPr lang="en-US" altLang="ko-KR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DD0825-41A8-6DC2-EFA2-180A6061A0A6}"/>
              </a:ext>
            </a:extLst>
          </p:cNvPr>
          <p:cNvSpPr/>
          <p:nvPr/>
        </p:nvSpPr>
        <p:spPr>
          <a:xfrm>
            <a:off x="6604986" y="5520729"/>
            <a:ext cx="3338004" cy="439840"/>
          </a:xfrm>
          <a:prstGeom prst="rect">
            <a:avLst/>
          </a:prstGeom>
          <a:solidFill>
            <a:srgbClr val="C6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피피티 제작 </a:t>
            </a:r>
            <a:endParaRPr lang="en-US" altLang="ko-KR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C8A42A-6A45-F926-AA0B-0C7A0A35BE4D}"/>
              </a:ext>
            </a:extLst>
          </p:cNvPr>
          <p:cNvSpPr/>
          <p:nvPr/>
        </p:nvSpPr>
        <p:spPr>
          <a:xfrm>
            <a:off x="10095589" y="3429000"/>
            <a:ext cx="1171853" cy="439840"/>
          </a:xfrm>
          <a:prstGeom prst="rect">
            <a:avLst/>
          </a:prstGeom>
          <a:solidFill>
            <a:srgbClr val="C6E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발표일</a:t>
            </a:r>
            <a:endParaRPr lang="en-US" altLang="ko-KR" dirty="0">
              <a:solidFill>
                <a:schemeClr val="tx1"/>
              </a:solidFill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9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F377-A4B8-DEFF-C188-B3392C25B761}"/>
              </a:ext>
            </a:extLst>
          </p:cNvPr>
          <p:cNvSpPr txBox="1"/>
          <p:nvPr/>
        </p:nvSpPr>
        <p:spPr>
          <a:xfrm>
            <a:off x="599598" y="863943"/>
            <a:ext cx="22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8C3C-6604-DECB-9D11-7899F810A427}"/>
              </a:ext>
            </a:extLst>
          </p:cNvPr>
          <p:cNvSpPr txBox="1"/>
          <p:nvPr/>
        </p:nvSpPr>
        <p:spPr>
          <a:xfrm>
            <a:off x="183219" y="-14946"/>
            <a:ext cx="489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2.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프로젝트</a:t>
            </a: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 </a:t>
            </a:r>
            <a:r>
              <a:rPr lang="ko-KR" altLang="en-US" sz="4800" b="1" spc="-300" dirty="0">
                <a:solidFill>
                  <a:schemeClr val="accent1">
                    <a:lumMod val="50000"/>
                  </a:schemeClr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절차 </a:t>
            </a:r>
            <a:endParaRPr lang="ko-KR" altLang="en-US" sz="4800" dirty="0">
              <a:latin typeface="더잠실 OTF 5 Bold" panose="00000800000000000000" pitchFamily="50" charset="-127"/>
              <a:ea typeface="더잠실 OTF 5 Bold" panose="0000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C2CB-9447-EE67-8217-DE13B4215B8F}"/>
              </a:ext>
            </a:extLst>
          </p:cNvPr>
          <p:cNvSpPr txBox="1"/>
          <p:nvPr/>
        </p:nvSpPr>
        <p:spPr>
          <a:xfrm>
            <a:off x="514905" y="949614"/>
            <a:ext cx="28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2-2. </a:t>
            </a:r>
            <a:r>
              <a:rPr lang="ko-KR" altLang="en-US" sz="2000" dirty="0">
                <a:latin typeface="더잠실 OTF 5 Bold" panose="00000800000000000000" pitchFamily="50" charset="-127"/>
                <a:ea typeface="더잠실 OTF 5 Bold" panose="00000800000000000000" pitchFamily="50" charset="-127"/>
              </a:rPr>
              <a:t>프로그램 설계도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24A5A0-3432-266A-96B6-F4F62D60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1520083"/>
            <a:ext cx="10120544" cy="476390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539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71639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더잠실 OTF 5 Bold" panose="00000800000000000000" pitchFamily="50" charset="-127"/>
                  <a:ea typeface="더잠실 OTF 5 Bold" panose="00000800000000000000" pitchFamily="50" charset="-127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더잠실 OTF 5 Bold" panose="00000800000000000000" pitchFamily="50" charset="-127"/>
                <a:ea typeface="더잠실 OTF 5 Bold" panose="00000800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4211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더잠실 OTF 5 Bold" panose="00000800000000000000" pitchFamily="50" charset="-127"/>
                  <a:ea typeface="더잠실 OTF 5 Bold" panose="00000800000000000000" pitchFamily="50" charset="-127"/>
                </a:rPr>
                <a:t>프로젝트 결과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25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399</Words>
  <Application>Microsoft Office PowerPoint</Application>
  <PresentationFormat>와이드스크린</PresentationFormat>
  <Paragraphs>113</Paragraphs>
  <Slides>16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Pretendard</vt:lpstr>
      <vt:lpstr>Pretendard Black</vt:lpstr>
      <vt:lpstr>더잠실 OTF 3 Regular</vt:lpstr>
      <vt:lpstr>더잠실 OTF 5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20172361@kiu.kr</cp:lastModifiedBy>
  <cp:revision>61</cp:revision>
  <dcterms:created xsi:type="dcterms:W3CDTF">2022-08-03T01:14:38Z</dcterms:created>
  <dcterms:modified xsi:type="dcterms:W3CDTF">2024-02-25T06:14:08Z</dcterms:modified>
</cp:coreProperties>
</file>