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d7e30eb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d7e30eb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d7e30e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d7e30e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d7e30eb5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bd7e30eb5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d7e30eb5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d7e30eb5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bd7e30e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bd7e30e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d7e30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d7e30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bd7e30eb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bd7e30eb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12" Type="http://schemas.openxmlformats.org/officeDocument/2006/relationships/image" Target="../media/image27.png"/><Relationship Id="rId9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2025" y="3464100"/>
            <a:ext cx="79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데이터 분석 : 타이타닉 생존,사망 예측률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176600" y="1650025"/>
            <a:ext cx="79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3조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2949"/>
            <a:ext cx="7629701" cy="18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75" y="421625"/>
            <a:ext cx="2867951" cy="24711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150200" y="557225"/>
            <a:ext cx="7348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연령대 3분할 : Age1(12세 이하), Age2(12~60세), Age3(60세 초과)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생존 여부 : 1(생존), 0(사망)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train_df_del : Age가 NA인 row를 지운 데이터셋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One-Hot Encoding 하여 AgeGroup을 Age_1, Age_2, Age_3로 3분할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Columns : Pclass, SexCode, Embarked 3세트, Age 3세트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69992" l="0" r="0" t="13529"/>
          <a:stretch/>
        </p:blipFill>
        <p:spPr>
          <a:xfrm>
            <a:off x="0" y="2921675"/>
            <a:ext cx="9143999" cy="3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25125" y="-87850"/>
            <a:ext cx="79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나이</a:t>
            </a:r>
            <a:r>
              <a:rPr lang="ko" sz="2400">
                <a:solidFill>
                  <a:schemeClr val="dk1"/>
                </a:solidFill>
              </a:rPr>
              <a:t> 관련 데이터 분석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058100" y="4701625"/>
            <a:ext cx="20859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타겟 적용한 학습 데이터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5741255" cy="19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775" y="2139400"/>
            <a:ext cx="4771226" cy="300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2" name="Google Shape;72;p15"/>
          <p:cNvSpPr txBox="1"/>
          <p:nvPr/>
        </p:nvSpPr>
        <p:spPr>
          <a:xfrm>
            <a:off x="7657300" y="196125"/>
            <a:ext cx="5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304375" y="1506500"/>
            <a:ext cx="33384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5개 머신러닝 함수 하나로 한눈에 보여주기 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125000" y="2205775"/>
            <a:ext cx="19566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인공신경망 함수화 예시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25" y="285275"/>
            <a:ext cx="2960500" cy="256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375" y="365500"/>
            <a:ext cx="1146416" cy="72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375" y="1173372"/>
            <a:ext cx="833442" cy="757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1240" y="285284"/>
            <a:ext cx="833442" cy="75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4701" y="1120312"/>
            <a:ext cx="846524" cy="8124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642700" y="484400"/>
            <a:ext cx="101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인공신경망</a:t>
            </a:r>
            <a:endParaRPr sz="1100"/>
          </a:p>
        </p:txBody>
      </p:sp>
      <p:sp>
        <p:nvSpPr>
          <p:cNvPr id="85" name="Google Shape;85;p16"/>
          <p:cNvSpPr txBox="1"/>
          <p:nvPr/>
        </p:nvSpPr>
        <p:spPr>
          <a:xfrm>
            <a:off x="5642700" y="1374900"/>
            <a:ext cx="101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의사결정나무</a:t>
            </a:r>
            <a:endParaRPr sz="1100"/>
          </a:p>
        </p:txBody>
      </p:sp>
      <p:sp>
        <p:nvSpPr>
          <p:cNvPr id="86" name="Google Shape;86;p16"/>
          <p:cNvSpPr txBox="1"/>
          <p:nvPr/>
        </p:nvSpPr>
        <p:spPr>
          <a:xfrm>
            <a:off x="5642700" y="2265400"/>
            <a:ext cx="123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RandomForest</a:t>
            </a:r>
            <a:endParaRPr sz="1100"/>
          </a:p>
        </p:txBody>
      </p:sp>
      <p:sp>
        <p:nvSpPr>
          <p:cNvPr id="87" name="Google Shape;87;p16"/>
          <p:cNvSpPr txBox="1"/>
          <p:nvPr/>
        </p:nvSpPr>
        <p:spPr>
          <a:xfrm>
            <a:off x="7637125" y="484400"/>
            <a:ext cx="101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SVM</a:t>
            </a:r>
            <a:endParaRPr sz="1100"/>
          </a:p>
        </p:txBody>
      </p:sp>
      <p:sp>
        <p:nvSpPr>
          <p:cNvPr id="88" name="Google Shape;88;p16"/>
          <p:cNvSpPr txBox="1"/>
          <p:nvPr/>
        </p:nvSpPr>
        <p:spPr>
          <a:xfrm>
            <a:off x="7637125" y="1258275"/>
            <a:ext cx="10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로지스틱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회귀분석</a:t>
            </a:r>
            <a:endParaRPr sz="1100"/>
          </a:p>
        </p:txBody>
      </p:sp>
      <p:sp>
        <p:nvSpPr>
          <p:cNvPr id="89" name="Google Shape;89;p16"/>
          <p:cNvSpPr txBox="1"/>
          <p:nvPr/>
        </p:nvSpPr>
        <p:spPr>
          <a:xfrm>
            <a:off x="377813" y="3322125"/>
            <a:ext cx="648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AgeGroup</a:t>
            </a:r>
            <a:r>
              <a:rPr lang="ko" sz="1500">
                <a:solidFill>
                  <a:schemeClr val="dk1"/>
                </a:solidFill>
              </a:rPr>
              <a:t> 칼럼 추가 전보다</a:t>
            </a:r>
            <a:r>
              <a:rPr lang="ko" sz="1500">
                <a:solidFill>
                  <a:srgbClr val="FF0000"/>
                </a:solidFill>
              </a:rPr>
              <a:t> 예측률이 올라갔지만</a:t>
            </a:r>
            <a:r>
              <a:rPr lang="ko" sz="1500">
                <a:solidFill>
                  <a:schemeClr val="dk1"/>
                </a:solidFill>
              </a:rPr>
              <a:t> 유의미하지는 않음(80프로 전후)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Random Forest 모델이 가장 예측률이 높은 모델.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0381" y="2056174"/>
            <a:ext cx="833443" cy="81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1065375" y="85225"/>
            <a:ext cx="79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운임비 관련</a:t>
            </a:r>
            <a:r>
              <a:rPr lang="ko" sz="2400">
                <a:solidFill>
                  <a:schemeClr val="dk1"/>
                </a:solidFill>
              </a:rPr>
              <a:t> 데이터 분석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2865150" cy="11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292025" y="2087700"/>
            <a:ext cx="147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운임비</a:t>
            </a:r>
            <a:r>
              <a:rPr lang="ko" sz="1000"/>
              <a:t>별 생존인원</a:t>
            </a:r>
            <a:endParaRPr sz="1000"/>
          </a:p>
        </p:txBody>
      </p:sp>
      <p:sp>
        <p:nvSpPr>
          <p:cNvPr id="98" name="Google Shape;98;p17"/>
          <p:cNvSpPr txBox="1"/>
          <p:nvPr/>
        </p:nvSpPr>
        <p:spPr>
          <a:xfrm>
            <a:off x="7056775" y="2051125"/>
            <a:ext cx="40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운임비</a:t>
            </a:r>
            <a:r>
              <a:rPr lang="ko" sz="1000"/>
              <a:t>별 사망인원</a:t>
            </a:r>
            <a:endParaRPr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75" y="3228626"/>
            <a:ext cx="1959325" cy="185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7375" y="2324550"/>
            <a:ext cx="2764566" cy="263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1575" y="2285325"/>
            <a:ext cx="2697000" cy="26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7648" y="639325"/>
            <a:ext cx="1590200" cy="8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991375" y="1295613"/>
            <a:ext cx="8202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650">
                <a:solidFill>
                  <a:schemeClr val="dk1"/>
                </a:solidFill>
                <a:highlight>
                  <a:srgbClr val="FFFF00"/>
                </a:highlight>
              </a:rPr>
              <a:t>RandomForest</a:t>
            </a:r>
            <a:endParaRPr b="1" sz="65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9450" y="590600"/>
            <a:ext cx="1062500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5276075" y="1288338"/>
            <a:ext cx="820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850">
                <a:solidFill>
                  <a:schemeClr val="dk1"/>
                </a:solidFill>
                <a:highlight>
                  <a:srgbClr val="FFFF00"/>
                </a:highlight>
              </a:rPr>
              <a:t>인공신경망</a:t>
            </a:r>
            <a:endParaRPr b="1" sz="85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5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11947" y="639313"/>
            <a:ext cx="998447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6290200" y="1288338"/>
            <a:ext cx="820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850">
                <a:solidFill>
                  <a:schemeClr val="dk1"/>
                </a:solidFill>
                <a:highlight>
                  <a:srgbClr val="FFFF00"/>
                </a:highlight>
              </a:rPr>
              <a:t>의사결정나무</a:t>
            </a:r>
            <a:endParaRPr b="1" sz="85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5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8" name="Google Shape;108;p17"/>
          <p:cNvSpPr txBox="1"/>
          <p:nvPr/>
        </p:nvSpPr>
        <p:spPr>
          <a:xfrm>
            <a:off x="7464000" y="1304525"/>
            <a:ext cx="44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850">
                <a:solidFill>
                  <a:schemeClr val="dk1"/>
                </a:solidFill>
                <a:highlight>
                  <a:srgbClr val="FFFF00"/>
                </a:highlight>
              </a:rPr>
              <a:t>SVM</a:t>
            </a:r>
            <a:endParaRPr sz="1100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10400" y="651143"/>
            <a:ext cx="1062500" cy="72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94450" y="708942"/>
            <a:ext cx="903225" cy="6079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8094450" y="1304525"/>
            <a:ext cx="998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850">
                <a:solidFill>
                  <a:schemeClr val="dk1"/>
                </a:solidFill>
                <a:highlight>
                  <a:srgbClr val="FFFF00"/>
                </a:highlight>
              </a:rPr>
              <a:t>로지스틱회귀분석</a:t>
            </a:r>
            <a:endParaRPr sz="1100"/>
          </a:p>
        </p:txBody>
      </p:sp>
      <p:sp>
        <p:nvSpPr>
          <p:cNvPr id="112" name="Google Shape;112;p17"/>
          <p:cNvSpPr/>
          <p:nvPr/>
        </p:nvSpPr>
        <p:spPr>
          <a:xfrm>
            <a:off x="3654350" y="584700"/>
            <a:ext cx="5438400" cy="116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18925" y="1384132"/>
            <a:ext cx="1887351" cy="17966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569775" y="1134025"/>
            <a:ext cx="165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운임비</a:t>
            </a:r>
            <a:r>
              <a:rPr lang="ko" sz="1000"/>
              <a:t>별 인원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605850" y="345125"/>
            <a:ext cx="79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가족 관련 데이터 분석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08238" y="965213"/>
            <a:ext cx="648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가족구성원 유무에 따른 생존자 예측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" y="2203688"/>
            <a:ext cx="6641225" cy="17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9850" y="2376875"/>
            <a:ext cx="2034650" cy="18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55463" y="1446700"/>
            <a:ext cx="648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형제자매,부모자식 중 1명이라도 존재하면 notAlone == TRUE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1명도 존재하지 않으면 alone ==TRUE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5">
            <a:alphaModFix/>
          </a:blip>
          <a:srcRect b="39391" l="0" r="0" t="39442"/>
          <a:stretch/>
        </p:blipFill>
        <p:spPr>
          <a:xfrm>
            <a:off x="6998275" y="1908950"/>
            <a:ext cx="2034650" cy="31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75413" y="4100075"/>
            <a:ext cx="648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가족구성원 유무 칼럼 추가 전보다</a:t>
            </a:r>
            <a:r>
              <a:rPr lang="ko" sz="1500">
                <a:solidFill>
                  <a:srgbClr val="FF0000"/>
                </a:solidFill>
              </a:rPr>
              <a:t> 예측률이 낮아짐</a:t>
            </a:r>
            <a:r>
              <a:rPr lang="ko" sz="1500">
                <a:solidFill>
                  <a:schemeClr val="dk1"/>
                </a:solidFill>
              </a:rPr>
              <a:t>, 테이블 결과( 5 : 5 ) </a:t>
            </a:r>
            <a:r>
              <a:rPr lang="ko" sz="1500">
                <a:solidFill>
                  <a:srgbClr val="FF0000"/>
                </a:solidFill>
              </a:rPr>
              <a:t>부정확함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256375" y="1353575"/>
            <a:ext cx="13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예측값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9" y="1202525"/>
            <a:ext cx="6036940" cy="18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525" y="1985450"/>
            <a:ext cx="2200808" cy="18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42711" l="1439" r="-1440" t="34444"/>
          <a:stretch/>
        </p:blipFill>
        <p:spPr>
          <a:xfrm>
            <a:off x="6398800" y="1347890"/>
            <a:ext cx="2597900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-1079050" y="3353450"/>
            <a:ext cx="793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Family == SibSp + Parch + 1(자기자신)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99013" y="538738"/>
            <a:ext cx="648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2. </a:t>
            </a:r>
            <a:r>
              <a:rPr lang="ko" sz="1500">
                <a:solidFill>
                  <a:schemeClr val="dk1"/>
                </a:solidFill>
              </a:rPr>
              <a:t>가족구성원 숫자에 따른 생존자 예측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853250" y="802325"/>
            <a:ext cx="13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예측값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21413" y="4026350"/>
            <a:ext cx="648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가족구성원 숫자 칼럼 추가 전보다</a:t>
            </a:r>
            <a:r>
              <a:rPr lang="ko" sz="1500">
                <a:solidFill>
                  <a:srgbClr val="FF0000"/>
                </a:solidFill>
              </a:rPr>
              <a:t> 예측률이 올라갔지만</a:t>
            </a:r>
            <a:r>
              <a:rPr lang="ko" sz="1500">
                <a:solidFill>
                  <a:schemeClr val="dk1"/>
                </a:solidFill>
              </a:rPr>
              <a:t>,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테이블 결과( 5 : 5 ) </a:t>
            </a:r>
            <a:r>
              <a:rPr lang="ko" sz="1500">
                <a:solidFill>
                  <a:srgbClr val="FF0000"/>
                </a:solidFill>
              </a:rPr>
              <a:t>부정확함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