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2" r:id="rId10"/>
    <p:sldId id="283" r:id="rId11"/>
    <p:sldId id="264" r:id="rId12"/>
    <p:sldId id="265" r:id="rId13"/>
    <p:sldId id="281" r:id="rId14"/>
    <p:sldId id="280" r:id="rId15"/>
    <p:sldId id="267" r:id="rId16"/>
    <p:sldId id="268" r:id="rId17"/>
    <p:sldId id="269" r:id="rId18"/>
    <p:sldId id="271" r:id="rId19"/>
    <p:sldId id="270" r:id="rId20"/>
    <p:sldId id="272" r:id="rId21"/>
    <p:sldId id="273" r:id="rId22"/>
    <p:sldId id="274" r:id="rId23"/>
    <p:sldId id="279" r:id="rId24"/>
    <p:sldId id="275" r:id="rId25"/>
    <p:sldId id="276" r:id="rId26"/>
    <p:sldId id="277" r:id="rId27"/>
    <p:sldId id="27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43F1-2AAD-4B1B-985F-9B358CDA7641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12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43F1-2AAD-4B1B-985F-9B358CDA7641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63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43F1-2AAD-4B1B-985F-9B358CDA7641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41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43F1-2AAD-4B1B-985F-9B358CDA7641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70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43F1-2AAD-4B1B-985F-9B358CDA7641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57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43F1-2AAD-4B1B-985F-9B358CDA7641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93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43F1-2AAD-4B1B-985F-9B358CDA7641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45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43F1-2AAD-4B1B-985F-9B358CDA7641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77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43F1-2AAD-4B1B-985F-9B358CDA7641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45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43F1-2AAD-4B1B-985F-9B358CDA7641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7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43F1-2AAD-4B1B-985F-9B358CDA7641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85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843F1-2AAD-4B1B-985F-9B358CDA7641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1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function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random.html" TargetMode="External"/><Relationship Id="rId2" Type="http://schemas.openxmlformats.org/officeDocument/2006/relationships/hyperlink" Target="https://docs.python.org/2/library/math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37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default parameter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생성 시 다음과 같이 </a:t>
            </a:r>
            <a:r>
              <a:rPr lang="en-US" altLang="ko-KR" dirty="0"/>
              <a:t>default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를 설정할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spc="-150" dirty="0" err="1">
                <a:latin typeface="Consolas" panose="020B0609020204030204" pitchFamily="49" charset="0"/>
              </a:rPr>
              <a:t>def</a:t>
            </a: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err="1">
                <a:latin typeface="Consolas" panose="020B0609020204030204" pitchFamily="49" charset="0"/>
              </a:rPr>
              <a:t>printName</a:t>
            </a:r>
            <a:r>
              <a:rPr lang="en-US" altLang="ko-KR" spc="-150" dirty="0">
                <a:latin typeface="Consolas" panose="020B0609020204030204" pitchFamily="49" charset="0"/>
              </a:rPr>
              <a:t>(</a:t>
            </a:r>
            <a:r>
              <a:rPr lang="en-US" altLang="ko-KR" spc="-150" dirty="0" err="1">
                <a:latin typeface="Consolas" panose="020B0609020204030204" pitchFamily="49" charset="0"/>
              </a:rPr>
              <a:t>firstName</a:t>
            </a:r>
            <a:r>
              <a:rPr lang="en-US" altLang="ko-KR" spc="-150" dirty="0">
                <a:latin typeface="Consolas" panose="020B0609020204030204" pitchFamily="49" charset="0"/>
              </a:rPr>
              <a:t>, </a:t>
            </a:r>
            <a:r>
              <a:rPr lang="en-US" altLang="ko-KR" spc="-150" dirty="0" err="1">
                <a:latin typeface="Consolas" panose="020B0609020204030204" pitchFamily="49" charset="0"/>
              </a:rPr>
              <a:t>lastName</a:t>
            </a:r>
            <a:r>
              <a:rPr lang="en-US" altLang="ko-KR" spc="-150" dirty="0">
                <a:latin typeface="Consolas" panose="020B0609020204030204" pitchFamily="49" charset="0"/>
              </a:rPr>
              <a:t>, </a:t>
            </a:r>
            <a:r>
              <a:rPr lang="en-US" altLang="ko-KR" spc="-150" dirty="0" smtClean="0">
                <a:latin typeface="Consolas" panose="020B0609020204030204" pitchFamily="49" charset="0"/>
              </a:rPr>
              <a:t>reverse = False):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if reverse: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	print </a:t>
            </a:r>
            <a:r>
              <a:rPr lang="en-US" altLang="ko-KR" spc="-150" dirty="0" err="1">
                <a:latin typeface="Consolas" panose="020B0609020204030204" pitchFamily="49" charset="0"/>
              </a:rPr>
              <a:t>lastName</a:t>
            </a:r>
            <a:r>
              <a:rPr lang="en-US" altLang="ko-KR" spc="-150" dirty="0">
                <a:latin typeface="Consolas" panose="020B0609020204030204" pitchFamily="49" charset="0"/>
              </a:rPr>
              <a:t> + ', ' + </a:t>
            </a:r>
            <a:r>
              <a:rPr lang="en-US" altLang="ko-KR" spc="-150" dirty="0" err="1">
                <a:latin typeface="Consolas" panose="020B0609020204030204" pitchFamily="49" charset="0"/>
              </a:rPr>
              <a:t>firstName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else: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	print </a:t>
            </a:r>
            <a:r>
              <a:rPr lang="en-US" altLang="ko-KR" spc="-150" dirty="0" err="1">
                <a:latin typeface="Consolas" panose="020B0609020204030204" pitchFamily="49" charset="0"/>
              </a:rPr>
              <a:t>firstName</a:t>
            </a:r>
            <a:r>
              <a:rPr lang="en-US" altLang="ko-KR" spc="-150" dirty="0">
                <a:latin typeface="Consolas" panose="020B0609020204030204" pitchFamily="49" charset="0"/>
              </a:rPr>
              <a:t>, </a:t>
            </a:r>
            <a:r>
              <a:rPr lang="en-US" altLang="ko-KR" spc="-150" dirty="0" err="1">
                <a:latin typeface="Consolas" panose="020B0609020204030204" pitchFamily="49" charset="0"/>
              </a:rPr>
              <a:t>lastName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endParaRPr lang="en-US" altLang="ko-KR" spc="-150" dirty="0">
              <a:latin typeface="Consolas" panose="020B0609020204030204" pitchFamily="49" charset="0"/>
            </a:endParaRP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printName</a:t>
            </a:r>
            <a:r>
              <a:rPr lang="en-US" altLang="ko-KR" spc="-150" dirty="0" smtClean="0">
                <a:latin typeface="Consolas" panose="020B0609020204030204" pitchFamily="49" charset="0"/>
              </a:rPr>
              <a:t>('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Kyungsub</a:t>
            </a:r>
            <a:r>
              <a:rPr lang="en-US" altLang="ko-KR" spc="-150" dirty="0" smtClean="0">
                <a:latin typeface="Consolas" panose="020B0609020204030204" pitchFamily="49" charset="0"/>
              </a:rPr>
              <a:t>', 'Lee')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44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 변수</a:t>
            </a:r>
            <a:r>
              <a:rPr lang="en-US" altLang="ko-KR" dirty="0" smtClean="0"/>
              <a:t>(local variable)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내의 변수는 함수 내에서만 존재하는 변수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my_func</a:t>
            </a:r>
            <a:r>
              <a:rPr lang="en-US" altLang="ko-KR" spc="-150" dirty="0" smtClean="0">
                <a:latin typeface="Consolas" panose="020B0609020204030204" pitchFamily="49" charset="0"/>
              </a:rPr>
              <a:t>():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x = 20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x = 10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my_func</a:t>
            </a:r>
            <a:r>
              <a:rPr lang="en-US" altLang="ko-KR" spc="-150" dirty="0" smtClean="0">
                <a:latin typeface="Consolas" panose="020B0609020204030204" pitchFamily="49" charset="0"/>
              </a:rPr>
              <a:t>()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 x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470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 변수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내의 지역 변수와 함수 바깥의 전역 변수</a:t>
            </a:r>
            <a:r>
              <a:rPr lang="en-US" altLang="ko-KR" dirty="0" smtClean="0"/>
              <a:t>(global variable)</a:t>
            </a:r>
            <a:r>
              <a:rPr lang="ko-KR" altLang="en-US" dirty="0" smtClean="0"/>
              <a:t>이 분리되어 있음을 주의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increase(x):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x = x + 1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x=1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increase(x)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 x</a:t>
            </a:r>
          </a:p>
        </p:txBody>
      </p:sp>
    </p:spTree>
    <p:extLst>
      <p:ext uri="{BB962C8B-B14F-4D97-AF65-F5344CB8AC3E}">
        <p14:creationId xmlns:p14="http://schemas.microsoft.com/office/powerpoint/2010/main" val="1974742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 변수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pc="-150" dirty="0" err="1">
                <a:latin typeface="Consolas" panose="020B0609020204030204" pitchFamily="49" charset="0"/>
              </a:rPr>
              <a:t>def</a:t>
            </a: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err="1">
                <a:latin typeface="Consolas" panose="020B0609020204030204" pitchFamily="49" charset="0"/>
              </a:rPr>
              <a:t>my_func</a:t>
            </a:r>
            <a:r>
              <a:rPr lang="en-US" altLang="ko-KR" spc="-150" dirty="0">
                <a:latin typeface="Consolas" panose="020B0609020204030204" pitchFamily="49" charset="0"/>
              </a:rPr>
              <a:t>():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x = </a:t>
            </a:r>
            <a:r>
              <a:rPr lang="en-US" altLang="ko-KR" spc="-150" dirty="0" smtClean="0">
                <a:latin typeface="Consolas" panose="020B0609020204030204" pitchFamily="49" charset="0"/>
              </a:rPr>
              <a:t>20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x = 10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my_func</a:t>
            </a:r>
            <a:r>
              <a:rPr lang="en-US" altLang="ko-KR" spc="-150" dirty="0">
                <a:latin typeface="Consolas" panose="020B0609020204030204" pitchFamily="49" charset="0"/>
              </a:rPr>
              <a:t>()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print x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spc="-150" dirty="0" err="1">
                <a:latin typeface="Consolas" panose="020B0609020204030204" pitchFamily="49" charset="0"/>
              </a:rPr>
              <a:t>def</a:t>
            </a:r>
            <a:r>
              <a:rPr lang="en-US" altLang="ko-KR" spc="-150" dirty="0">
                <a:latin typeface="Consolas" panose="020B0609020204030204" pitchFamily="49" charset="0"/>
              </a:rPr>
              <a:t> increase(x):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x = x + </a:t>
            </a:r>
            <a:r>
              <a:rPr lang="en-US" altLang="ko-KR" spc="-150" dirty="0" smtClean="0">
                <a:latin typeface="Consolas" panose="020B0609020204030204" pitchFamily="49" charset="0"/>
              </a:rPr>
              <a:t>1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x = 1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increase(x</a:t>
            </a:r>
            <a:r>
              <a:rPr lang="en-US" altLang="ko-KR" spc="-150" dirty="0">
                <a:latin typeface="Consolas" panose="020B0609020204030204" pitchFamily="49" charset="0"/>
              </a:rPr>
              <a:t>)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print x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184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 변수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my_func</a:t>
            </a:r>
            <a:r>
              <a:rPr lang="en-US" altLang="ko-KR" dirty="0">
                <a:latin typeface="Consolas" panose="020B0609020204030204" pitchFamily="49" charset="0"/>
              </a:rPr>
              <a:t>():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	x = </a:t>
            </a:r>
            <a:r>
              <a:rPr lang="en-US" altLang="ko-KR" dirty="0" smtClean="0">
                <a:latin typeface="Consolas" panose="020B0609020204030204" pitchFamily="49" charset="0"/>
              </a:rPr>
              <a:t>20</a:t>
            </a:r>
            <a:br>
              <a:rPr lang="en-US" altLang="ko-KR" dirty="0" smtClean="0">
                <a:latin typeface="Consolas" panose="020B0609020204030204" pitchFamily="49" charset="0"/>
              </a:rPr>
            </a:br>
            <a:r>
              <a:rPr lang="en-US" altLang="ko-KR" dirty="0" smtClean="0">
                <a:latin typeface="Consolas" panose="020B0609020204030204" pitchFamily="49" charset="0"/>
              </a:rPr>
              <a:t>	</a:t>
            </a:r>
            <a:r>
              <a:rPr lang="en-US" altLang="ko-KR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return x</a:t>
            </a:r>
            <a:r>
              <a:rPr lang="en-US" altLang="ko-KR" dirty="0">
                <a:latin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x = 10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x = </a:t>
            </a:r>
            <a:r>
              <a:rPr lang="en-US" altLang="ko-KR" dirty="0" err="1" smtClean="0">
                <a:latin typeface="Consolas" panose="020B0609020204030204" pitchFamily="49" charset="0"/>
              </a:rPr>
              <a:t>my_func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print x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increase(x):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	x = x + 1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return x</a:t>
            </a:r>
            <a:r>
              <a:rPr lang="en-US" altLang="ko-KR" dirty="0">
                <a:latin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 err="1" smtClean="0">
                <a:latin typeface="Consolas" panose="020B0609020204030204" pitchFamily="49" charset="0"/>
              </a:rPr>
              <a:t>x</a:t>
            </a:r>
            <a:r>
              <a:rPr lang="en-US" altLang="ko-KR" dirty="0" smtClean="0">
                <a:latin typeface="Consolas" panose="020B0609020204030204" pitchFamily="49" charset="0"/>
              </a:rPr>
              <a:t> = 1</a:t>
            </a:r>
            <a:r>
              <a:rPr lang="en-US" altLang="ko-KR" dirty="0">
                <a:latin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x = </a:t>
            </a:r>
            <a:r>
              <a:rPr lang="en-US" altLang="ko-KR" dirty="0">
                <a:latin typeface="Consolas" panose="020B0609020204030204" pitchFamily="49" charset="0"/>
              </a:rPr>
              <a:t>increase(x)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print x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395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농장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농장에 돼지들과 닭들이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총 머리의 수는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 다리의 수는 </a:t>
            </a:r>
            <a:r>
              <a:rPr lang="en-US" altLang="ko-KR" dirty="0" smtClean="0"/>
              <a:t>56</a:t>
            </a:r>
            <a:r>
              <a:rPr lang="ko-KR" altLang="en-US" dirty="0" smtClean="0"/>
              <a:t>개이다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돼지와 닭의 수는 각각 얼마인가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Brute force </a:t>
            </a:r>
            <a:r>
              <a:rPr lang="ko-KR" altLang="en-US" dirty="0" smtClean="0"/>
              <a:t>방법으로 풀어보자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for x in range(0,21):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y = 20 </a:t>
            </a:r>
            <a:r>
              <a:rPr lang="en-US" altLang="ko-KR" spc="-150" dirty="0" smtClean="0">
                <a:latin typeface="Consolas" panose="020B0609020204030204" pitchFamily="49" charset="0"/>
              </a:rPr>
              <a:t>- </a:t>
            </a:r>
            <a:r>
              <a:rPr lang="en-US" altLang="ko-KR" spc="-150" dirty="0" smtClean="0">
                <a:latin typeface="Consolas" panose="020B0609020204030204" pitchFamily="49" charset="0"/>
              </a:rPr>
              <a:t>x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if 4*x + 2*y == </a:t>
            </a:r>
            <a:r>
              <a:rPr lang="en-US" altLang="ko-KR" spc="-150" dirty="0" smtClean="0">
                <a:latin typeface="Consolas" panose="020B0609020204030204" pitchFamily="49" charset="0"/>
              </a:rPr>
              <a:t>56: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break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 x, y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551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농장 문제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임의의 머리 수와 다리 수가 주어졌을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돼지와 닭의 수를 구하는 함수를 작성해 보자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farm(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numHeads</a:t>
            </a:r>
            <a:r>
              <a:rPr lang="en-US" altLang="ko-KR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numLegs</a:t>
            </a:r>
            <a:r>
              <a:rPr lang="en-US" altLang="ko-KR" spc="-150" dirty="0" smtClean="0">
                <a:latin typeface="Consolas" panose="020B0609020204030204" pitchFamily="49" charset="0"/>
              </a:rPr>
              <a:t>):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for x in range(0,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numHeads</a:t>
            </a:r>
            <a:r>
              <a:rPr lang="en-US" altLang="ko-KR" spc="-150" dirty="0" smtClean="0">
                <a:latin typeface="Consolas" panose="020B0609020204030204" pitchFamily="49" charset="0"/>
              </a:rPr>
              <a:t> + 1):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y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numHeads</a:t>
            </a:r>
            <a:r>
              <a:rPr lang="en-US" altLang="ko-KR" spc="-150" dirty="0" smtClean="0">
                <a:latin typeface="Consolas" panose="020B0609020204030204" pitchFamily="49" charset="0"/>
              </a:rPr>
              <a:t> – x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if 4*x + 2*y ==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numLegs</a:t>
            </a:r>
            <a:r>
              <a:rPr lang="en-US" altLang="ko-KR" spc="-150" dirty="0" smtClean="0">
                <a:latin typeface="Consolas" panose="020B0609020204030204" pitchFamily="49" charset="0"/>
              </a:rPr>
              <a:t>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	return [x, y]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 farm(20, 56)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 farm(20, 60)</a:t>
            </a:r>
            <a:r>
              <a:rPr lang="en-US" altLang="ko-KR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7980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None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 없는 값을 나타내기 위해 사용되는 값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None</a:t>
            </a:r>
            <a:r>
              <a:rPr lang="ko-KR" altLang="en-US" dirty="0" smtClean="0"/>
              <a:t>을 이용하여 해가 없는 경우를 대비하여 보자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pc="-150" dirty="0" err="1">
                <a:latin typeface="Consolas" panose="020B0609020204030204" pitchFamily="49" charset="0"/>
              </a:rPr>
              <a:t>def</a:t>
            </a:r>
            <a:r>
              <a:rPr lang="en-US" altLang="ko-KR" spc="-150" dirty="0">
                <a:latin typeface="Consolas" panose="020B0609020204030204" pitchFamily="49" charset="0"/>
              </a:rPr>
              <a:t> farm(</a:t>
            </a:r>
            <a:r>
              <a:rPr lang="en-US" altLang="ko-KR" spc="-150" dirty="0" err="1">
                <a:latin typeface="Consolas" panose="020B0609020204030204" pitchFamily="49" charset="0"/>
              </a:rPr>
              <a:t>numHeads</a:t>
            </a:r>
            <a:r>
              <a:rPr lang="en-US" altLang="ko-KR" spc="-150" dirty="0">
                <a:latin typeface="Consolas" panose="020B0609020204030204" pitchFamily="49" charset="0"/>
              </a:rPr>
              <a:t>, </a:t>
            </a:r>
            <a:r>
              <a:rPr lang="en-US" altLang="ko-KR" spc="-150" dirty="0" err="1">
                <a:latin typeface="Consolas" panose="020B0609020204030204" pitchFamily="49" charset="0"/>
              </a:rPr>
              <a:t>numLegs</a:t>
            </a:r>
            <a:r>
              <a:rPr lang="en-US" altLang="ko-KR" spc="-150" dirty="0">
                <a:latin typeface="Consolas" panose="020B0609020204030204" pitchFamily="49" charset="0"/>
              </a:rPr>
              <a:t>):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for x in range(0, </a:t>
            </a:r>
            <a:r>
              <a:rPr lang="en-US" altLang="ko-KR" spc="-150" dirty="0" err="1">
                <a:latin typeface="Consolas" panose="020B0609020204030204" pitchFamily="49" charset="0"/>
              </a:rPr>
              <a:t>numHeads</a:t>
            </a:r>
            <a:r>
              <a:rPr lang="en-US" altLang="ko-KR" spc="-150" dirty="0">
                <a:latin typeface="Consolas" panose="020B0609020204030204" pitchFamily="49" charset="0"/>
              </a:rPr>
              <a:t> + 1):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	y = </a:t>
            </a:r>
            <a:r>
              <a:rPr lang="en-US" altLang="ko-KR" spc="-150" dirty="0" err="1">
                <a:latin typeface="Consolas" panose="020B0609020204030204" pitchFamily="49" charset="0"/>
              </a:rPr>
              <a:t>numHeads</a:t>
            </a:r>
            <a:r>
              <a:rPr lang="en-US" altLang="ko-KR" spc="-150" dirty="0">
                <a:latin typeface="Consolas" panose="020B0609020204030204" pitchFamily="49" charset="0"/>
              </a:rPr>
              <a:t> – x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	if 4*x + 2*y == </a:t>
            </a:r>
            <a:r>
              <a:rPr lang="en-US" altLang="ko-KR" spc="-150" dirty="0" err="1">
                <a:latin typeface="Consolas" panose="020B0609020204030204" pitchFamily="49" charset="0"/>
              </a:rPr>
              <a:t>numLegs</a:t>
            </a:r>
            <a:r>
              <a:rPr lang="en-US" altLang="ko-KR" spc="-150" dirty="0">
                <a:latin typeface="Consolas" panose="020B0609020204030204" pitchFamily="49" charset="0"/>
              </a:rPr>
              <a:t>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		return </a:t>
            </a:r>
            <a:r>
              <a:rPr lang="en-US" altLang="ko-KR" spc="-150" dirty="0" smtClean="0">
                <a:latin typeface="Consolas" panose="020B0609020204030204" pitchFamily="49" charset="0"/>
              </a:rPr>
              <a:t>[x</a:t>
            </a:r>
            <a:r>
              <a:rPr lang="en-US" altLang="ko-KR" spc="-150" dirty="0">
                <a:latin typeface="Consolas" panose="020B0609020204030204" pitchFamily="49" charset="0"/>
              </a:rPr>
              <a:t>, </a:t>
            </a:r>
            <a:r>
              <a:rPr lang="en-US" altLang="ko-KR" spc="-150" dirty="0" smtClean="0">
                <a:latin typeface="Consolas" panose="020B0609020204030204" pitchFamily="49" charset="0"/>
              </a:rPr>
              <a:t>y]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return [None, None]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farm(100,10)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686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return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앞의 예제에서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이 두 번 등장함을 볼 수 있음</a:t>
            </a:r>
            <a:endParaRPr lang="en-US" altLang="ko-KR" dirty="0" smtClean="0"/>
          </a:p>
          <a:p>
            <a:r>
              <a:rPr lang="en-US" altLang="ko-KR" spc="-150" dirty="0" err="1">
                <a:latin typeface="Consolas" panose="020B0609020204030204" pitchFamily="49" charset="0"/>
              </a:rPr>
              <a:t>def</a:t>
            </a:r>
            <a:r>
              <a:rPr lang="en-US" altLang="ko-KR" spc="-150" dirty="0">
                <a:latin typeface="Consolas" panose="020B0609020204030204" pitchFamily="49" charset="0"/>
              </a:rPr>
              <a:t> farm(</a:t>
            </a:r>
            <a:r>
              <a:rPr lang="en-US" altLang="ko-KR" spc="-150" dirty="0" err="1">
                <a:latin typeface="Consolas" panose="020B0609020204030204" pitchFamily="49" charset="0"/>
              </a:rPr>
              <a:t>numHeads</a:t>
            </a:r>
            <a:r>
              <a:rPr lang="en-US" altLang="ko-KR" spc="-150" dirty="0">
                <a:latin typeface="Consolas" panose="020B0609020204030204" pitchFamily="49" charset="0"/>
              </a:rPr>
              <a:t>, </a:t>
            </a:r>
            <a:r>
              <a:rPr lang="en-US" altLang="ko-KR" spc="-150" dirty="0" err="1">
                <a:latin typeface="Consolas" panose="020B0609020204030204" pitchFamily="49" charset="0"/>
              </a:rPr>
              <a:t>numLegs</a:t>
            </a:r>
            <a:r>
              <a:rPr lang="en-US" altLang="ko-KR" spc="-150" dirty="0">
                <a:latin typeface="Consolas" panose="020B0609020204030204" pitchFamily="49" charset="0"/>
              </a:rPr>
              <a:t>):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for x in range(0, </a:t>
            </a:r>
            <a:r>
              <a:rPr lang="en-US" altLang="ko-KR" spc="-150" dirty="0" err="1">
                <a:latin typeface="Consolas" panose="020B0609020204030204" pitchFamily="49" charset="0"/>
              </a:rPr>
              <a:t>numHeads</a:t>
            </a:r>
            <a:r>
              <a:rPr lang="en-US" altLang="ko-KR" spc="-150" dirty="0">
                <a:latin typeface="Consolas" panose="020B0609020204030204" pitchFamily="49" charset="0"/>
              </a:rPr>
              <a:t> + 1):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	y = </a:t>
            </a:r>
            <a:r>
              <a:rPr lang="en-US" altLang="ko-KR" spc="-150" dirty="0" err="1">
                <a:latin typeface="Consolas" panose="020B0609020204030204" pitchFamily="49" charset="0"/>
              </a:rPr>
              <a:t>numHeads</a:t>
            </a:r>
            <a:r>
              <a:rPr lang="en-US" altLang="ko-KR" spc="-150" dirty="0">
                <a:latin typeface="Consolas" panose="020B0609020204030204" pitchFamily="49" charset="0"/>
              </a:rPr>
              <a:t> – x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	if 4*x + 2*y == </a:t>
            </a:r>
            <a:r>
              <a:rPr lang="en-US" altLang="ko-KR" spc="-150" dirty="0" err="1">
                <a:latin typeface="Consolas" panose="020B0609020204030204" pitchFamily="49" charset="0"/>
              </a:rPr>
              <a:t>numLegs</a:t>
            </a:r>
            <a:r>
              <a:rPr lang="en-US" altLang="ko-KR" spc="-150" dirty="0">
                <a:latin typeface="Consolas" panose="020B0609020204030204" pitchFamily="49" charset="0"/>
              </a:rPr>
              <a:t>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		</a:t>
            </a:r>
            <a:r>
              <a:rPr lang="en-US" altLang="ko-KR" spc="-15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pc="-150" dirty="0">
                <a:latin typeface="Consolas" panose="020B0609020204030204" pitchFamily="49" charset="0"/>
              </a:rPr>
              <a:t> [x, y]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pc="-150" dirty="0">
                <a:latin typeface="Consolas" panose="020B0609020204030204" pitchFamily="49" charset="0"/>
              </a:rPr>
              <a:t> [None, None</a:t>
            </a:r>
            <a:r>
              <a:rPr lang="en-US" altLang="ko-KR" spc="-150" dirty="0" smtClean="0">
                <a:latin typeface="Consolas" panose="020B0609020204030204" pitchFamily="49" charset="0"/>
              </a:rPr>
              <a:t>]</a:t>
            </a:r>
          </a:p>
          <a:p>
            <a:r>
              <a:rPr lang="ko-KR" altLang="en-US" spc="-150" dirty="0" smtClean="0"/>
              <a:t>첫 번째 </a:t>
            </a:r>
            <a:r>
              <a:rPr lang="en-US" altLang="ko-KR" spc="-150" dirty="0" smtClean="0"/>
              <a:t>return</a:t>
            </a:r>
            <a:r>
              <a:rPr lang="ko-KR" altLang="en-US" spc="-150" dirty="0" smtClean="0"/>
              <a:t>은 방정식의 조건이 만족하면 다리의 숫자를 </a:t>
            </a:r>
            <a:r>
              <a:rPr lang="en-US" altLang="ko-KR" spc="-150" dirty="0" smtClean="0"/>
              <a:t>return</a:t>
            </a:r>
            <a:r>
              <a:rPr lang="ko-KR" altLang="en-US" spc="-150" dirty="0" smtClean="0"/>
              <a:t>하고 함수를 종료</a:t>
            </a:r>
            <a:endParaRPr lang="en-US" altLang="ko-KR" spc="-150" dirty="0" smtClean="0"/>
          </a:p>
          <a:p>
            <a:r>
              <a:rPr lang="ko-KR" altLang="en-US" spc="-300" dirty="0" smtClean="0"/>
              <a:t>두 번째 </a:t>
            </a:r>
            <a:r>
              <a:rPr lang="en-US" altLang="ko-KR" spc="-300" dirty="0" smtClean="0"/>
              <a:t>return</a:t>
            </a:r>
            <a:r>
              <a:rPr lang="ko-KR" altLang="en-US" spc="-300" dirty="0" smtClean="0"/>
              <a:t>은 방정식의 조건을 만족하는 해가 없을 때 </a:t>
            </a:r>
            <a:r>
              <a:rPr lang="en-US" altLang="ko-KR" spc="-300" dirty="0" smtClean="0"/>
              <a:t>None</a:t>
            </a:r>
            <a:r>
              <a:rPr lang="ko-KR" altLang="en-US" spc="-300" dirty="0" smtClean="0"/>
              <a:t>을 반환</a:t>
            </a:r>
            <a:endParaRPr lang="ko-KR" altLang="en-US" spc="-300" dirty="0"/>
          </a:p>
        </p:txBody>
      </p:sp>
    </p:spTree>
    <p:extLst>
      <p:ext uri="{BB962C8B-B14F-4D97-AF65-F5344CB8AC3E}">
        <p14:creationId xmlns:p14="http://schemas.microsoft.com/office/powerpoint/2010/main" val="3573023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함수를 호출하는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farm_UI</a:t>
            </a:r>
            <a:r>
              <a:rPr lang="en-US" altLang="ko-KR" spc="-150" dirty="0" smtClean="0">
                <a:latin typeface="Consolas" panose="020B0609020204030204" pitchFamily="49" charset="0"/>
              </a:rPr>
              <a:t>():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heads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raw_input</a:t>
            </a:r>
            <a:r>
              <a:rPr lang="en-US" altLang="ko-KR" spc="-150" dirty="0" smtClean="0">
                <a:latin typeface="Consolas" panose="020B0609020204030204" pitchFamily="49" charset="0"/>
              </a:rPr>
              <a:t>('Enter the number of heads : '))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   legs </a:t>
            </a:r>
            <a:r>
              <a:rPr lang="en-US" altLang="ko-KR" spc="-150" dirty="0" smtClean="0">
                <a:latin typeface="Consolas" panose="020B0609020204030204" pitchFamily="49" charset="0"/>
              </a:rPr>
              <a:t>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raw_input</a:t>
            </a:r>
            <a:r>
              <a:rPr lang="en-US" altLang="ko-KR" spc="-150" dirty="0" smtClean="0">
                <a:latin typeface="Consolas" panose="020B0609020204030204" pitchFamily="49" charset="0"/>
              </a:rPr>
              <a:t>('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Enther</a:t>
            </a:r>
            <a:r>
              <a:rPr lang="en-US" altLang="ko-KR" spc="-150" dirty="0" smtClean="0">
                <a:latin typeface="Consolas" panose="020B0609020204030204" pitchFamily="49" charset="0"/>
              </a:rPr>
              <a:t> the number of legs : '))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   [</a:t>
            </a:r>
            <a:r>
              <a:rPr lang="en-US" altLang="ko-KR" spc="-150" dirty="0" smtClean="0">
                <a:latin typeface="Consolas" panose="020B0609020204030204" pitchFamily="49" charset="0"/>
              </a:rPr>
              <a:t>pigs, chickens] = farm(heads, legs)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</a:rPr>
              <a:t>  </a:t>
            </a:r>
            <a:r>
              <a:rPr lang="en-US" altLang="ko-KR" spc="-150" dirty="0" smtClean="0">
                <a:latin typeface="Consolas" panose="020B0609020204030204" pitchFamily="49" charset="0"/>
              </a:rPr>
              <a:t>if </a:t>
            </a:r>
            <a:r>
              <a:rPr lang="en-US" altLang="ko-KR" spc="-150" dirty="0" smtClean="0">
                <a:latin typeface="Consolas" panose="020B0609020204030204" pitchFamily="49" charset="0"/>
              </a:rPr>
              <a:t>pigs == None: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print 'No solution'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</a:rPr>
              <a:t>  </a:t>
            </a:r>
            <a:r>
              <a:rPr lang="en-US" altLang="ko-KR" spc="-150" dirty="0" smtClean="0">
                <a:latin typeface="Consolas" panose="020B0609020204030204" pitchFamily="49" charset="0"/>
              </a:rPr>
              <a:t>else</a:t>
            </a:r>
            <a:r>
              <a:rPr lang="en-US" altLang="ko-KR" spc="-150" dirty="0" smtClean="0">
                <a:latin typeface="Consolas" panose="020B0609020204030204" pitchFamily="49" charset="0"/>
              </a:rPr>
              <a:t>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print 'Number of pigs : ', pigs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print 'Number of chickens : </a:t>
            </a:r>
            <a:r>
              <a:rPr lang="en-US" altLang="ko-KR" spc="-150" dirty="0" smtClean="0">
                <a:latin typeface="Consolas" panose="020B0609020204030204" pitchFamily="49" charset="0"/>
              </a:rPr>
              <a:t>', </a:t>
            </a:r>
            <a:r>
              <a:rPr lang="en-US" altLang="ko-KR" spc="-150" dirty="0" smtClean="0">
                <a:latin typeface="Consolas" panose="020B0609020204030204" pitchFamily="49" charset="0"/>
              </a:rPr>
              <a:t>chickens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farm_UI</a:t>
            </a:r>
            <a:r>
              <a:rPr lang="en-US" altLang="ko-KR" spc="-150" dirty="0" smtClean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3302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-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문자열 등을 다루면서 함수를 사용한 경험을 상기해 보자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len</a:t>
            </a:r>
            <a:r>
              <a:rPr lang="en-US" altLang="ko-KR" dirty="0" smtClean="0"/>
              <a:t>("Python programming")</a:t>
            </a:r>
          </a:p>
          <a:p>
            <a:endParaRPr lang="en-US" altLang="ko-KR" dirty="0"/>
          </a:p>
          <a:p>
            <a:r>
              <a:rPr lang="ko-KR" altLang="en-US" dirty="0" smtClean="0"/>
              <a:t>필요에 따라 함수를 생성하여 원하는 기능을 따로 분리하여 사용하는 법을 익혀보자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Decomposition and abstraction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 제공하는 함수가 아니라 새로운 함수를 만들기 위해서는 다음의 문법을 따른다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function_name</a:t>
            </a:r>
            <a:r>
              <a:rPr lang="en-US" altLang="ko-KR" dirty="0" smtClean="0"/>
              <a:t>(&lt;argument&gt;):</a:t>
            </a:r>
            <a:br>
              <a:rPr lang="en-US" altLang="ko-KR" dirty="0" smtClean="0"/>
            </a:br>
            <a:r>
              <a:rPr lang="en-US" altLang="ko-KR" dirty="0" smtClean="0"/>
              <a:t>	&lt;something to do&gt;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951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Built-in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/>
              <a:t>Python</a:t>
            </a:r>
            <a:r>
              <a:rPr lang="ko-KR" altLang="en-US" spc="-150" dirty="0" smtClean="0"/>
              <a:t>에 이미 내장되어 있는 </a:t>
            </a:r>
            <a:r>
              <a:rPr lang="en-US" altLang="ko-KR" spc="-150" dirty="0" smtClean="0"/>
              <a:t>built-in function</a:t>
            </a:r>
            <a:r>
              <a:rPr lang="ko-KR" altLang="en-US" spc="-150" dirty="0" smtClean="0"/>
              <a:t>들을 활용할 수 있음</a:t>
            </a:r>
            <a:endParaRPr lang="en-US" altLang="ko-KR" spc="-150" dirty="0" smtClean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docs.python.org/2/library/functions.html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range(),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</a:rPr>
              <a:t>(),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raw_input</a:t>
            </a:r>
            <a:r>
              <a:rPr lang="en-US" altLang="ko-KR" spc="-150" dirty="0" smtClean="0">
                <a:latin typeface="Consolas" panose="020B0609020204030204" pitchFamily="49" charset="0"/>
              </a:rPr>
              <a:t>(),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len</a:t>
            </a:r>
            <a:r>
              <a:rPr lang="en-US" altLang="ko-KR" spc="-150" dirty="0" smtClean="0">
                <a:latin typeface="Consolas" panose="020B0609020204030204" pitchFamily="49" charset="0"/>
              </a:rPr>
              <a:t>(), …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max(), min(), abs(), type(), …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026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기본적으로 제공하는 </a:t>
            </a:r>
            <a:r>
              <a:rPr lang="en-US" altLang="ko-KR" dirty="0" smtClean="0"/>
              <a:t>Built-in function</a:t>
            </a:r>
            <a:r>
              <a:rPr lang="ko-KR" altLang="en-US" dirty="0" smtClean="0"/>
              <a:t> 외에도 </a:t>
            </a:r>
            <a:r>
              <a:rPr lang="en-US" altLang="ko-KR" dirty="0" smtClean="0"/>
              <a:t>module</a:t>
            </a:r>
            <a:r>
              <a:rPr lang="ko-KR" altLang="en-US" dirty="0" smtClean="0"/>
              <a:t>을 통하여 다양한 함수 제공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math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기본적인 수학 연산을 도와주는 모듈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docs.python.org/2/library/math.html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random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다양한 분포에 대한 </a:t>
            </a:r>
            <a:r>
              <a:rPr lang="en-US" altLang="ko-KR" dirty="0" smtClean="0"/>
              <a:t>random number</a:t>
            </a:r>
            <a:r>
              <a:rPr lang="ko-KR" altLang="en-US" dirty="0" smtClean="0"/>
              <a:t>를 활용할 수 있게 해주는 모듈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docs.python.org/2/library/random.html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en-US" altLang="ko-KR" dirty="0" smtClean="0"/>
              <a:t>import </a:t>
            </a:r>
            <a:r>
              <a:rPr lang="ko-KR" altLang="en-US" dirty="0" smtClean="0"/>
              <a:t>명령을 사용하여 모듈을 불러와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22994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import math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math.sqrt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>
                <a:latin typeface="Consolas" panose="020B0609020204030204" pitchFamily="49" charset="0"/>
              </a:rPr>
              <a:t>x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dirty="0"/>
              <a:t>x</a:t>
            </a:r>
            <a:r>
              <a:rPr lang="ko-KR" altLang="en-US" dirty="0" smtClean="0"/>
              <a:t>의 제곱근 반환</a:t>
            </a:r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math.exp</a:t>
            </a:r>
            <a:r>
              <a:rPr lang="en-US" altLang="ko-KR" spc="-150" dirty="0" smtClean="0">
                <a:latin typeface="Consolas" panose="020B0609020204030204" pitchFamily="49" charset="0"/>
              </a:rPr>
              <a:t>(x)</a:t>
            </a:r>
          </a:p>
          <a:p>
            <a:pPr lvl="1"/>
            <a:r>
              <a:rPr lang="en-US" altLang="ko-KR" dirty="0" smtClean="0"/>
              <a:t>e**x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math.sin</a:t>
            </a:r>
            <a:r>
              <a:rPr lang="en-US" altLang="ko-KR" spc="-150" dirty="0" smtClean="0">
                <a:latin typeface="Consolas" panose="020B0609020204030204" pitchFamily="49" charset="0"/>
              </a:rPr>
              <a:t>(x)</a:t>
            </a:r>
          </a:p>
          <a:p>
            <a:pPr lvl="1"/>
            <a:r>
              <a:rPr lang="en-US" altLang="ko-KR" dirty="0" smtClean="0"/>
              <a:t>sin </a:t>
            </a:r>
            <a:r>
              <a:rPr lang="ko-KR" altLang="en-US" dirty="0" err="1" smtClean="0"/>
              <a:t>함수값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math.pi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 smtClean="0"/>
              <a:t>3.141592…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275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division - </a:t>
            </a:r>
            <a:r>
              <a:rPr lang="ko-KR" altLang="en-US" dirty="0" smtClean="0"/>
              <a:t>나누기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Python 2.7</a:t>
            </a:r>
            <a:r>
              <a:rPr lang="ko-KR" altLang="en-US" dirty="0" smtClean="0"/>
              <a:t>에서는 나누기</a:t>
            </a:r>
            <a:r>
              <a:rPr lang="en-US" altLang="ko-KR" dirty="0" smtClean="0"/>
              <a:t>(/)</a:t>
            </a:r>
            <a:r>
              <a:rPr lang="ko-KR" altLang="en-US" dirty="0" smtClean="0"/>
              <a:t>를 사용시 기본적으로 정수를 먼저 반환하려고 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sz="2600" spc="-150" dirty="0" smtClean="0">
                <a:latin typeface="Consolas" panose="020B0609020204030204" pitchFamily="49" charset="0"/>
              </a:rPr>
              <a:t>5/2 = 2</a:t>
            </a:r>
          </a:p>
          <a:p>
            <a:r>
              <a:rPr lang="ko-KR" altLang="en-US" spc="-150" dirty="0" smtClean="0">
                <a:latin typeface="Consolas" panose="020B0609020204030204" pitchFamily="49" charset="0"/>
              </a:rPr>
              <a:t>실수 나누기를 하고 싶은 경우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ko-KR" sz="2600" spc="-150" dirty="0" smtClean="0">
                <a:latin typeface="Consolas" panose="020B0609020204030204" pitchFamily="49" charset="0"/>
              </a:rPr>
              <a:t>5/2.0 </a:t>
            </a:r>
            <a:r>
              <a:rPr lang="ko-KR" altLang="en-US" sz="2600" spc="-150" dirty="0" smtClean="0">
                <a:latin typeface="Consolas" panose="020B0609020204030204" pitchFamily="49" charset="0"/>
              </a:rPr>
              <a:t>혹은 </a:t>
            </a:r>
            <a:r>
              <a:rPr lang="en-US" altLang="ko-KR" sz="2600" spc="-150" dirty="0" smtClean="0">
                <a:latin typeface="Consolas" panose="020B0609020204030204" pitchFamily="49" charset="0"/>
              </a:rPr>
              <a:t>5/float(2)</a:t>
            </a:r>
          </a:p>
          <a:p>
            <a:endParaRPr lang="en-US" altLang="ko-KR" dirty="0"/>
          </a:p>
          <a:p>
            <a:r>
              <a:rPr lang="ko-KR" altLang="en-US" dirty="0" smtClean="0"/>
              <a:t>만약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로 실수를 반환하는 나누기</a:t>
            </a:r>
            <a:r>
              <a:rPr lang="en-US" altLang="ko-KR" dirty="0" smtClean="0"/>
              <a:t>(/)</a:t>
            </a:r>
            <a:r>
              <a:rPr lang="ko-KR" altLang="en-US" dirty="0" smtClean="0"/>
              <a:t>를 사용하고 싶을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문을 사용할 수 있음</a:t>
            </a:r>
            <a:r>
              <a:rPr lang="en-US" altLang="ko-KR" dirty="0" smtClean="0"/>
              <a:t> 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from __future__ import division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5/2 = 2.5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5//2 = 2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601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import random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random.random</a:t>
            </a:r>
            <a:r>
              <a:rPr lang="en-US" altLang="ko-KR" spc="-150" dirty="0" smtClean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이하의 </a:t>
            </a:r>
            <a:r>
              <a:rPr lang="ko-KR" altLang="en-US" dirty="0" err="1" smtClean="0"/>
              <a:t>랜덤값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random.uniform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a,b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dirty="0" smtClean="0"/>
              <a:t>a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이하에서 </a:t>
            </a:r>
            <a:r>
              <a:rPr lang="en-US" altLang="ko-KR" dirty="0" smtClean="0"/>
              <a:t>uniform </a:t>
            </a:r>
            <a:r>
              <a:rPr lang="ko-KR" altLang="en-US" dirty="0" smtClean="0"/>
              <a:t>분포를 가지는 </a:t>
            </a:r>
            <a:r>
              <a:rPr lang="ko-KR" altLang="en-US" dirty="0" err="1" smtClean="0"/>
              <a:t>랜덤값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r>
              <a:rPr lang="en-US" altLang="ko-KR" spc="-150" dirty="0" err="1">
                <a:latin typeface="Consolas" panose="020B0609020204030204" pitchFamily="49" charset="0"/>
              </a:rPr>
              <a:t>random.randint</a:t>
            </a:r>
            <a:r>
              <a:rPr lang="en-US" altLang="ko-KR" spc="-150" dirty="0">
                <a:latin typeface="Consolas" panose="020B0609020204030204" pitchFamily="49" charset="0"/>
              </a:rPr>
              <a:t>(</a:t>
            </a:r>
            <a:r>
              <a:rPr lang="en-US" altLang="ko-KR" spc="-150" dirty="0" err="1">
                <a:latin typeface="Consolas" panose="020B0609020204030204" pitchFamily="49" charset="0"/>
              </a:rPr>
              <a:t>a,b</a:t>
            </a:r>
            <a:r>
              <a:rPr lang="en-US" altLang="ko-KR" spc="-150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이상 </a:t>
            </a:r>
            <a:r>
              <a:rPr lang="en-US" altLang="ko-KR" dirty="0"/>
              <a:t>b</a:t>
            </a:r>
            <a:r>
              <a:rPr lang="ko-KR" altLang="en-US" dirty="0"/>
              <a:t>이하의 랜덤 정수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random.gauss</a:t>
            </a:r>
            <a:r>
              <a:rPr lang="en-US" altLang="ko-KR" spc="-150" dirty="0" smtClean="0">
                <a:latin typeface="Consolas" panose="020B0609020204030204" pitchFamily="49" charset="0"/>
              </a:rPr>
              <a:t>(mu, sigma),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random.normalvariate</a:t>
            </a:r>
            <a:r>
              <a:rPr lang="en-US" altLang="ko-KR" spc="-150" dirty="0" smtClean="0">
                <a:latin typeface="Consolas" panose="020B0609020204030204" pitchFamily="49" charset="0"/>
              </a:rPr>
              <a:t>(mu, sigma)</a:t>
            </a:r>
          </a:p>
          <a:p>
            <a:pPr lvl="1"/>
            <a:r>
              <a:rPr lang="ko-KR" altLang="en-US" dirty="0" smtClean="0"/>
              <a:t>평균 </a:t>
            </a:r>
            <a:r>
              <a:rPr lang="en-US" altLang="ko-KR" dirty="0" smtClean="0"/>
              <a:t>mu, </a:t>
            </a:r>
            <a:r>
              <a:rPr lang="ko-KR" altLang="en-US" dirty="0" smtClean="0"/>
              <a:t>표준편차 </a:t>
            </a:r>
            <a:r>
              <a:rPr lang="en-US" altLang="ko-KR" dirty="0" smtClean="0"/>
              <a:t>sigma</a:t>
            </a:r>
            <a:r>
              <a:rPr lang="ko-KR" altLang="en-US" dirty="0" smtClean="0"/>
              <a:t>의 정규 분포를 가지는 </a:t>
            </a:r>
            <a:r>
              <a:rPr lang="ko-KR" altLang="en-US" dirty="0" err="1" smtClean="0"/>
              <a:t>랜덤값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511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 – </a:t>
            </a:r>
            <a:r>
              <a:rPr lang="ko-KR" altLang="en-US" dirty="0" smtClean="0"/>
              <a:t>랜덤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gauss() </a:t>
            </a:r>
            <a:r>
              <a:rPr lang="ko-KR" altLang="en-US" dirty="0" smtClean="0"/>
              <a:t>함수와 </a:t>
            </a:r>
            <a:r>
              <a:rPr lang="en-US" altLang="ko-KR" dirty="0" err="1" smtClean="0"/>
              <a:t>gammavariate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이용하여 </a:t>
            </a:r>
            <a:r>
              <a:rPr lang="en-US" altLang="ko-KR" dirty="0" smtClean="0"/>
              <a:t>t-</a:t>
            </a:r>
            <a:r>
              <a:rPr lang="ko-KR" altLang="en-US" dirty="0" smtClean="0"/>
              <a:t>분포를 따르는 랜덤 변수를 생성하는 함수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import </a:t>
            </a:r>
            <a:r>
              <a:rPr lang="en-US" altLang="ko-KR" spc="-150" dirty="0">
                <a:latin typeface="Consolas" panose="020B0609020204030204" pitchFamily="49" charset="0"/>
              </a:rPr>
              <a:t>math 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import random</a:t>
            </a:r>
          </a:p>
          <a:p>
            <a:pPr marL="0" indent="0">
              <a:buNone/>
            </a:pP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err="1">
                <a:latin typeface="Consolas" panose="020B0609020204030204" pitchFamily="49" charset="0"/>
              </a:rPr>
              <a:t>def</a:t>
            </a: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err="1">
                <a:latin typeface="Consolas" panose="020B0609020204030204" pitchFamily="49" charset="0"/>
              </a:rPr>
              <a:t>student_t</a:t>
            </a:r>
            <a:r>
              <a:rPr lang="en-US" altLang="ko-KR" spc="-150" dirty="0">
                <a:latin typeface="Consolas" panose="020B0609020204030204" pitchFamily="49" charset="0"/>
              </a:rPr>
              <a:t>(nu): # nu equals number of degrees of freedom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  x = </a:t>
            </a:r>
            <a:r>
              <a:rPr lang="en-US" altLang="ko-KR" spc="-150" dirty="0" err="1">
                <a:latin typeface="Consolas" panose="020B0609020204030204" pitchFamily="49" charset="0"/>
              </a:rPr>
              <a:t>random.gauss</a:t>
            </a:r>
            <a:r>
              <a:rPr lang="en-US" altLang="ko-KR" spc="-150" dirty="0">
                <a:latin typeface="Consolas" panose="020B0609020204030204" pitchFamily="49" charset="0"/>
              </a:rPr>
              <a:t>(0.0, 1.0)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  y = 2.0*</a:t>
            </a:r>
            <a:r>
              <a:rPr lang="en-US" altLang="ko-KR" spc="-150" dirty="0" err="1">
                <a:latin typeface="Consolas" panose="020B0609020204030204" pitchFamily="49" charset="0"/>
              </a:rPr>
              <a:t>random.gammavariate</a:t>
            </a:r>
            <a:r>
              <a:rPr lang="en-US" altLang="ko-KR" spc="-150" dirty="0">
                <a:latin typeface="Consolas" panose="020B0609020204030204" pitchFamily="49" charset="0"/>
              </a:rPr>
              <a:t>(0.5*nu, 2.0)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  return x / (</a:t>
            </a:r>
            <a:r>
              <a:rPr lang="en-US" altLang="ko-KR" spc="-150" dirty="0" err="1">
                <a:latin typeface="Consolas" panose="020B0609020204030204" pitchFamily="49" charset="0"/>
              </a:rPr>
              <a:t>math.sqrt</a:t>
            </a:r>
            <a:r>
              <a:rPr lang="en-US" altLang="ko-KR" spc="-150" dirty="0">
                <a:latin typeface="Consolas" panose="020B0609020204030204" pitchFamily="49" charset="0"/>
              </a:rPr>
              <a:t>(y/nu))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606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0594"/>
          </a:xfrm>
        </p:spPr>
        <p:txBody>
          <a:bodyPr/>
          <a:lstStyle/>
          <a:p>
            <a:r>
              <a:rPr lang="ko-KR" altLang="en-US" dirty="0" smtClean="0"/>
              <a:t>나만의 </a:t>
            </a:r>
            <a:r>
              <a:rPr lang="en-US" altLang="ko-KR" dirty="0" smtClean="0"/>
              <a:t>module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6335"/>
            <a:ext cx="10515600" cy="471062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pc="-150" dirty="0" smtClean="0"/>
              <a:t>다음의 스크립트를 </a:t>
            </a:r>
            <a:r>
              <a:rPr lang="en-US" altLang="ko-KR" spc="-150" dirty="0" smtClean="0">
                <a:latin typeface="Consolas" panose="020B0609020204030204" pitchFamily="49" charset="0"/>
              </a:rPr>
              <a:t>fibo.py</a:t>
            </a:r>
            <a:r>
              <a:rPr lang="ko-KR" altLang="en-US" spc="-150" dirty="0" smtClean="0"/>
              <a:t>의 이름으로 현재의 </a:t>
            </a:r>
            <a:r>
              <a:rPr lang="en-US" altLang="ko-KR" spc="-150" dirty="0" smtClean="0"/>
              <a:t>working directory</a:t>
            </a:r>
            <a:r>
              <a:rPr lang="ko-KR" altLang="en-US" spc="-150" dirty="0" smtClean="0"/>
              <a:t>에 저장</a:t>
            </a:r>
            <a:endParaRPr lang="en-US" altLang="ko-KR" spc="-150" dirty="0" smtClean="0"/>
          </a:p>
          <a:p>
            <a:pPr lvl="1"/>
            <a:r>
              <a:rPr lang="ko-KR" altLang="en-US" dirty="0" smtClean="0"/>
              <a:t>나의 </a:t>
            </a:r>
            <a:r>
              <a:rPr lang="en-US" altLang="ko-KR" dirty="0" smtClean="0"/>
              <a:t>working directory </a:t>
            </a:r>
            <a:r>
              <a:rPr lang="ko-KR" altLang="en-US" dirty="0" smtClean="0"/>
              <a:t>찾는 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콘솔에서 실행해보자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import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os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os.getcwd</a:t>
            </a:r>
            <a:r>
              <a:rPr lang="en-US" altLang="ko-KR" spc="-150" dirty="0" smtClean="0">
                <a:latin typeface="Consolas" panose="020B0609020204030204" pitchFamily="49" charset="0"/>
              </a:rPr>
              <a:t>()</a:t>
            </a:r>
          </a:p>
          <a:p>
            <a:pPr lvl="1"/>
            <a:endParaRPr lang="en-US" altLang="ko-KR" spc="-150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/>
              <a:t># fibo.py</a:t>
            </a:r>
            <a:r>
              <a:rPr lang="ko-KR" altLang="en-US" dirty="0" smtClean="0"/>
              <a:t>에 저장할 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>
                <a:latin typeface="Consolas" panose="020B0609020204030204" pitchFamily="49" charset="0"/>
              </a:rPr>
              <a:t>fib(n):    # write Fibonacci series up to </a:t>
            </a:r>
            <a:r>
              <a:rPr lang="en-US" altLang="ko-KR" spc="-150" dirty="0" smtClean="0">
                <a:latin typeface="Consolas" panose="020B0609020204030204" pitchFamily="49" charset="0"/>
              </a:rPr>
              <a:t>n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a</a:t>
            </a:r>
            <a:r>
              <a:rPr lang="en-US" altLang="ko-KR" spc="-150" dirty="0">
                <a:latin typeface="Consolas" panose="020B0609020204030204" pitchFamily="49" charset="0"/>
              </a:rPr>
              <a:t>, b = 0, </a:t>
            </a:r>
            <a:r>
              <a:rPr lang="en-US" altLang="ko-KR" spc="-150" dirty="0" smtClean="0">
                <a:latin typeface="Consolas" panose="020B0609020204030204" pitchFamily="49" charset="0"/>
              </a:rPr>
              <a:t>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while </a:t>
            </a:r>
            <a:r>
              <a:rPr lang="en-US" altLang="ko-KR" spc="-150" dirty="0">
                <a:latin typeface="Consolas" panose="020B0609020204030204" pitchFamily="49" charset="0"/>
              </a:rPr>
              <a:t>b &lt; </a:t>
            </a:r>
            <a:r>
              <a:rPr lang="en-US" altLang="ko-KR" spc="-150" dirty="0" smtClean="0">
                <a:latin typeface="Consolas" panose="020B0609020204030204" pitchFamily="49" charset="0"/>
              </a:rPr>
              <a:t>n: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 smtClean="0">
                <a:latin typeface="Consolas" panose="020B0609020204030204" pitchFamily="49" charset="0"/>
              </a:rPr>
              <a:t>	print </a:t>
            </a:r>
            <a:r>
              <a:rPr lang="en-US" altLang="ko-KR" spc="-150" dirty="0" smtClean="0">
                <a:latin typeface="Consolas" panose="020B0609020204030204" pitchFamily="49" charset="0"/>
              </a:rPr>
              <a:t>b,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 smtClean="0">
                <a:latin typeface="Consolas" panose="020B0609020204030204" pitchFamily="49" charset="0"/>
              </a:rPr>
              <a:t>	a</a:t>
            </a:r>
            <a:r>
              <a:rPr lang="en-US" altLang="ko-KR" spc="-150" dirty="0" smtClean="0">
                <a:latin typeface="Consolas" panose="020B0609020204030204" pitchFamily="49" charset="0"/>
              </a:rPr>
              <a:t>, b </a:t>
            </a:r>
            <a:r>
              <a:rPr lang="en-US" altLang="ko-KR" spc="-150" dirty="0">
                <a:latin typeface="Consolas" panose="020B0609020204030204" pitchFamily="49" charset="0"/>
              </a:rPr>
              <a:t>= </a:t>
            </a:r>
            <a:r>
              <a:rPr lang="en-US" altLang="ko-KR" spc="-150" dirty="0" smtClean="0">
                <a:latin typeface="Consolas" panose="020B0609020204030204" pitchFamily="49" charset="0"/>
              </a:rPr>
              <a:t>b,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a+b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r>
              <a:rPr lang="ko-KR" altLang="en-US" dirty="0" smtClean="0"/>
              <a:t>위 스크립트를 저장 후 콘솔에서 다음을 실행해 보자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pc="-150" dirty="0" smtClean="0">
                <a:latin typeface="Consolas" panose="020B0609020204030204" pitchFamily="49" charset="0"/>
              </a:rPr>
              <a:t>import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fibo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fibo.fib</a:t>
            </a:r>
            <a:r>
              <a:rPr lang="en-US" altLang="ko-KR" spc="-150" dirty="0" smtClean="0">
                <a:latin typeface="Consolas" panose="020B0609020204030204" pitchFamily="49" charset="0"/>
              </a:rPr>
              <a:t>(20) </a:t>
            </a:r>
            <a:endParaRPr lang="en-US" altLang="ko-KR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8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모듈에 대한 여러 가지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스크립트 파일로 모듈을 만들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작업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에 저장하여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할 수 있음</a:t>
            </a:r>
            <a:endParaRPr lang="en-US" altLang="ko-KR" dirty="0" smtClean="0"/>
          </a:p>
          <a:p>
            <a:r>
              <a:rPr lang="ko-KR" altLang="en-US" dirty="0" smtClean="0"/>
              <a:t>모듈 변경과 갱신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혹시 모듈을 변경하였다면 </a:t>
            </a:r>
            <a:r>
              <a:rPr lang="en-US" altLang="ko-KR" dirty="0" smtClean="0"/>
              <a:t>reload </a:t>
            </a:r>
            <a:r>
              <a:rPr lang="ko-KR" altLang="en-US" dirty="0" smtClean="0"/>
              <a:t>명령을 이용하여 갱신</a:t>
            </a:r>
            <a:endParaRPr lang="en-US" altLang="ko-KR" dirty="0" smtClean="0"/>
          </a:p>
          <a:p>
            <a:pPr lvl="2"/>
            <a:r>
              <a:rPr lang="en-US" altLang="ko-KR" spc="-150" dirty="0" smtClean="0">
                <a:latin typeface="Consolas" panose="020B0609020204030204" pitchFamily="49" charset="0"/>
              </a:rPr>
              <a:t>reload(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fibo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ko-KR" altLang="en-US" dirty="0" smtClean="0"/>
              <a:t>모듈 파일을 불러오는 다양한 방법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import random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random.randint</a:t>
            </a:r>
            <a:r>
              <a:rPr lang="en-US" altLang="ko-KR" spc="-150" dirty="0" smtClean="0">
                <a:latin typeface="Consolas" panose="020B0609020204030204" pitchFamily="49" charset="0"/>
              </a:rPr>
              <a:t>(1, 10)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from random import *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randint</a:t>
            </a:r>
            <a:r>
              <a:rPr lang="en-US" altLang="ko-KR" spc="-150" dirty="0" smtClean="0">
                <a:latin typeface="Consolas" panose="020B0609020204030204" pitchFamily="49" charset="0"/>
              </a:rPr>
              <a:t>(1, 10)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import random as r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r.randint</a:t>
            </a:r>
            <a:r>
              <a:rPr lang="en-US" altLang="ko-KR" spc="-150" dirty="0" smtClean="0">
                <a:latin typeface="Consolas" panose="020B0609020204030204" pitchFamily="49" charset="0"/>
              </a:rPr>
              <a:t>(1, 10)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35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제곱 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더해서 반환하는 함수</a:t>
            </a:r>
            <a:endParaRPr lang="en-US" altLang="ko-KR" dirty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square_plus_one</a:t>
            </a:r>
            <a:r>
              <a:rPr lang="en-US" altLang="ko-KR" dirty="0" smtClean="0"/>
              <a:t>(x):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C00000"/>
                </a:solidFill>
              </a:rPr>
              <a:t>x**2 + 1</a:t>
            </a:r>
            <a:br>
              <a:rPr lang="en-US" altLang="ko-KR" dirty="0" smtClean="0">
                <a:solidFill>
                  <a:srgbClr val="C00000"/>
                </a:solidFill>
              </a:rPr>
            </a:b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5"/>
                </a:solidFill>
              </a:rPr>
              <a:t>return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endParaRPr lang="en-US" altLang="ko-KR" dirty="0"/>
          </a:p>
          <a:p>
            <a:r>
              <a:rPr lang="en-US" altLang="ko-KR" dirty="0" smtClean="0"/>
              <a:t>x</a:t>
            </a:r>
            <a:r>
              <a:rPr lang="ko-KR" altLang="en-US" dirty="0" smtClean="0"/>
              <a:t>라는 인자</a:t>
            </a:r>
            <a:r>
              <a:rPr lang="en-US" altLang="ko-KR" dirty="0" smtClean="0"/>
              <a:t>(argument)</a:t>
            </a:r>
            <a:r>
              <a:rPr lang="ko-KR" altLang="en-US" dirty="0" smtClean="0"/>
              <a:t>를 받아서 </a:t>
            </a:r>
            <a:endParaRPr lang="en-US" altLang="ko-KR" dirty="0" smtClean="0"/>
          </a:p>
          <a:p>
            <a:r>
              <a:rPr lang="en-US" altLang="ko-KR" dirty="0">
                <a:solidFill>
                  <a:srgbClr val="C00000"/>
                </a:solidFill>
              </a:rPr>
              <a:t>x**2 + </a:t>
            </a:r>
            <a:r>
              <a:rPr lang="en-US" altLang="ko-KR" dirty="0" smtClean="0">
                <a:solidFill>
                  <a:srgbClr val="C00000"/>
                </a:solidFill>
              </a:rPr>
              <a:t>1 </a:t>
            </a:r>
            <a:r>
              <a:rPr lang="ko-KR" altLang="en-US" dirty="0" smtClean="0"/>
              <a:t>의 계산을 수행한 후 </a:t>
            </a:r>
            <a:endParaRPr lang="en-US" altLang="ko-KR" dirty="0" smtClean="0"/>
          </a:p>
          <a:p>
            <a:r>
              <a:rPr lang="ko-KR" altLang="en-US" dirty="0" smtClean="0"/>
              <a:t>결과를 </a:t>
            </a:r>
            <a:r>
              <a:rPr lang="en-US" altLang="ko-KR" dirty="0" err="1" smtClean="0"/>
              <a:t>ans</a:t>
            </a:r>
            <a:r>
              <a:rPr lang="ko-KR" altLang="en-US" dirty="0" smtClean="0"/>
              <a:t>에 대입하여 반환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accent5"/>
                </a:solidFill>
              </a:rPr>
              <a:t>return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하고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콘솔이나 에디터에서 </a:t>
            </a:r>
            <a:r>
              <a:rPr lang="en-US" altLang="ko-KR" dirty="0" err="1" smtClean="0"/>
              <a:t>square_plus_one</a:t>
            </a:r>
            <a:r>
              <a:rPr lang="en-US" altLang="ko-KR" dirty="0" smtClean="0"/>
              <a:t>(10) </a:t>
            </a:r>
            <a:r>
              <a:rPr lang="ko-KR" altLang="en-US" dirty="0" smtClean="0"/>
              <a:t>등을 수행해 보자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766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예제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제곱근 반환 함수</a:t>
            </a:r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my_sqrt</a:t>
            </a:r>
            <a:r>
              <a:rPr lang="en-US" altLang="ko-KR" dirty="0" smtClean="0"/>
              <a:t>(x):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> = 0</a:t>
            </a:r>
            <a:br>
              <a:rPr lang="en-US" altLang="ko-KR" dirty="0" smtClean="0"/>
            </a:br>
            <a:r>
              <a:rPr lang="en-US" altLang="ko-KR" dirty="0" smtClean="0"/>
              <a:t>	increment = 1</a:t>
            </a:r>
            <a:br>
              <a:rPr lang="en-US" altLang="ko-KR" dirty="0" smtClean="0"/>
            </a:br>
            <a:r>
              <a:rPr lang="en-US" altLang="ko-KR" dirty="0" smtClean="0"/>
              <a:t>	while increment &gt;= 0.0001:</a:t>
            </a:r>
            <a:br>
              <a:rPr lang="en-US" altLang="ko-KR" dirty="0" smtClean="0"/>
            </a:br>
            <a:r>
              <a:rPr lang="en-US" altLang="ko-KR" dirty="0" smtClean="0"/>
              <a:t>		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> += increment</a:t>
            </a:r>
            <a:br>
              <a:rPr lang="en-US" altLang="ko-KR" dirty="0" smtClean="0"/>
            </a:br>
            <a:r>
              <a:rPr lang="en-US" altLang="ko-KR" dirty="0" smtClean="0"/>
              <a:t>		if 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>**2 == x:</a:t>
            </a:r>
            <a:br>
              <a:rPr lang="en-US" altLang="ko-KR" dirty="0" smtClean="0"/>
            </a:br>
            <a:r>
              <a:rPr lang="en-US" altLang="ko-KR" dirty="0" smtClean="0"/>
              <a:t>			break</a:t>
            </a:r>
            <a:br>
              <a:rPr lang="en-US" altLang="ko-KR" dirty="0" smtClean="0"/>
            </a:br>
            <a:r>
              <a:rPr lang="en-US" altLang="ko-KR" dirty="0" smtClean="0"/>
              <a:t>		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>**2&gt;x:</a:t>
            </a:r>
            <a:br>
              <a:rPr lang="en-US" altLang="ko-KR" dirty="0" smtClean="0"/>
            </a:br>
            <a:r>
              <a:rPr lang="en-US" altLang="ko-KR" dirty="0" smtClean="0"/>
              <a:t>			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> -= increment</a:t>
            </a:r>
            <a:br>
              <a:rPr lang="en-US" altLang="ko-KR" dirty="0" smtClean="0"/>
            </a:br>
            <a:r>
              <a:rPr lang="en-US" altLang="ko-KR" dirty="0" smtClean="0"/>
              <a:t>			increment = increment/10.0</a:t>
            </a:r>
            <a:br>
              <a:rPr lang="en-US" altLang="ko-KR" dirty="0" smtClean="0"/>
            </a:br>
            <a:r>
              <a:rPr lang="en-US" altLang="ko-KR" dirty="0" smtClean="0"/>
              <a:t>	return 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05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함수를 정의하였으면 이를 스크립트 내에서 활용할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print </a:t>
            </a:r>
            <a:r>
              <a:rPr lang="en-US" altLang="ko-KR" dirty="0" err="1" smtClean="0"/>
              <a:t>my_sqrt</a:t>
            </a:r>
            <a:r>
              <a:rPr lang="en-US" altLang="ko-KR" dirty="0" smtClean="0"/>
              <a:t>(2)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y = 16</a:t>
            </a:r>
            <a:br>
              <a:rPr lang="en-US" altLang="ko-KR" dirty="0" smtClean="0"/>
            </a:br>
            <a:r>
              <a:rPr lang="en-US" altLang="ko-KR" dirty="0" smtClean="0"/>
              <a:t>print </a:t>
            </a:r>
            <a:r>
              <a:rPr lang="en-US" altLang="ko-KR" dirty="0" err="1" smtClean="0"/>
              <a:t>my_sqrt</a:t>
            </a:r>
            <a:r>
              <a:rPr lang="en-US" altLang="ko-KR" dirty="0" smtClean="0"/>
              <a:t>(y)</a:t>
            </a:r>
          </a:p>
          <a:p>
            <a:endParaRPr lang="en-US" altLang="ko-KR" dirty="0"/>
          </a:p>
          <a:p>
            <a:r>
              <a:rPr lang="en-US" altLang="ko-KR" dirty="0" smtClean="0"/>
              <a:t>z = 12</a:t>
            </a:r>
            <a:br>
              <a:rPr lang="en-US" altLang="ko-KR" dirty="0" smtClean="0"/>
            </a:br>
            <a:r>
              <a:rPr lang="en-US" altLang="ko-KR" dirty="0" smtClean="0"/>
              <a:t>print </a:t>
            </a:r>
            <a:r>
              <a:rPr lang="en-US" altLang="ko-KR" dirty="0" err="1" smtClean="0"/>
              <a:t>my_sqrt</a:t>
            </a:r>
            <a:r>
              <a:rPr lang="en-US" altLang="ko-KR" dirty="0" smtClean="0"/>
              <a:t>(z*12)</a:t>
            </a:r>
          </a:p>
          <a:p>
            <a:endParaRPr lang="en-US" altLang="ko-KR" dirty="0"/>
          </a:p>
          <a:p>
            <a:r>
              <a:rPr lang="en-US" altLang="ko-KR" dirty="0" smtClean="0"/>
              <a:t>x = </a:t>
            </a:r>
            <a:r>
              <a:rPr lang="en-US" altLang="ko-KR" dirty="0" err="1" smtClean="0"/>
              <a:t>my_sqrt</a:t>
            </a:r>
            <a:r>
              <a:rPr lang="en-US" altLang="ko-KR" dirty="0" smtClean="0"/>
              <a:t>(100)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print x*x</a:t>
            </a:r>
          </a:p>
        </p:txBody>
      </p:sp>
    </p:spTree>
    <p:extLst>
      <p:ext uri="{BB962C8B-B14F-4D97-AF65-F5344CB8AC3E}">
        <p14:creationId xmlns:p14="http://schemas.microsoft.com/office/powerpoint/2010/main" val="75176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인자를 받지 않는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함수는 아무런 인자를 받지 않을 수 있음</a:t>
            </a:r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/>
              <a:t> </a:t>
            </a:r>
            <a:r>
              <a:rPr lang="en-US" altLang="ko-KR" dirty="0" err="1" smtClean="0"/>
              <a:t>print_something</a:t>
            </a:r>
            <a:r>
              <a:rPr lang="en-US" altLang="ko-KR" dirty="0" smtClean="0"/>
              <a:t>():</a:t>
            </a:r>
            <a:br>
              <a:rPr lang="en-US" altLang="ko-KR" dirty="0" smtClean="0"/>
            </a:br>
            <a:r>
              <a:rPr lang="en-US" altLang="ko-KR" dirty="0" smtClean="0"/>
              <a:t>	print "This function does nothing."</a:t>
            </a:r>
          </a:p>
          <a:p>
            <a:endParaRPr lang="en-US" altLang="ko-KR" dirty="0"/>
          </a:p>
          <a:p>
            <a:r>
              <a:rPr lang="ko-KR" altLang="en-US" dirty="0" smtClean="0"/>
              <a:t>위 함수는 아무런 인자를 받지 않을 뿐만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아무런 </a:t>
            </a:r>
            <a:r>
              <a:rPr lang="ko-KR" altLang="en-US" dirty="0" err="1" smtClean="0"/>
              <a:t>반환값도</a:t>
            </a:r>
            <a:r>
              <a:rPr lang="ko-KR" altLang="en-US" dirty="0" smtClean="0"/>
              <a:t> 없음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print_something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실행해 보자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886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개의 인자를 받는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my_max</a:t>
            </a:r>
            <a:r>
              <a:rPr lang="en-US" altLang="ko-KR" dirty="0" smtClean="0"/>
              <a:t>(x, y):</a:t>
            </a:r>
            <a:br>
              <a:rPr lang="en-US" altLang="ko-KR" dirty="0" smtClean="0"/>
            </a:br>
            <a:r>
              <a:rPr lang="en-US" altLang="ko-KR" dirty="0" smtClean="0"/>
              <a:t>	if x &gt;= y:</a:t>
            </a:r>
            <a:br>
              <a:rPr lang="en-US" altLang="ko-KR" dirty="0" smtClean="0"/>
            </a:br>
            <a:r>
              <a:rPr lang="en-US" altLang="ko-KR" dirty="0" smtClean="0"/>
              <a:t>		return x</a:t>
            </a:r>
            <a:br>
              <a:rPr lang="en-US" altLang="ko-KR" dirty="0" smtClean="0"/>
            </a:br>
            <a:r>
              <a:rPr lang="en-US" altLang="ko-KR" dirty="0" smtClean="0"/>
              <a:t>	else:</a:t>
            </a:r>
            <a:br>
              <a:rPr lang="en-US" altLang="ko-KR" dirty="0" smtClean="0"/>
            </a:br>
            <a:r>
              <a:rPr lang="en-US" altLang="ko-KR" dirty="0" smtClean="0"/>
              <a:t>		return 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67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개의 인자를 받는 함수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최대공약수를 구하는 함수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my_GCD</a:t>
            </a:r>
            <a:r>
              <a:rPr lang="en-US" altLang="ko-KR" dirty="0" smtClean="0"/>
              <a:t>(x, y):</a:t>
            </a:r>
            <a:br>
              <a:rPr lang="en-US" altLang="ko-KR" dirty="0" smtClean="0"/>
            </a:br>
            <a:r>
              <a:rPr lang="en-US" altLang="ko-KR" dirty="0" smtClean="0"/>
              <a:t>	j = 1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> = 1</a:t>
            </a:r>
            <a:br>
              <a:rPr lang="en-US" altLang="ko-KR" dirty="0" smtClean="0"/>
            </a:br>
            <a:r>
              <a:rPr lang="en-US" altLang="ko-KR" dirty="0" smtClean="0"/>
              <a:t>	while j &lt;= x and j &lt;= y:</a:t>
            </a:r>
            <a:br>
              <a:rPr lang="en-US" altLang="ko-KR" dirty="0" smtClean="0"/>
            </a:br>
            <a:r>
              <a:rPr lang="en-US" altLang="ko-KR" dirty="0" smtClean="0"/>
              <a:t>		if </a:t>
            </a:r>
            <a:r>
              <a:rPr lang="en-US" altLang="ko-KR" dirty="0" err="1" smtClean="0"/>
              <a:t>x%j</a:t>
            </a:r>
            <a:r>
              <a:rPr lang="en-US" altLang="ko-KR" dirty="0" smtClean="0"/>
              <a:t> == 0 and </a:t>
            </a:r>
            <a:r>
              <a:rPr lang="en-US" altLang="ko-KR" dirty="0" err="1" smtClean="0"/>
              <a:t>y%j</a:t>
            </a:r>
            <a:r>
              <a:rPr lang="en-US" altLang="ko-KR" dirty="0" smtClean="0"/>
              <a:t> == </a:t>
            </a:r>
            <a:r>
              <a:rPr lang="en-US" altLang="ko-KR" dirty="0" smtClean="0"/>
              <a:t>0: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	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> = j</a:t>
            </a:r>
            <a:br>
              <a:rPr lang="en-US" altLang="ko-KR" dirty="0" smtClean="0"/>
            </a:br>
            <a:r>
              <a:rPr lang="en-US" altLang="ko-KR" dirty="0" smtClean="0"/>
              <a:t>		j += 1</a:t>
            </a:r>
            <a:br>
              <a:rPr lang="en-US" altLang="ko-KR" dirty="0" smtClean="0"/>
            </a:br>
            <a:r>
              <a:rPr lang="en-US" altLang="ko-KR" dirty="0" smtClean="0"/>
              <a:t>	return </a:t>
            </a:r>
            <a:r>
              <a:rPr lang="en-US" altLang="ko-KR" dirty="0" err="1" smtClean="0"/>
              <a:t>ans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93784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printName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firstName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lastName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, reverse):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	if reverse: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		print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lastName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 + ', ' +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firstName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/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	else: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		print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firstName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lastName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/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endParaRPr lang="en-US" altLang="ko-KR" sz="2400" spc="-150" dirty="0" smtClean="0">
              <a:latin typeface="Consolas" panose="020B0609020204030204" pitchFamily="49" charset="0"/>
            </a:endParaRPr>
          </a:p>
          <a:p>
            <a:r>
              <a:rPr lang="ko-KR" altLang="en-US" sz="2400" spc="-150" dirty="0" smtClean="0">
                <a:latin typeface="Consolas" panose="020B0609020204030204" pitchFamily="49" charset="0"/>
              </a:rPr>
              <a:t>다음은 동치</a:t>
            </a:r>
            <a:endParaRPr lang="en-US" altLang="ko-KR" sz="2400" spc="-150" dirty="0" smtClean="0">
              <a:latin typeface="Consolas" panose="020B0609020204030204" pitchFamily="49" charset="0"/>
            </a:endParaRPr>
          </a:p>
          <a:p>
            <a:r>
              <a:rPr lang="en-US" altLang="ko-KR" sz="2400" spc="-150" dirty="0" err="1" smtClean="0">
                <a:latin typeface="Consolas" panose="020B0609020204030204" pitchFamily="49" charset="0"/>
              </a:rPr>
              <a:t>printName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('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Kyungsub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', 'Lee', False)</a:t>
            </a:r>
          </a:p>
          <a:p>
            <a:r>
              <a:rPr lang="en-US" altLang="ko-KR" sz="2400" spc="-150" dirty="0" err="1">
                <a:latin typeface="Consolas" panose="020B0609020204030204" pitchFamily="49" charset="0"/>
              </a:rPr>
              <a:t>printName</a:t>
            </a:r>
            <a:r>
              <a:rPr lang="en-US" altLang="ko-KR" sz="2400" spc="-150" dirty="0">
                <a:latin typeface="Consolas" panose="020B0609020204030204" pitchFamily="49" charset="0"/>
              </a:rPr>
              <a:t>('</a:t>
            </a:r>
            <a:r>
              <a:rPr lang="en-US" altLang="ko-KR" sz="2400" spc="-150" dirty="0" err="1">
                <a:latin typeface="Consolas" panose="020B0609020204030204" pitchFamily="49" charset="0"/>
              </a:rPr>
              <a:t>Kyungsub</a:t>
            </a:r>
            <a:r>
              <a:rPr lang="en-US" altLang="ko-KR" sz="2400" spc="-150" dirty="0">
                <a:latin typeface="Consolas" panose="020B0609020204030204" pitchFamily="49" charset="0"/>
              </a:rPr>
              <a:t>', 'Lee', 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reverse=False)</a:t>
            </a:r>
          </a:p>
          <a:p>
            <a:r>
              <a:rPr lang="en-US" altLang="ko-KR" sz="2400" spc="-150" dirty="0" err="1" smtClean="0">
                <a:latin typeface="Consolas" panose="020B0609020204030204" pitchFamily="49" charset="0"/>
              </a:rPr>
              <a:t>printName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lastName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='Lee',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firstName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='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Kyungsub</a:t>
            </a:r>
            <a:r>
              <a:rPr lang="en-US" altLang="ko-KR" sz="2400" spc="-150" dirty="0">
                <a:latin typeface="Consolas" panose="020B0609020204030204" pitchFamily="49" charset="0"/>
              </a:rPr>
              <a:t>', 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reverse=False</a:t>
            </a:r>
            <a:r>
              <a:rPr lang="en-US" altLang="ko-KR" sz="2400" spc="-150" dirty="0">
                <a:latin typeface="Consolas" panose="020B0609020204030204" pitchFamily="49" charset="0"/>
              </a:rPr>
              <a:t>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71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2933</TotalTime>
  <Words>638</Words>
  <Application>Microsoft Office PowerPoint</Application>
  <PresentationFormat>와이드스크린</PresentationFormat>
  <Paragraphs>158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Consolas</vt:lpstr>
      <vt:lpstr>Office 테마</vt:lpstr>
      <vt:lpstr>함수</vt:lpstr>
      <vt:lpstr>함수 - function</vt:lpstr>
      <vt:lpstr>함수 예제</vt:lpstr>
      <vt:lpstr>함수 예제(2)</vt:lpstr>
      <vt:lpstr>함수 사용</vt:lpstr>
      <vt:lpstr>인자를 받지 않는 함수</vt:lpstr>
      <vt:lpstr>여러 개의 인자를 받는 함수</vt:lpstr>
      <vt:lpstr>여러 개의 인자를 받는 함수(2)</vt:lpstr>
      <vt:lpstr>예제</vt:lpstr>
      <vt:lpstr>default parameter</vt:lpstr>
      <vt:lpstr>지역 변수(local variable)</vt:lpstr>
      <vt:lpstr>지역 변수(2)</vt:lpstr>
      <vt:lpstr>지역 변수(3)</vt:lpstr>
      <vt:lpstr>지역 변수(4)</vt:lpstr>
      <vt:lpstr>농장 문제</vt:lpstr>
      <vt:lpstr>농장 문제 – 함수</vt:lpstr>
      <vt:lpstr>None</vt:lpstr>
      <vt:lpstr>return</vt:lpstr>
      <vt:lpstr>함수를 호출하는 함수</vt:lpstr>
      <vt:lpstr>Built-in function</vt:lpstr>
      <vt:lpstr>Module</vt:lpstr>
      <vt:lpstr>Math module</vt:lpstr>
      <vt:lpstr>division - 나누기</vt:lpstr>
      <vt:lpstr>Random module</vt:lpstr>
      <vt:lpstr>t – 랜덤 변수</vt:lpstr>
      <vt:lpstr>나만의 module 만들기</vt:lpstr>
      <vt:lpstr>모듈에 대한 여러 가지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함수</dc:title>
  <dc:creator>sw</dc:creator>
  <cp:lastModifiedBy>sw</cp:lastModifiedBy>
  <cp:revision>118</cp:revision>
  <dcterms:created xsi:type="dcterms:W3CDTF">2016-01-28T12:36:38Z</dcterms:created>
  <dcterms:modified xsi:type="dcterms:W3CDTF">2017-03-10T09:04:49Z</dcterms:modified>
</cp:coreProperties>
</file>