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4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4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2AB0-9ACF-4A1A-A644-0D2708439C73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99D7-ADFF-4317-B7AB-FF849C25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math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standard_deviation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(variance(x))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standard_deviation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9.03</a:t>
            </a:r>
          </a:p>
        </p:txBody>
      </p:sp>
    </p:spTree>
    <p:extLst>
      <p:ext uri="{BB962C8B-B14F-4D97-AF65-F5344CB8AC3E}">
        <p14:creationId xmlns:p14="http://schemas.microsoft.com/office/powerpoint/2010/main" val="38454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사분범위 </a:t>
            </a:r>
            <a:r>
              <a:rPr lang="en-US" altLang="ko-KR" dirty="0" smtClean="0"/>
              <a:t>- Interquartile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interquartile_range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quantile(x, 0.75) – quantile(x, 0.25)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mtClean="0"/>
              <a:t>interquartile_range(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01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daily_minutes</a:t>
            </a:r>
            <a:r>
              <a:rPr lang="en-US" altLang="ko-KR" dirty="0"/>
              <a:t> = [</a:t>
            </a:r>
            <a:r>
              <a:rPr lang="en-US" altLang="ko-KR" dirty="0" smtClean="0"/>
              <a:t>1,68.77,51.25,52.08,38, ….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공분산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covariance(x, y):</a:t>
            </a:r>
            <a:br>
              <a:rPr lang="en-US" altLang="ko-KR" dirty="0" smtClean="0"/>
            </a:br>
            <a:r>
              <a:rPr lang="en-US" altLang="ko-KR" dirty="0" smtClean="0"/>
              <a:t>    n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    return dot(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de_mean</a:t>
            </a:r>
            <a:r>
              <a:rPr lang="en-US" altLang="ko-KR" dirty="0" smtClean="0"/>
              <a:t>(y)) / (n - 1)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daily_minutes</a:t>
            </a:r>
            <a:r>
              <a:rPr lang="en-US" altLang="ko-KR" dirty="0" smtClean="0"/>
              <a:t>)   # 22.43</a:t>
            </a:r>
          </a:p>
        </p:txBody>
      </p:sp>
    </p:spTree>
    <p:extLst>
      <p:ext uri="{BB962C8B-B14F-4D97-AF65-F5344CB8AC3E}">
        <p14:creationId xmlns:p14="http://schemas.microsoft.com/office/powerpoint/2010/main" val="83354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correlation(x, y):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stdev_x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standard_deviation</a:t>
            </a:r>
            <a:r>
              <a:rPr lang="en-US" altLang="ko-KR" spc="-150" dirty="0">
                <a:latin typeface="Consolas" panose="020B0609020204030204" pitchFamily="49" charset="0"/>
              </a:rPr>
              <a:t>(x)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>
                <a:latin typeface="Consolas" panose="020B0609020204030204" pitchFamily="49" charset="0"/>
              </a:rPr>
              <a:t>stdev_y</a:t>
            </a:r>
            <a:r>
              <a:rPr lang="en-US" altLang="ko-KR" spc="-150" dirty="0">
                <a:latin typeface="Consolas" panose="020B0609020204030204" pitchFamily="49" charset="0"/>
              </a:rPr>
              <a:t> = </a:t>
            </a:r>
            <a:r>
              <a:rPr lang="en-US" altLang="ko-KR" spc="-150" dirty="0" err="1">
                <a:latin typeface="Consolas" panose="020B0609020204030204" pitchFamily="49" charset="0"/>
              </a:rPr>
              <a:t>standard_deviation</a:t>
            </a:r>
            <a:r>
              <a:rPr lang="en-US" altLang="ko-KR" spc="-150" dirty="0">
                <a:latin typeface="Consolas" panose="020B0609020204030204" pitchFamily="49" charset="0"/>
              </a:rPr>
              <a:t>(y)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if </a:t>
            </a:r>
            <a:r>
              <a:rPr lang="en-US" altLang="ko-KR" spc="-150" dirty="0" err="1">
                <a:latin typeface="Consolas" panose="020B0609020204030204" pitchFamily="49" charset="0"/>
              </a:rPr>
              <a:t>stdev_x</a:t>
            </a:r>
            <a:r>
              <a:rPr lang="en-US" altLang="ko-KR" spc="-150" dirty="0">
                <a:latin typeface="Consolas" panose="020B0609020204030204" pitchFamily="49" charset="0"/>
              </a:rPr>
              <a:t> &gt; 0 and </a:t>
            </a:r>
            <a:r>
              <a:rPr lang="en-US" altLang="ko-KR" spc="-150" dirty="0" err="1">
                <a:latin typeface="Consolas" panose="020B0609020204030204" pitchFamily="49" charset="0"/>
              </a:rPr>
              <a:t>stdev_y</a:t>
            </a:r>
            <a:r>
              <a:rPr lang="en-US" altLang="ko-KR" spc="-150" dirty="0">
                <a:latin typeface="Consolas" panose="020B0609020204030204" pitchFamily="49" charset="0"/>
              </a:rPr>
              <a:t> &gt; 0: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    return covariance(x, y) / </a:t>
            </a:r>
            <a:r>
              <a:rPr lang="en-US" altLang="ko-KR" spc="-150" dirty="0" err="1">
                <a:latin typeface="Consolas" panose="020B0609020204030204" pitchFamily="49" charset="0"/>
              </a:rPr>
              <a:t>stdev_x</a:t>
            </a:r>
            <a:r>
              <a:rPr lang="en-US" altLang="ko-KR" spc="-150" dirty="0">
                <a:latin typeface="Consolas" panose="020B0609020204030204" pitchFamily="49" charset="0"/>
              </a:rPr>
              <a:t> / </a:t>
            </a:r>
            <a:r>
              <a:rPr lang="en-US" altLang="ko-KR" spc="-150" dirty="0" err="1">
                <a:latin typeface="Consolas" panose="020B0609020204030204" pitchFamily="49" charset="0"/>
              </a:rPr>
              <a:t>stdev_y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else: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       return 0      # if no variation, correlation is zero</a:t>
            </a:r>
          </a:p>
          <a:p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correlation(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daily_minutes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# 0.25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6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scatter plot</a:t>
            </a:r>
            <a:r>
              <a:rPr lang="ko-KR" altLang="en-US" dirty="0" smtClean="0"/>
              <a:t>으로 데이터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matplotlib.pyplot</a:t>
            </a:r>
            <a:r>
              <a:rPr lang="en-US" altLang="ko-KR" spc="-150" dirty="0" smtClean="0">
                <a:latin typeface="Consolas" panose="020B0609020204030204" pitchFamily="49" charset="0"/>
              </a:rPr>
              <a:t> as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plt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plt.scatter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daily_minutes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sp>
        <p:nvSpPr>
          <p:cNvPr id="4" name="AutoShape 2" descr="data:image/png;base64,iVBORw0KGgoAAAANSUhEUgAAAXQAAAD8CAYAAABn919SAAAABHNCSVQICAgIfAhkiAAAAAlwSFlzAAALEgAACxIB0t1+/AAAG+pJREFUeJzt3X9s3Pd93/HnW6eTfVSznNRwgkRblTEYMuJ4Jmu2daehiO04SuLEIpzMsjEP2mBA/2xdrBZsqbaYnWFANGhN1D+2YkKSVmgyV46t0KqdRVVlBUWNxi0V0lEUS1OaRLZp/WAT0Wmsc3wm3/vjvkcdT/e9+x7ve7zvfe/1AATefe975OdLy6/76P39/DB3R0REut+KTjdARETioUAXEUkJBbqISEoo0EVEUkKBLiKSEgp0EZGUUKCLiKSEAl1EJCUU6CIiKbFyOX/Y+973Pt+0adNy/kgRka534sSJf3T3/kbnLWugb9q0iYmJieX8kSIiXc/MzkU5TyUXEZGUaBjoZrbZzKYq/vzUzB4zs7VmdtTMzgZf1yxHg0VEpLaGge7uZ9x90N0HgTuAK8DXgDHgmLvfDBwLnouISIc0W3K5B/gHdz8HbAMOBMcPACNxNkxERJrTbKA/BDwZPF7n7ueDxxeAdbG1SkREmhZ5lIuZrQLuB3ZXv+bubmY1d8ows53AToCNGzcusZki8RifnGbvkTO8MVtgQz7H6NbNjAwNdLpZIrFopof+UeDb7n4xeH7RzNYDBF8v1XqTu+9392F3H+7vbziMUqRtxien2X3oJNOzBRyYni2w+9BJxienO900kVg0E+gPc7XcAnAY2BE83gE8G1ejRNph75EzFIpzi44VinPsPXKmQy0SiVekQDez1cC9wKGKw3uAe83sLPCh4LlIYr0xW2jquEi3iVRDd/e3gF+sOvZjSqNeRLrChnyO6RrhvSGf60BrROKnmaLSM0a3biaXzSw6lstmGN26uUMtEonXsq7lItJJ5dEsGuUiaaVAl54yMjSgAJfUUslFRCQlFOgiIimhQBcRSQkFuohISijQRURSQoEuIpISCnQRkZRQoIuIpIQCXUQkJRToIiIpoUAXEUkJBbqISEoo0EVEUkKBLiKSEgp0EZGUUKCLiKSEAl1EJCUiBbqZ5c3saTM7bWavmNmvm9laMztqZmeDr2va3VgREQkXtYf+R8A33P0W4HbgFWAMOObuNwPHguciItIhDQPdzN4L/AbwRQB3f8fdZ4FtwIHgtAPASLsaKSIijUXpod8EzAB/YmaTZvYFM1sNrHP388E5F4B17WqkiIg0FiXQVwK/DPyxuw8Bb1FVXnF3B7zWm81sp5lNmNnEzMxMq+0VEZEQUQL9deB1d38peP40pYC/aGbrAYKvl2q92d33u/uwuw/39/fH0WYREamhYaC7+wXgNTPbHBy6B/gecBjYERzbATzblhaKiEgkKyOe95vAV8xsFfAD4D9Q+jB4ysweBc4BD7aniSIiEkWkQHf3KWC4xkv3xNscERFZqqg9dFlm45PT7D1yhjdmC2zI5xjdupmRoYFON0tEEkyBnkDjk9PsPnSSQnEOgOnZArsPnQRQqItIKK3lkkB7j5xZCPOyQnGOvUfOdKhFItINFOgJ9MZsoanjIiKgQE+kDflcU8dFRECBnkijWzeTy2YWHctlM4xu3RzyDhER3RRNpPKNT41yEZFmKNATamRoQAEuIk1RyUVEJCXUQ28TTQwSkeWmQG8DTQwSkU5QyaUNNDFIRDpBgd4GmhgkIp2gQG8DTQwSkU5QoLeBJgaJSCfopmgbaGJQdBoNJBIfBXqbaGJQYxoNJBIvlVw6bHxymi17XuCmsefZsucFxienO92kZRM2Guixg1M997sQiYN66B3U6z3UeqN+eu13IRIH9dA7qNfHqzca9dNLvwuROEQKdDP7kZmdNLMpM5sIjq01s6Nmdjb4uqa9TU2fXh+vXms0ULVe+V2IxKGZHvpd7j7o7sPB8zHgmLvfDBwLnksTen28+sjQAJ994DYG6lxvr/wuROLQSsllG3AgeHwAGGm9Ob1F49VLof7i2N3s2z7Y878LkVZFvSnqwF+Z2Rzwv919P7DO3c8Hr18A1rWjgWmm8epX6Xch0jpz98YnmQ24+7SZ/XPgKPCbwGF3z1ecc9ndr6mjm9lOYCfAxo0b7zh37lxsjU8aTZIRkXYwsxMV5e5QkXro7j4dfL1kZl8DfhW4aGbr3f28ma0HLoW8dz+wH2B4eLjxp0cXqBXcQE8PQRSRzmtYQzez1Wb2nvJj4MPAd4HDwI7gtB3As+1qZJKUx45PzxZwrgb3E4dP9fQQRBHpvCg99HXA18ysfP7/cfdvmNnfA0+Z2aPAOeDB9jUzOcLGjlcfK9OwOxFZLg0D3d1/ANxe4/iPgXva0agkazagNexORJaLZoo2KSygV6+qPUHmrlv629kcEZEFWsuFxTc5831Z3OHNQrHmSJXRrZsX3fyE0njpbGYFcG3Z5fjpmeW4BBER9dCrb3JevlJktlBcdMOzctW/kaEBPnnHAJnSPQUyZnzyjgHeLBRrfn/V0EVkufR8oNe6yVmpeqTK+OQ0z5yYZi4Yvz/nzjMnpnlvLlvz/aqhi8hy6flAj9KDrjwnbJSLGZq6LiId1fOBHqUHXXlO2AfA7JXiwkJTBgzkc3z2gds0qUhElk3P3xStdZOzUnUve0M+x3SNUN+Qz2nbORHpqJ7voVcu4WrAmr4s+Vw2tJetFRJFJKl6qocetnhWMz3r5VoVUAt9iUizUh/o5WCcni1glNYBhtYWz2p3aaXX9xoVkaVJXaBXTxL62dvvUpwvxXj1Uo/lIYlJC8l6e40mra0ikhypCvTqnu3lK7Un+1RK4sSfXt9rVESWJlU3RRtNEqoliRN/en2vURFZmlQFerM92KSOTtFIGhFZilSVXMLGiFcq3xgdSPDIEe2vKSJLkapArzVJKJsxVq9aGbp6YlJpkpKINCtVJZfqSUID+Rzbf+VGVl+Xqs8tEZGaUpd0lT3bbhjPrQlEIhKX1AV6peUYz91KIHfDB46IdI9UlVyqtXs8d/XmGLU2xKin3geOiEizUt1Dz/dla04uyvct3oziD8ZP8uRLrzHnzgqD61au4O3ifMMed6v/AtAEIhGJU+QeupllzGzSzJ4Lnq81s6Nmdjb4uqZ9zVwar57rX+P4H4yf5MvfenVhB6J5h0JxPlKPu9VA1gQiEYlTMyWXTwOvVDwfA465+83AseB5osyG7PNZefzJl16r+z3qlUBaDWRNIBKROEUKdDO7AbgP+ELF4W3AgeDxAWAk3qa1boU1Pj4X1o2vEDZZqdVArjXMUrscichSRa2h7wN+B3hPxbF17n4+eHwBWFfrjWa2E9gJsHHjxiU2c2nmQ7K68njGrGGoZ6z2J0McMzo1gUhE4tIw0M3s48Aldz9hZh+sdY67u5nVTEV33w/sBxgeHm7cHV5mD//ajXz5W6/WPade4FePe9975Ay7Dk5pTLmILLsoPfQtwP1m9jHgeuCfmdmXgYtmtt7dz5vZeuBSOxtardUJOZXvX70qw5V35q5ZL71sIEJNvNNjyjVBSUQa1tDdfbe73+Dum4CHgBfc/RHgMLAjOG0H8GzbWlkl6vjvNVXDE8tWr8ow+vTLC+9/6505VmaMR+7cuOSaeCfHlLc6Hl5E0qGViUV7gHvN7CzwoeD5sggLz8cOTrFlzwsLQfb4J24lm1lc/85mDHenOLe4P16cc57/zvkl36Ts5JhyTVASEWhyYpG7fxP4ZvD4x8A98TepsXohWavUUV2KeOzgVM33Xr5SXPJNyrCle5djTLkmKIkIdOnU/0YhWdk7HRka4MWxu/nhnvt4cezuttWVOzmmXBOURAS6NNBrhWe16dnCovJLpZBRiACh7wkzPjnNlj0vsOvgFNdnV5DPZZd9TLkmKIkIdOlaLpWllHo7FIWNNKk37Hx6tsCug1M8dnCq4a5GtTalzmUzfH774LKOMNEORyICYB5hpmRchoeHfWJiItbvuWns+YbnZMyYd18Ius/8xamai3bVkstmQnvaW/a8UPMDZSCf48WxuyN9fxGRRszshLsPNzqvK0suzZpzXxjO91tPTfGzt6OFOdQeLVIus4T960A3I0WkE7qq5FK5zG3GjId/7camv8e8hy8JEKYyoKvLLLXoZqSIdELXBHp5mduyOfeGU/bjsiGfW5iJWa9mD41vRmpGp4i0S9cEeqNlbtsll81w1y39DXvlQNM3UbXlnIjEqWtq6FGWua30yJ2tr+xYHnp4/PRMpDBvNM5dMzpFpJ26JtDreeTOjQtL3GastCbLfxu5Lbbv3+gmZ9Qx35rRKSLtlPiSS7nmXM/x0zP84YO3L6lsYRY+Lr1cEnlvLhu6+1GjMkulTi4PICLpl+hAH5+c5reemmo4KqWyFj1x7icLI2EayWaM7b9yI8+cmA4tqRSKc1yfXUEum1l0Tr3x6WFGt26+phavGZ0iEpdEB/rvHfpO5CGG5dUWo6rsWQ//0tq6I1hmrxT5t3duXDRk8pN3NL+Il2Z0ikg7JXqmaJRZoM0oj10Pq6+HTRZa05fl7eJ8yz10EZGl0EzRGubc+cq3XmXT2POLFuGqnPlZvW5XLpvBHY1OEZHES3TJpR3K/x6Zni0w+tWXmTj3k0U1dAcs+Fouy+wKKeVodIqIJElP9dCrFedLPfbq3nd1EUrrjYtIN0h0oIftCRqnencQyr34u27pj2298XJ556aqso+ISKsSHehvN5idWctAPse+7YP8aM997Ns+2HAjjEaK885zLy99r9FK2sxZRNop0TX0QnE+8rnZjLH3U4snF0XdCKOR2cLS9xqtVG/qv0bLiEirGvbQzex6M/s7M3vZzE6Z2WeC42vN7KiZnQ2+rml/c2sbyOeuCfOy8p6i+7YPks3U2XtuGWjqv4i0U5Qe+s+Bu939Z2aWBf7GzP4v8ABwzN33mNkYMAb8bhvbGmp062b2HjnDroNT5PuyuMObheKiiTut9NZXxPQ5oKn/ItJODXvoXvKz4Gk2+OPANuBAcPwAMBJ34/K5aDdFdx2cWqhLX75SZLZQrFmjLvfWM/V2ia6h2Q0xwmgzZxFpp0g3Rc0sY2ZTwCXgqLu/BKxz9/PBKReAdSHv3WlmE2Y2MTMz01Tjnrj/VrIRusf18rbWBKBml+IdiKkHPTI0EMvNVRGRWiLdFHX3OWDQzPLA18zsA1Wvu5nVTEl33w/sh9LU/2YaV732SbmcErbyYZhyjTrKyo3V4u5Bx3FzVUSklqZGubj7rJkdBz4CXDSz9e5+3szWU+q9x64yAMuB3Gygl7eQi7LrUKVmlsYVEem0hoFuZv1AMQjzHHAv8N+Bw8AOYE/w9dl2NnQpgQxXe9i1hgzWU96BKKwtWjFRRJImSg99PXDAzDKUau5PuftzZva3wFNm9ihwDniwHQ2MujlzLZXL3IatxxLmrlv6Q9sTti8oaGlcEemcRC+fOz45zejTL1OcW3obVwCf2z64pA+FWiUXLbErIsstFcvnfuYvTrUU5gDzwO5D36k5ZLCRWlPzwyYBXb5S1BK7ItJRiQ70y1eau/kZplCcv2bI4Jq+bKRx7tWh3OwkIM0CFZHlkuhAb6e+VSt54v5bI63oWBnKYZODwj4cNAtURJZLohfnitOmsecXNq6Aq+WUKCNfnFLtvLKeXn3zE9AG0CLSUYkO9DV92djKLnDtjNJmhjFWjmapNzlIo1xEpFNSP8olbvXGp4uItEMqRrmMDA2w91O3L1r7ZN/2wdjWVlkK3eQUkaRKdMkFak/9b2WzilbpJqeIJFXiA70yxCtvanaCbnKKSJIlOtDHJ6cZ/erLFIMFyTsZ5lqoS0SSLtGB/sThUwth3klr+rK6ESoiiZfom6LNLpPbLnEOnRQRaZdEB3ocVlj0rexERLpZ1wZ6eS0Wq/N4IJ/jcw8OMvX4h9m3fbDpxblERLpJomvo9Tz+iVvZe+QMb1aVZfpWrax587J6yn7fqgxX3pmLdKM1ynovIiKdluiZojeNPR8auLlsJnTqfnl4Y9jIlGZ2P8qsMP7w39yu0S0i0jGpmCla76OmXhhXL8BVuZ450NR2dIn+BYmIVEh0XsVR6qi1yUQz0/eL865NKkSkKyQ60MOqQdbk96kO8HyTHxRav0VEukGiA736hmeZ01yoVwd4s7cNtH6LiHSDhoFuZjea2XEz+56ZnTKzTwfH15rZUTM7G3xdE3fj6gVpZSY32k7u7ap6edgHRZi7bulv6nwRkU6IMmzxXeC33f3bZvYe4ISZHQX+PXDM3feY2RgwBvxunI0b3bq54WiUfC7L5H/5MFDalaiWQnGem8aeJ9+Xxb35NWGOn55p8h0iIsuvYaC7+3ngfPD4n8zsFWAA2AZ8MDjtAPBNYg70yrHjYUvmzhaKCysy1uMsfQq/augi0g2aqqGb2SZgCHgJWBeEPcAFYF3Ie3aa2YSZTczMNN/THRkaaLgw1q6DUy2tkd6oHq8auoh0g8iBbma/ADwDPObuP618zUuzk2pWMtx9v7sPu/twf397atGtTo2q936tgS4i3SJSoJtZllKYf8XdDwWHL5rZ+uD19cCl9jSxpBPT7wfyOT77wG2aJSoiXSHKKBcDvgi84u6fq3jpMLAjeLwDeDb+5l31+CduJbOi2RHojYV9x3yutAa6wlxEukWUUS5bgH8HnDSzqeDY7wF7gKfM7FHgHPBge5p41Qog2oT9aLIZI7vCuFKcv+Y1i/+zQ0SkraKMcvkbwjuy98TbnGu1a2Po8sJduw5O1Xx9VptaiEiXSfRM0fKqiHGHeaWwESwa2SIi3SbRgd7MqojNKq/EeNct/ddsfKGRLSLSjRId6FEn9FTXg3LZDPu2D7Jv+yDZTHgxvFCc4/jpGT77wG0M5HMLuxxpZIuIdKNE71i0IZ+rW27JZoy9n7oduLoT0YaKTS3GJ6eZm6s/Sv2N2QIjQwMKcBHpeokO9EZruRTnSmuVhw0vfOLwKa4dv7KYauUikhaJLrmMDA0slEPC1CvLzDZYVdEo1dK37Hnhml2NRES6TaJ76FE4MPRf/xL30rK4G0L2Ea1W3ncUrt4gBVR6EZGulehAj7qZc+UqipXhvMJgPqSEXn24vFWdAl1EulWiSy5LHbZYDuewMA+jZXJFpJslOtBbCdjp2ULo9P2wgYy6QSoi3SzRgd7sZs7VwvYO7VuV0WQiEUmdRAd6s5s5R/XWO3Ncn11BPpfVZCIRSY1E3xRtdjPnZly+UiSXzfD57YMKchFJhUT30Ntd0y7fPBURSYNEB/ro1s3X1Lqblc0Y+Vx4LV4jW0QkLRId6FFmilZb05ddVBvf+6nbmXr8w6HfQyNbRCQtEl1DBxYWzvoXu7/OXMhd0oEIs0NrrQujkS0ikiaJD/SysDAHeHHs7obvL4d9rVUZRUTSoGsCfSBkKd1myjFaJldE0izRNfRKtW6QqmQiInJVwx66mX0J+Dhwyd0/EBxbCxwENgE/Ah5098vtaGB5k+g3Zgvk+7Jct3JFU6sqioj0iig99D8FPlJ1bAw45u43A8eC57Ebn5xm9KsvMz1bwClNBnrr5+/y+e2DoZtaiIj0qoaB7u5/Dfyk6vA24EDw+AAwEnO7gNKOQ8WqJROL884Th0+148eJiHS1pdbQ17n7+eDxBWBdTO1ZJGzHodlCUbsMiYhUafmmqLs71+4XscDMdprZhJlNzMzMtPrjFpQ3slCoi4iULDXQL5rZeoDg66WwE919v7sPu/twf39/Uz9kTYPlc7UWi4jIVUsN9MPAjuDxDuDZeJqz2H3/cn3Dc7QWi4hIScNAN7Mngb8FNpvZ62b2KLAHuNfMzgIfCp7H7vjpxiUarcUiIlLScBy6uz8c8tI9MbflGo1635pYJCJyVaJnitbrfWuXIRGRxRId6GHT/fdpYpGIyDUSvTiXVkgUEYku0YEOWiFRRCSqRJdcREQkOgW6iEhKKNBFRFJCgS4ikhIKdBGRlFCgi4ikhAJdRCQlFOgiIimhQBcRSQkFuohISijQRURSQoEuIpISCnQRkZRQoIuIpETil88VEelm45PTy7angwJdRKRNxien2X3oJIXiHADTswV2HzoJ0JZQb6nkYmYfMbMzZvZ9MxuLq1EiImmw98iZhTAvKxTn2HvkTFt+3pID3cwywP8EPgq8H3jYzN4fV8NERLrdG7OFpo63qpUe+q8C33f3H7j7O8CfA9viaZaISPfbkM81dbxVrQT6APBaxfPXg2MiIgKMbt1MLptZdCyXzTC6dXNbfl7bb4qa2U5gJ8DGjRvb/eNERBKjfOOzG0a5TAM3Vjy/ITi2iLvvB/YDDA8Pews/T0Sk64wMDbQtwKu1UnL5e+BmM7vJzFYBDwGH42mWiIg0a8k9dHd/18z+E3AEyABfcvdTsbVMRESa0lIN3d2/Dnw9praIiEgLtJaLiEhKKNBFRFLC3Jdv4ImZzQDnmnjL+4B/bFNzkqwXr7sXrxl687p78Zqhtev+JXfvb3TSsgZ6s8xswt2HO92O5daL192L1wy9ed29eM2wPNetkouISEoo0EVEUiLpgb6/0w3okF687l68ZujN6+7Fa4ZluO5E19BFRCS6pPfQRUQkosQGei/shmRmN5rZcTP7npmdMrNPB8fXmtlRMzsbfF3T6bbGzcwyZjZpZs8Fz3vhmvNm9rSZnTazV8zs19N+3Wa2K/i7/V0ze9LMrk/jNZvZl8zskpl9t+JY6HWa2e4g286Y2da42pHIQO+h3ZDeBX7b3d8P3An8x+A6x4Bj7n4zcCx4njafBl6peN4L1/xHwDfc/RbgdkrXn9rrNrMB4D8Dw+7+AUprPj1EOq/5T4GPVB2reZ3B/+MPAbcG7/lfQea1LJGBTo/shuTu593928Hjf6L0P/gApWs9EJx2ABjpTAvbw8xuAO4DvlBxOO3X/F7gN4AvArj7O+4+S8qvm9J6UTkzWwn0AW+Qwmt2978GflJ1OOw6twF/7u4/d/cfAt+nlHktS2qg99xuSGa2CRgCXgLWufv54KULwLoONatd9gG/A8xXHEv7Nd8EzAB/EpSavmBmq0nxdbv7NPA/gFeB88Cb7v6XpPiaq4RdZ9vyLamB3lPM7BeAZ4DH3P2nla95aRhSaoYimdnHgUvufiLsnLRdc2Al8MvAH7v7EPAWVaWGtF13UDPeRunDbAOw2sweqTwnbdccZrmuM6mBHmk3pDQwsyylMP+Kux8KDl80s/XB6+uBS51qXxtsAe43sx9RKqXdbWZfJt3XDKVe2Ovu/lLw/GlKAZ/m6/4Q8EN3n3H3InAI+Fek+5orhV1n2/ItqYHeE7shmZlRqqm+4u6fq3jpMLAjeLwDeHa529Yu7r7b3W9w902U/ru+4O6PkOJrBnD3C8BrZlbeHfge4Huk+7pfBe40s77g7/o9lO4TpfmaK4Vd52HgITO7zsxuAm4G/i6Wn+juifwDfAz4f8A/AL/f6fa06Rr/NaV/hn0HmAr+fAz4RUp3xc8CfwWs7XRb23T9HwSeCx6n/pqBQWAi+O89DqxJ+3UDnwFOA98F/gy4Lo3XDDxJ6T5BkdK/xh6td53A7wfZdgb4aFzt0ExREZGUSGrJRUREmqRAFxFJCQW6iEhKKNBFRFJCgS4ikhIKdBGRlFCgi4ikhAJdRCQl/j/E7bu1xa6V8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48" y="2883869"/>
            <a:ext cx="4844621" cy="314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명의 친구를 가진 사람은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라고 간주해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상관관계</a:t>
            </a:r>
            <a:r>
              <a:rPr lang="en-US" altLang="ko-KR" dirty="0" smtClean="0"/>
              <a:t>(correlation)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에 민감함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outlier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num_friends.index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num_friends_good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[x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x in enumerate(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		if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!= outlier]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daily_minutes_good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>
                <a:latin typeface="Consolas" panose="020B0609020204030204" pitchFamily="49" charset="0"/>
              </a:rPr>
              <a:t>[x for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, x 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enumerate(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daily_minutes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		if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!= outlier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correlation(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num_friends_good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daily_minutes_good</a:t>
            </a:r>
            <a:r>
              <a:rPr lang="en-US" altLang="ko-KR" spc="-150" smtClean="0">
                <a:latin typeface="Consolas" panose="020B0609020204030204" pitchFamily="49" charset="0"/>
              </a:rPr>
              <a:t>) </a:t>
            </a:r>
            <a:r>
              <a:rPr lang="en-US" altLang="ko-KR" spc="-150" smtClean="0">
                <a:latin typeface="Consolas" panose="020B0609020204030204" pitchFamily="49" charset="0"/>
              </a:rPr>
              <a:t># </a:t>
            </a:r>
            <a:r>
              <a:rPr lang="en-US" altLang="ko-KR" spc="-150" dirty="0" smtClean="0">
                <a:latin typeface="Consolas" panose="020B0609020204030204" pitchFamily="49" charset="0"/>
              </a:rPr>
              <a:t>0.57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394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mean</a:t>
            </a:r>
            <a:r>
              <a:rPr lang="ko-KR" altLang="en-US" dirty="0" smtClean="0"/>
              <a:t>을 이용하여 평균을 구함</a:t>
            </a:r>
            <a:r>
              <a:rPr lang="en-US" altLang="ko-KR" dirty="0" smtClean="0"/>
              <a:t>. function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 활용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numpy</a:t>
            </a:r>
            <a:r>
              <a:rPr lang="en-US" altLang="ko-KR" spc="-150" dirty="0" smtClean="0">
                <a:latin typeface="Consolas" panose="020B0609020204030204" pitchFamily="49" charset="0"/>
              </a:rPr>
              <a:t> as np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x.mean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())         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#4.5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(x))      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#4.5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행렬 형식의 데이터의 평균</a:t>
            </a:r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b = </a:t>
            </a:r>
            <a:r>
              <a:rPr lang="en-US" altLang="ko-KR" spc="-150" dirty="0" err="1">
                <a:latin typeface="Consolas" panose="020B0609020204030204" pitchFamily="49" charset="0"/>
              </a:rPr>
              <a:t>np.array</a:t>
            </a:r>
            <a:r>
              <a:rPr lang="en-US" altLang="ko-KR" spc="-150" dirty="0">
                <a:latin typeface="Consolas" panose="020B0609020204030204" pitchFamily="49" charset="0"/>
              </a:rPr>
              <a:t>([[0,1,2], [3,4,5</a:t>
            </a:r>
            <a:r>
              <a:rPr lang="en-US" altLang="ko-KR" spc="-150" dirty="0" smtClean="0">
                <a:latin typeface="Consolas" panose="020B0609020204030204" pitchFamily="49" charset="0"/>
              </a:rPr>
              <a:t>]])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b.mean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())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b.mean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(0))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b.mean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(1))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8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중앙값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np.median</a:t>
                </a:r>
                <a:r>
                  <a:rPr lang="ko-KR" altLang="en-US" dirty="0" smtClean="0"/>
                  <a:t>은 함수 형식으로 존재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pc="-150" dirty="0" smtClean="0">
                    <a:latin typeface="Consolas" panose="020B0609020204030204" pitchFamily="49" charset="0"/>
                  </a:rPr>
                  <a:t>x = 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np.random.randn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(4, 5)</a:t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print(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np.median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(x))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/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print(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np.median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(x</a:t>
                </a:r>
                <a:r>
                  <a:rPr lang="en-US" altLang="ko-KR" spc="-150" dirty="0">
                    <a:latin typeface="Consolas" panose="020B0609020204030204" pitchFamily="49" charset="0"/>
                  </a:rPr>
                  <a:t>, 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0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))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/>
                </a:r>
                <a:br>
                  <a:rPr lang="en-US" altLang="ko-KR" spc="-150" dirty="0" smtClean="0">
                    <a:latin typeface="Consolas" panose="020B0609020204030204" pitchFamily="49" charset="0"/>
                  </a:rPr>
                </a:br>
                <a:r>
                  <a:rPr lang="en-US" altLang="ko-KR" spc="-150" dirty="0" smtClean="0">
                    <a:latin typeface="Consolas" panose="020B0609020204030204" pitchFamily="49" charset="0"/>
                  </a:rPr>
                  <a:t>print(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np.median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(x</a:t>
                </a:r>
                <a:r>
                  <a:rPr lang="en-US" altLang="ko-KR" spc="-150" dirty="0">
                    <a:latin typeface="Consolas" panose="020B0609020204030204" pitchFamily="49" charset="0"/>
                  </a:rPr>
                  <a:t>, 1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))</a:t>
                </a:r>
                <a:endParaRPr lang="en-US" altLang="ko-KR" spc="-150" dirty="0">
                  <a:latin typeface="Consolas" panose="020B0609020204030204" pitchFamily="49" charset="0"/>
                </a:endParaRP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여기서 </a:t>
                </a:r>
                <a:r>
                  <a:rPr lang="en-US" altLang="ko-KR" spc="-150" dirty="0" err="1" smtClean="0">
                    <a:latin typeface="Consolas" panose="020B0609020204030204" pitchFamily="49" charset="0"/>
                  </a:rPr>
                  <a:t>np.random.randn</a:t>
                </a:r>
                <a:r>
                  <a:rPr lang="en-US" altLang="ko-KR" spc="-150" dirty="0" smtClean="0">
                    <a:latin typeface="Consolas" panose="020B0609020204030204" pitchFamily="49" charset="0"/>
                  </a:rPr>
                  <a:t>(4, 5)</a:t>
                </a:r>
                <a:r>
                  <a:rPr lang="ko-KR" altLang="en-US" dirty="0"/>
                  <a:t>는</a:t>
                </a:r>
                <a:r>
                  <a:rPr lang="ko-KR" altLang="en-US" dirty="0" smtClean="0"/>
                  <a:t> 표준정규분포를 따르는 </a:t>
                </a:r>
                <a:r>
                  <a:rPr lang="ko-KR" altLang="en-US" dirty="0" err="1" smtClean="0"/>
                  <a:t>난수로</a:t>
                </a:r>
                <a:r>
                  <a:rPr lang="ko-KR" altLang="en-US" dirty="0" smtClean="0"/>
                  <a:t> 이루어진 </a:t>
                </a:r>
                <a:r>
                  <a:rPr lang="en-US" altLang="ko-KR" dirty="0" smtClean="0"/>
                  <a:t>4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5 </a:t>
                </a:r>
                <a:r>
                  <a:rPr lang="ko-KR" altLang="en-US" dirty="0" smtClean="0"/>
                  <a:t>행렬 생성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7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분산과 표준편차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np.std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np.var</a:t>
            </a:r>
            <a:r>
              <a:rPr lang="ko-KR" altLang="en-US" dirty="0" smtClean="0"/>
              <a:t>함수를 이용하여 분산과 표준편차를 계산</a:t>
            </a:r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x = </a:t>
            </a:r>
            <a:r>
              <a:rPr lang="en-US" altLang="ko-KR" spc="-150" dirty="0" err="1">
                <a:latin typeface="Consolas" panose="020B0609020204030204" pitchFamily="49" charset="0"/>
              </a:rPr>
              <a:t>np.random.randn</a:t>
            </a:r>
            <a:r>
              <a:rPr lang="en-US" altLang="ko-KR" spc="-150" dirty="0">
                <a:latin typeface="Consolas" panose="020B0609020204030204" pitchFamily="49" charset="0"/>
              </a:rPr>
              <a:t>(4, </a:t>
            </a:r>
            <a:r>
              <a:rPr lang="en-US" altLang="ko-KR" spc="-150" dirty="0" smtClean="0">
                <a:latin typeface="Consolas" panose="020B0609020204030204" pitchFamily="49" charset="0"/>
              </a:rPr>
              <a:t>5)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np.std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np.std</a:t>
            </a:r>
            <a:r>
              <a:rPr lang="en-US" altLang="ko-KR" spc="-150" dirty="0" smtClean="0">
                <a:latin typeface="Consolas" panose="020B0609020204030204" pitchFamily="49" charset="0"/>
              </a:rPr>
              <a:t>(x</a:t>
            </a:r>
            <a:r>
              <a:rPr lang="en-US" altLang="ko-KR" spc="-150" dirty="0" smtClean="0">
                <a:latin typeface="Consolas" panose="020B0609020204030204" pitchFamily="49" charset="0"/>
              </a:rPr>
              <a:t>, 0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np.std</a:t>
            </a:r>
            <a:r>
              <a:rPr lang="en-US" altLang="ko-KR" spc="-150" dirty="0" smtClean="0">
                <a:latin typeface="Consolas" panose="020B0609020204030204" pitchFamily="49" charset="0"/>
              </a:rPr>
              <a:t>(x</a:t>
            </a:r>
            <a:r>
              <a:rPr lang="en-US" altLang="ko-KR" spc="-150" dirty="0" smtClean="0">
                <a:latin typeface="Consolas" panose="020B0609020204030204" pitchFamily="49" charset="0"/>
              </a:rPr>
              <a:t>, 1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 err="1" smtClean="0"/>
              <a:t>ddof</a:t>
            </a:r>
            <a:r>
              <a:rPr lang="ko-KR" altLang="en-US" dirty="0" smtClean="0"/>
              <a:t> 인자를 이용하여 자유도 설정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=0)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np.std</a:t>
            </a:r>
            <a:r>
              <a:rPr lang="en-US" altLang="ko-KR" spc="-150" dirty="0" smtClean="0">
                <a:latin typeface="Consolas" panose="020B0609020204030204" pitchFamily="49" charset="0"/>
              </a:rPr>
              <a:t>(x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ddof</a:t>
            </a:r>
            <a:r>
              <a:rPr lang="en-US" altLang="ko-KR" spc="-150" dirty="0" smtClean="0">
                <a:latin typeface="Consolas" panose="020B0609020204030204" pitchFamily="49" charset="0"/>
              </a:rPr>
              <a:t>=1)   </a:t>
            </a:r>
            <a:r>
              <a:rPr lang="en-US" altLang="ko-KR" dirty="0" smtClean="0"/>
              <a:t>#</a:t>
            </a:r>
            <a:r>
              <a:rPr lang="ko-KR" altLang="en-US" dirty="0" smtClean="0"/>
              <a:t>표준편차 계산시 분모를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5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를 이용한 상관계수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np.corrcoef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행렬일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행들간의 상관계수 행렬 계산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np.random.randn</a:t>
            </a:r>
            <a:r>
              <a:rPr lang="en-US" altLang="ko-KR" spc="-150" dirty="0" smtClean="0">
                <a:latin typeface="Consolas" panose="020B0609020204030204" pitchFamily="49" charset="0"/>
              </a:rPr>
              <a:t>(3, 4)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np.corrcoef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(x))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np.corrcoef</a:t>
            </a:r>
            <a:r>
              <a:rPr lang="en-US" altLang="ko-KR" spc="-150" dirty="0" smtClean="0">
                <a:latin typeface="Consolas" panose="020B0609020204030204" pitchFamily="49" charset="0"/>
              </a:rPr>
              <a:t>(x, y)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가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간의 상관계수 행렬 계산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np.corrcoef</a:t>
            </a:r>
            <a:r>
              <a:rPr lang="en-US" altLang="ko-KR" spc="-150" dirty="0" smtClean="0">
                <a:latin typeface="Consolas" panose="020B0609020204030204" pitchFamily="49" charset="0"/>
              </a:rPr>
              <a:t>(x[0</a:t>
            </a:r>
            <a:r>
              <a:rPr lang="en-US" altLang="ko-KR" spc="-150" dirty="0" smtClean="0">
                <a:latin typeface="Consolas" panose="020B0609020204030204" pitchFamily="49" charset="0"/>
              </a:rPr>
              <a:t>], x[1</a:t>
            </a:r>
            <a:r>
              <a:rPr lang="en-US" altLang="ko-KR" spc="-150" dirty="0" smtClean="0">
                <a:latin typeface="Consolas" panose="020B0609020204030204" pitchFamily="49" charset="0"/>
              </a:rPr>
              <a:t>]))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err="1" smtClean="0"/>
              <a:t>공분산</a:t>
            </a:r>
            <a:r>
              <a:rPr lang="ko-KR" altLang="en-US" dirty="0" smtClean="0"/>
              <a:t> 행렬은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np.cov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/>
              <a:t>를 이용하여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9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num_friends</a:t>
            </a:r>
            <a:r>
              <a:rPr lang="en-US" altLang="ko-KR" dirty="0" smtClean="0"/>
              <a:t> </a:t>
            </a:r>
            <a:r>
              <a:rPr lang="en-US" altLang="ko-KR" dirty="0"/>
              <a:t>= [100,49,41,40,25,21,21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	# … and lots more</a:t>
            </a:r>
            <a:br>
              <a:rPr lang="en-US" altLang="ko-KR" dirty="0" smtClean="0"/>
            </a:br>
            <a:r>
              <a:rPr lang="en-US" altLang="ko-KR" dirty="0" smtClean="0"/>
              <a:t>			]</a:t>
            </a:r>
          </a:p>
          <a:p>
            <a:r>
              <a:rPr lang="en-US" altLang="ko-KR" dirty="0" smtClean="0"/>
              <a:t>Counter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데이터 표현</a:t>
            </a:r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from collections import </a:t>
            </a:r>
            <a:r>
              <a:rPr lang="en-US" altLang="ko-KR" spc="-150" dirty="0" smtClean="0">
                <a:latin typeface="Consolas" panose="020B0609020204030204" pitchFamily="49" charset="0"/>
              </a:rPr>
              <a:t>Counter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from </a:t>
            </a:r>
            <a:r>
              <a:rPr lang="en-US" altLang="ko-KR" spc="-150" dirty="0" err="1">
                <a:latin typeface="Consolas" panose="020B0609020204030204" pitchFamily="49" charset="0"/>
              </a:rPr>
              <a:t>matplotlib</a:t>
            </a:r>
            <a:r>
              <a:rPr lang="en-US" altLang="ko-KR" spc="-150" dirty="0">
                <a:latin typeface="Consolas" panose="020B0609020204030204" pitchFamily="49" charset="0"/>
              </a:rPr>
              <a:t> import </a:t>
            </a:r>
            <a:r>
              <a:rPr lang="en-US" altLang="ko-KR" spc="-150" dirty="0" err="1">
                <a:latin typeface="Consolas" panose="020B0609020204030204" pitchFamily="49" charset="0"/>
              </a:rPr>
              <a:t>pyplot</a:t>
            </a:r>
            <a:r>
              <a:rPr lang="en-US" altLang="ko-KR" spc="-150" dirty="0">
                <a:latin typeface="Consolas" panose="020B0609020204030204" pitchFamily="49" charset="0"/>
              </a:rPr>
              <a:t> as </a:t>
            </a:r>
            <a:r>
              <a:rPr lang="en-US" altLang="ko-KR" spc="-150" dirty="0" err="1">
                <a:latin typeface="Consolas" panose="020B0609020204030204" pitchFamily="49" charset="0"/>
              </a:rPr>
              <a:t>plt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friend_counts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Counter(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range(101)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ys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friend_counts</a:t>
            </a:r>
            <a:r>
              <a:rPr lang="en-US" altLang="ko-KR" spc="-150" dirty="0" smtClean="0">
                <a:latin typeface="Consolas" panose="020B0609020204030204" pitchFamily="49" charset="0"/>
              </a:rPr>
              <a:t>[x] for x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plt.bar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ys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5" y="2932671"/>
            <a:ext cx="4315551" cy="29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자료로부터 몇 가지 통계량을 적용해 보자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num_points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 # 204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lagest_value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max(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# 100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smallest_value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min(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#1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sorted_vaule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sorted(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smallest_value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sorted_vaule</a:t>
            </a:r>
            <a:r>
              <a:rPr lang="en-US" altLang="ko-KR" spc="-150" dirty="0" smtClean="0">
                <a:latin typeface="Consolas" panose="020B0609020204030204" pitchFamily="49" charset="0"/>
              </a:rPr>
              <a:t>[0]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second_smallest_value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>
                <a:latin typeface="Consolas" panose="020B0609020204030204" pitchFamily="49" charset="0"/>
              </a:rPr>
              <a:t>sorted_vaule</a:t>
            </a:r>
            <a:r>
              <a:rPr lang="en-US" altLang="ko-KR" spc="-150" dirty="0">
                <a:latin typeface="Consolas" panose="020B0609020204030204" pitchFamily="49" charset="0"/>
              </a:rPr>
              <a:t>[1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second_largest_value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>
                <a:latin typeface="Consolas" panose="020B0609020204030204" pitchFamily="49" charset="0"/>
              </a:rPr>
              <a:t>sorted_vaule</a:t>
            </a:r>
            <a:r>
              <a:rPr lang="en-US" altLang="ko-KR" spc="-150" dirty="0">
                <a:latin typeface="Consolas" panose="020B0609020204030204" pitchFamily="49" charset="0"/>
              </a:rPr>
              <a:t>[-</a:t>
            </a:r>
            <a:r>
              <a:rPr lang="en-US" altLang="ko-KR" spc="-150" dirty="0" smtClean="0">
                <a:latin typeface="Consolas" panose="020B0609020204030204" pitchFamily="49" charset="0"/>
              </a:rPr>
              <a:t>2]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0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mean(x):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 sum(x)/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# </a:t>
            </a:r>
            <a:r>
              <a:rPr lang="en-US" altLang="ko-KR" spc="-150" dirty="0" smtClean="0">
                <a:latin typeface="Consolas" panose="020B0609020204030204" pitchFamily="49" charset="0"/>
              </a:rPr>
              <a:t>python 2.x</a:t>
            </a:r>
            <a:r>
              <a:rPr lang="ko-KR" altLang="en-US" spc="-150" dirty="0" smtClean="0">
                <a:latin typeface="Consolas" panose="020B0609020204030204" pitchFamily="49" charset="0"/>
              </a:rPr>
              <a:t>에서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mean(x):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return sum(x</a:t>
            </a:r>
            <a:r>
              <a:rPr lang="en-US" altLang="ko-KR" spc="-150" dirty="0" smtClean="0">
                <a:latin typeface="Consolas" panose="020B0609020204030204" pitchFamily="49" charset="0"/>
              </a:rPr>
              <a:t>)/float(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mean(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#7.333333</a:t>
            </a:r>
          </a:p>
        </p:txBody>
      </p:sp>
    </p:spTree>
    <p:extLst>
      <p:ext uri="{BB962C8B-B14F-4D97-AF65-F5344CB8AC3E}">
        <p14:creationId xmlns:p14="http://schemas.microsoft.com/office/powerpoint/2010/main" val="146682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성향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중앙값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median(v</a:t>
            </a:r>
            <a:r>
              <a:rPr lang="en-US" altLang="ko-KR" spc="-150" dirty="0" smtClean="0">
                <a:latin typeface="Consolas" panose="020B0609020204030204" pitchFamily="49" charset="0"/>
              </a:rPr>
              <a:t>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  <a:r>
              <a:rPr lang="en-US" altLang="ko-KR" spc="-150" dirty="0">
                <a:latin typeface="Consolas" panose="020B0609020204030204" pitchFamily="49" charset="0"/>
              </a:rPr>
              <a:t>finds the 'middle-most' value of v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n = </a:t>
            </a:r>
            <a:r>
              <a:rPr lang="en-US" altLang="ko-KR" spc="-150" dirty="0" err="1">
                <a:latin typeface="Consolas" panose="020B0609020204030204" pitchFamily="49" charset="0"/>
              </a:rPr>
              <a:t>len</a:t>
            </a:r>
            <a:r>
              <a:rPr lang="en-US" altLang="ko-KR" spc="-150" dirty="0">
                <a:latin typeface="Consolas" panose="020B0609020204030204" pitchFamily="49" charset="0"/>
              </a:rPr>
              <a:t>(v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>
                <a:latin typeface="Consolas" panose="020B0609020204030204" pitchFamily="49" charset="0"/>
              </a:rPr>
              <a:t>sorted_v</a:t>
            </a:r>
            <a:r>
              <a:rPr lang="en-US" altLang="ko-KR" spc="-150" dirty="0">
                <a:latin typeface="Consolas" panose="020B0609020204030204" pitchFamily="49" charset="0"/>
              </a:rPr>
              <a:t> = sorted(v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midpoint = n // </a:t>
            </a:r>
            <a:r>
              <a:rPr lang="en-US" altLang="ko-KR" spc="-150" dirty="0" smtClean="0">
                <a:latin typeface="Consolas" panose="020B0609020204030204" pitchFamily="49" charset="0"/>
              </a:rPr>
              <a:t>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if n % 2 == 1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50" dirty="0">
                <a:latin typeface="Consolas" panose="020B0609020204030204" pitchFamily="49" charset="0"/>
              </a:rPr>
              <a:t># if 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odd</a:t>
            </a:r>
            <a:r>
              <a:rPr lang="en-US" altLang="ko-KR" spc="-150" dirty="0">
                <a:latin typeface="Consolas" panose="020B0609020204030204" pitchFamily="49" charset="0"/>
              </a:rPr>
              <a:t>, return the middle </a:t>
            </a:r>
            <a:r>
              <a:rPr lang="en-US" altLang="ko-KR" spc="-150" dirty="0" smtClean="0">
                <a:latin typeface="Consolas" panose="020B0609020204030204" pitchFamily="49" charset="0"/>
              </a:rPr>
              <a:t>value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50" dirty="0">
                <a:latin typeface="Consolas" panose="020B0609020204030204" pitchFamily="49" charset="0"/>
              </a:rPr>
              <a:t>return </a:t>
            </a:r>
            <a:r>
              <a:rPr lang="en-US" altLang="ko-KR" spc="-150" dirty="0" err="1">
                <a:latin typeface="Consolas" panose="020B0609020204030204" pitchFamily="49" charset="0"/>
              </a:rPr>
              <a:t>sorted_v</a:t>
            </a:r>
            <a:r>
              <a:rPr lang="en-US" altLang="ko-KR" spc="-150" dirty="0">
                <a:latin typeface="Consolas" panose="020B0609020204030204" pitchFamily="49" charset="0"/>
              </a:rPr>
              <a:t>[midpoint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else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50" dirty="0">
                <a:latin typeface="Consolas" panose="020B0609020204030204" pitchFamily="49" charset="0"/>
              </a:rPr>
              <a:t># if 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even</a:t>
            </a:r>
            <a:r>
              <a:rPr lang="en-US" altLang="ko-KR" spc="-150" dirty="0">
                <a:latin typeface="Consolas" panose="020B0609020204030204" pitchFamily="49" charset="0"/>
              </a:rPr>
              <a:t>, return the average of the middle </a:t>
            </a:r>
            <a:r>
              <a:rPr lang="en-US" altLang="ko-KR" spc="-150" dirty="0" smtClean="0">
                <a:latin typeface="Consolas" panose="020B0609020204030204" pitchFamily="49" charset="0"/>
              </a:rPr>
              <a:t>values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50" dirty="0">
                <a:latin typeface="Consolas" panose="020B0609020204030204" pitchFamily="49" charset="0"/>
              </a:rPr>
              <a:t>lo = midpoint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–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50" dirty="0">
                <a:latin typeface="Consolas" panose="020B0609020204030204" pitchFamily="49" charset="0"/>
              </a:rPr>
              <a:t>hi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midpoint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50" dirty="0">
                <a:latin typeface="Consolas" panose="020B0609020204030204" pitchFamily="49" charset="0"/>
              </a:rPr>
              <a:t>return (</a:t>
            </a:r>
            <a:r>
              <a:rPr lang="en-US" altLang="ko-KR" spc="-150" dirty="0" err="1">
                <a:latin typeface="Consolas" panose="020B0609020204030204" pitchFamily="49" charset="0"/>
              </a:rPr>
              <a:t>sorted_v</a:t>
            </a:r>
            <a:r>
              <a:rPr lang="en-US" altLang="ko-KR" spc="-150" dirty="0">
                <a:latin typeface="Consolas" panose="020B0609020204030204" pitchFamily="49" charset="0"/>
              </a:rPr>
              <a:t>[lo] + </a:t>
            </a:r>
            <a:r>
              <a:rPr lang="en-US" altLang="ko-KR" spc="-150" dirty="0" err="1">
                <a:latin typeface="Consolas" panose="020B0609020204030204" pitchFamily="49" charset="0"/>
              </a:rPr>
              <a:t>sorted_v</a:t>
            </a:r>
            <a:r>
              <a:rPr lang="en-US" altLang="ko-KR" spc="-150" dirty="0">
                <a:latin typeface="Consolas" panose="020B0609020204030204" pitchFamily="49" charset="0"/>
              </a:rPr>
              <a:t>[hi]) / </a:t>
            </a:r>
            <a:r>
              <a:rPr lang="en-US" altLang="ko-KR" spc="-150" dirty="0" smtClean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median(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num_friends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   #6.0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quantile(x, p):</a:t>
            </a:r>
          </a:p>
          <a:p>
            <a:pPr marL="0" indent="0">
              <a:buNone/>
            </a:pPr>
            <a:r>
              <a:rPr lang="en-US" altLang="ko-KR" dirty="0"/>
              <a:t>    """returns the </a:t>
            </a:r>
            <a:r>
              <a:rPr lang="en-US" altLang="ko-KR" dirty="0" err="1"/>
              <a:t>pth</a:t>
            </a:r>
            <a:r>
              <a:rPr lang="en-US" altLang="ko-KR" dirty="0"/>
              <a:t>-percentile value in </a:t>
            </a:r>
            <a:r>
              <a:rPr lang="en-US" altLang="ko-KR" dirty="0" smtClean="0"/>
              <a:t>x, 0&lt;=p&lt;1"""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p_index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(p * </a:t>
            </a:r>
            <a:r>
              <a:rPr lang="en-US" altLang="ko-KR" dirty="0" err="1"/>
              <a:t>len</a:t>
            </a:r>
            <a:r>
              <a:rPr lang="en-US" altLang="ko-KR" dirty="0"/>
              <a:t>(x))</a:t>
            </a:r>
          </a:p>
          <a:p>
            <a:pPr marL="0" indent="0">
              <a:buNone/>
            </a:pPr>
            <a:r>
              <a:rPr lang="en-US" altLang="ko-KR" dirty="0"/>
              <a:t>    return sorted(x)[</a:t>
            </a:r>
            <a:r>
              <a:rPr lang="en-US" altLang="ko-KR" dirty="0" err="1"/>
              <a:t>p_index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quantile(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, 0.10)   # 1</a:t>
            </a:r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0.25)   # 3</a:t>
            </a:r>
            <a:endParaRPr lang="ko-KR" altLang="en-US" dirty="0"/>
          </a:p>
          <a:p>
            <a:r>
              <a:rPr lang="en-US" altLang="ko-KR" dirty="0"/>
              <a:t>quantile(</a:t>
            </a:r>
            <a:r>
              <a:rPr lang="en-US" altLang="ko-KR" dirty="0" err="1"/>
              <a:t>num_friends</a:t>
            </a:r>
            <a:r>
              <a:rPr lang="en-US" altLang="ko-KR" dirty="0"/>
              <a:t>, </a:t>
            </a:r>
            <a:r>
              <a:rPr lang="en-US" altLang="ko-KR" dirty="0" smtClean="0"/>
              <a:t>0.75)   # 9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97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mode(x):</a:t>
            </a:r>
          </a:p>
          <a:p>
            <a:pPr marL="0" indent="0">
              <a:buNone/>
            </a:pPr>
            <a:r>
              <a:rPr lang="en-US" altLang="ko-KR" dirty="0"/>
              <a:t>    """returns a list, might be more than one mode"""</a:t>
            </a:r>
          </a:p>
          <a:p>
            <a:pPr marL="0" indent="0">
              <a:buNone/>
            </a:pPr>
            <a:r>
              <a:rPr lang="en-US" altLang="ko-KR" dirty="0"/>
              <a:t>    counts = Counter(x)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max_count</a:t>
            </a:r>
            <a:r>
              <a:rPr lang="en-US" altLang="ko-KR" dirty="0"/>
              <a:t> = max(</a:t>
            </a:r>
            <a:r>
              <a:rPr lang="en-US" altLang="ko-KR" dirty="0" err="1"/>
              <a:t>counts.values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, count in </a:t>
            </a:r>
            <a:r>
              <a:rPr lang="en-US" altLang="ko-KR" dirty="0" err="1"/>
              <a:t>counts.iteritems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    if count == </a:t>
            </a:r>
            <a:r>
              <a:rPr lang="en-US" altLang="ko-KR" dirty="0" err="1"/>
              <a:t>max_count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# 1 and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7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– range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data_range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max(x) – min(x)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data_range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  # 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3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- variance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/>
              <a:t>linear_algebra</a:t>
            </a:r>
            <a:r>
              <a:rPr lang="en-US" altLang="ko-KR" dirty="0"/>
              <a:t> import </a:t>
            </a:r>
            <a:r>
              <a:rPr lang="en-US" altLang="ko-KR" dirty="0" err="1"/>
              <a:t>sum_of_squares</a:t>
            </a:r>
            <a:r>
              <a:rPr lang="en-US" altLang="ko-KR" dirty="0"/>
              <a:t>, </a:t>
            </a:r>
            <a:r>
              <a:rPr lang="en-US" altLang="ko-KR" dirty="0" smtClean="0"/>
              <a:t>dot    #linear_algebra.py </a:t>
            </a:r>
            <a:r>
              <a:rPr lang="ko-KR" altLang="en-US" dirty="0" smtClean="0"/>
              <a:t>파일을 현재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de_mean</a:t>
            </a:r>
            <a:r>
              <a:rPr lang="en-US" altLang="ko-KR" dirty="0"/>
              <a:t>(x):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pc="-150" dirty="0"/>
              <a:t>"""translate x by subtracting its mean (so the result has mean 0)"""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x_bar</a:t>
            </a:r>
            <a:r>
              <a:rPr lang="en-US" altLang="ko-KR" dirty="0"/>
              <a:t> = mean(x)</a:t>
            </a:r>
          </a:p>
          <a:p>
            <a:pPr marL="0" indent="0">
              <a:buNone/>
            </a:pPr>
            <a:r>
              <a:rPr lang="en-US" altLang="ko-KR" dirty="0"/>
              <a:t>    return [</a:t>
            </a:r>
            <a:r>
              <a:rPr lang="en-US" altLang="ko-KR" dirty="0" err="1"/>
              <a:t>x_i</a:t>
            </a:r>
            <a:r>
              <a:rPr lang="en-US" altLang="ko-KR" dirty="0"/>
              <a:t> - </a:t>
            </a:r>
            <a:r>
              <a:rPr lang="en-US" altLang="ko-KR" dirty="0" err="1"/>
              <a:t>x_bar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 in x]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variance(x):</a:t>
            </a:r>
          </a:p>
          <a:p>
            <a:pPr marL="0" indent="0">
              <a:buNone/>
            </a:pPr>
            <a:r>
              <a:rPr lang="en-US" altLang="ko-KR" dirty="0"/>
              <a:t>    """assumes x has at least two elements"""</a:t>
            </a:r>
          </a:p>
          <a:p>
            <a:pPr marL="0" indent="0">
              <a:buNone/>
            </a:pPr>
            <a:r>
              <a:rPr lang="en-US" altLang="ko-KR" dirty="0"/>
              <a:t>    n = </a:t>
            </a:r>
            <a:r>
              <a:rPr lang="en-US" altLang="ko-KR" dirty="0" err="1"/>
              <a:t>len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deviations = </a:t>
            </a:r>
            <a:r>
              <a:rPr lang="en-US" altLang="ko-KR" dirty="0" err="1"/>
              <a:t>de_mean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sum_of_squares</a:t>
            </a:r>
            <a:r>
              <a:rPr lang="en-US" altLang="ko-KR" dirty="0"/>
              <a:t>(deviations) / (n - 1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variance(</a:t>
            </a:r>
            <a:r>
              <a:rPr lang="en-US" altLang="ko-KR" dirty="0" err="1" smtClean="0"/>
              <a:t>num_friends</a:t>
            </a:r>
            <a:r>
              <a:rPr lang="en-US" altLang="ko-KR" dirty="0" smtClean="0"/>
              <a:t>)   # 81.54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405</Words>
  <Application>Microsoft Office PowerPoint</Application>
  <PresentationFormat>와이드스크린</PresentationFormat>
  <Paragraphs>114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Consolas</vt:lpstr>
      <vt:lpstr>Office 테마</vt:lpstr>
      <vt:lpstr>Statistics</vt:lpstr>
      <vt:lpstr>데이터 표현</vt:lpstr>
      <vt:lpstr>통계량</vt:lpstr>
      <vt:lpstr>중심 성향 - 평균</vt:lpstr>
      <vt:lpstr>중심 성향 - 중앙값</vt:lpstr>
      <vt:lpstr>quantile </vt:lpstr>
      <vt:lpstr>최빈값 – mode</vt:lpstr>
      <vt:lpstr>범위 – range</vt:lpstr>
      <vt:lpstr>분산 - variance</vt:lpstr>
      <vt:lpstr>표준 편차</vt:lpstr>
      <vt:lpstr>사분범위 - Interquartile range</vt:lpstr>
      <vt:lpstr>공분산</vt:lpstr>
      <vt:lpstr>상관관계</vt:lpstr>
      <vt:lpstr>scatter plot으로 데이터 확인</vt:lpstr>
      <vt:lpstr>Outlier</vt:lpstr>
      <vt:lpstr>numpy를 이용한 평균</vt:lpstr>
      <vt:lpstr>numpy를 이용한 중앙값</vt:lpstr>
      <vt:lpstr>numpy를 이용한 분산과 표준편차</vt:lpstr>
      <vt:lpstr>numpy를 이용한 상관계수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sw</dc:creator>
  <cp:lastModifiedBy>kyungsub</cp:lastModifiedBy>
  <cp:revision>99</cp:revision>
  <dcterms:created xsi:type="dcterms:W3CDTF">2016-02-09T12:23:59Z</dcterms:created>
  <dcterms:modified xsi:type="dcterms:W3CDTF">2018-02-28T13:44:25Z</dcterms:modified>
</cp:coreProperties>
</file>