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75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1" y="4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EF240-9E36-4B63-8EDD-71E2048E6C75}" type="datetimeFigureOut">
              <a:rPr lang="ko-KR" altLang="en-US" smtClean="0"/>
              <a:t>2018-02-28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6C2A-91D2-47E7-B0E6-E9E4537A13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053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EF240-9E36-4B63-8EDD-71E2048E6C75}" type="datetimeFigureOut">
              <a:rPr lang="ko-KR" altLang="en-US" smtClean="0"/>
              <a:t>2018-02-28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6C2A-91D2-47E7-B0E6-E9E4537A13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903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EF240-9E36-4B63-8EDD-71E2048E6C75}" type="datetimeFigureOut">
              <a:rPr lang="ko-KR" altLang="en-US" smtClean="0"/>
              <a:t>2018-02-28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6C2A-91D2-47E7-B0E6-E9E4537A13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150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EF240-9E36-4B63-8EDD-71E2048E6C75}" type="datetimeFigureOut">
              <a:rPr lang="ko-KR" altLang="en-US" smtClean="0"/>
              <a:t>2018-02-28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6C2A-91D2-47E7-B0E6-E9E4537A13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225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EF240-9E36-4B63-8EDD-71E2048E6C75}" type="datetimeFigureOut">
              <a:rPr lang="ko-KR" altLang="en-US" smtClean="0"/>
              <a:t>2018-02-28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6C2A-91D2-47E7-B0E6-E9E4537A13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471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EF240-9E36-4B63-8EDD-71E2048E6C75}" type="datetimeFigureOut">
              <a:rPr lang="ko-KR" altLang="en-US" smtClean="0"/>
              <a:t>2018-02-28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6C2A-91D2-47E7-B0E6-E9E4537A13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295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EF240-9E36-4B63-8EDD-71E2048E6C75}" type="datetimeFigureOut">
              <a:rPr lang="ko-KR" altLang="en-US" smtClean="0"/>
              <a:t>2018-02-28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6C2A-91D2-47E7-B0E6-E9E4537A13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837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EF240-9E36-4B63-8EDD-71E2048E6C75}" type="datetimeFigureOut">
              <a:rPr lang="ko-KR" altLang="en-US" smtClean="0"/>
              <a:t>2018-02-28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6C2A-91D2-47E7-B0E6-E9E4537A13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145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EF240-9E36-4B63-8EDD-71E2048E6C75}" type="datetimeFigureOut">
              <a:rPr lang="ko-KR" altLang="en-US" smtClean="0"/>
              <a:t>2018-02-28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6C2A-91D2-47E7-B0E6-E9E4537A13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271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EF240-9E36-4B63-8EDD-71E2048E6C75}" type="datetimeFigureOut">
              <a:rPr lang="ko-KR" altLang="en-US" smtClean="0"/>
              <a:t>2018-02-28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6C2A-91D2-47E7-B0E6-E9E4537A13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552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EF240-9E36-4B63-8EDD-71E2048E6C75}" type="datetimeFigureOut">
              <a:rPr lang="ko-KR" altLang="en-US" smtClean="0"/>
              <a:t>2018-02-28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6C2A-91D2-47E7-B0E6-E9E4537A13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804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EF240-9E36-4B63-8EDD-71E2048E6C75}" type="datetimeFigureOut">
              <a:rPr lang="ko-KR" altLang="en-US" smtClean="0"/>
              <a:t>2018-02-28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06C2A-91D2-47E7-B0E6-E9E4537A13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841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Probability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363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연속 분포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정규 분포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벨 모양의 정규분포는 평균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ko-KR" altLang="en-US" dirty="0" smtClean="0"/>
                  <a:t>와 표준 편차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ko-KR" altLang="en-US" dirty="0" smtClean="0"/>
                  <a:t> 이용하여 표현</a:t>
                </a:r>
                <a:endParaRPr lang="en-US" altLang="ko-KR" dirty="0" smtClean="0"/>
              </a:p>
              <a:p>
                <a:r>
                  <a:rPr lang="ko-KR" altLang="en-US" dirty="0" smtClean="0"/>
                  <a:t>정규 분포의 </a:t>
                </a:r>
                <a:r>
                  <a:rPr lang="en-US" altLang="ko-KR" dirty="0" smtClean="0"/>
                  <a:t>pdf: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m:rPr>
                            <m:nor/>
                          </m:rPr>
                          <a:rPr lang="ko-KR" altLang="en-US" dirty="0"/>
                          <m:t> </m:t>
                        </m:r>
                      </m:den>
                    </m:f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altLang="ko-KR" dirty="0" smtClean="0"/>
              </a:p>
              <a:p>
                <a:r>
                  <a:rPr lang="en-US" altLang="ko-KR" dirty="0" err="1" smtClean="0"/>
                  <a:t>def</a:t>
                </a:r>
                <a:r>
                  <a:rPr lang="en-US" altLang="ko-KR" dirty="0" smtClean="0"/>
                  <a:t> </a:t>
                </a:r>
                <a:r>
                  <a:rPr lang="en-US" altLang="ko-KR" dirty="0" err="1" smtClean="0"/>
                  <a:t>normal_pdf</a:t>
                </a:r>
                <a:r>
                  <a:rPr lang="en-US" altLang="ko-KR" dirty="0" smtClean="0"/>
                  <a:t>(x, mu=0, sigma=1):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	</a:t>
                </a:r>
                <a:r>
                  <a:rPr lang="en-US" altLang="ko-KR" dirty="0" err="1" smtClean="0"/>
                  <a:t>sqrt_two_pi</a:t>
                </a:r>
                <a:r>
                  <a:rPr lang="en-US" altLang="ko-KR" dirty="0" smtClean="0"/>
                  <a:t> = </a:t>
                </a:r>
                <a:r>
                  <a:rPr lang="en-US" altLang="ko-KR" dirty="0" err="1" smtClean="0"/>
                  <a:t>math.sqrt</a:t>
                </a:r>
                <a:r>
                  <a:rPr lang="en-US" altLang="ko-KR" dirty="0" smtClean="0"/>
                  <a:t>(2*</a:t>
                </a:r>
                <a:r>
                  <a:rPr lang="en-US" altLang="ko-KR" dirty="0" err="1" smtClean="0"/>
                  <a:t>math.pi</a:t>
                </a:r>
                <a:r>
                  <a:rPr lang="en-US" altLang="ko-KR" dirty="0" smtClean="0"/>
                  <a:t>)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	</a:t>
                </a:r>
                <a:r>
                  <a:rPr lang="en-US" altLang="ko-KR" spc="-150" dirty="0" smtClean="0"/>
                  <a:t>return (</a:t>
                </a:r>
                <a:r>
                  <a:rPr lang="en-US" altLang="ko-KR" spc="-150" dirty="0" err="1" smtClean="0"/>
                  <a:t>math.exp</a:t>
                </a:r>
                <a:r>
                  <a:rPr lang="en-US" altLang="ko-KR" spc="-150" dirty="0" smtClean="0"/>
                  <a:t>(-(x-mu)**2/2/sigma**2)/(</a:t>
                </a:r>
                <a:r>
                  <a:rPr lang="en-US" altLang="ko-KR" spc="-150" dirty="0" err="1" smtClean="0"/>
                  <a:t>sqrt_two_pi</a:t>
                </a:r>
                <a:r>
                  <a:rPr lang="en-US" altLang="ko-KR" spc="-150" dirty="0" smtClean="0"/>
                  <a:t>*sigma))</a:t>
                </a:r>
              </a:p>
              <a:p>
                <a:pPr marL="0" indent="0">
                  <a:buNone/>
                </a:pPr>
                <a:endParaRPr lang="ko-KR" altLang="en-US" spc="-15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189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정규분포 </a:t>
            </a:r>
            <a:r>
              <a:rPr lang="en-US" altLang="ko-KR" dirty="0" smtClean="0"/>
              <a:t>pdf </a:t>
            </a:r>
            <a:r>
              <a:rPr lang="ko-KR" altLang="en-US" dirty="0" smtClean="0"/>
              <a:t>그리기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/>
              <a:t>from </a:t>
            </a:r>
            <a:r>
              <a:rPr lang="en-US" altLang="ko-KR" sz="1800" dirty="0" err="1" smtClean="0"/>
              <a:t>matplotlib</a:t>
            </a:r>
            <a:r>
              <a:rPr lang="en-US" altLang="ko-KR" sz="1800" dirty="0" smtClean="0"/>
              <a:t> import </a:t>
            </a:r>
            <a:r>
              <a:rPr lang="en-US" altLang="ko-KR" sz="1800" dirty="0" err="1" smtClean="0"/>
              <a:t>pyplot</a:t>
            </a:r>
            <a:r>
              <a:rPr lang="en-US" altLang="ko-KR" sz="1800" dirty="0" smtClean="0"/>
              <a:t> as </a:t>
            </a:r>
            <a:r>
              <a:rPr lang="en-US" altLang="ko-KR" sz="1800" dirty="0" err="1" smtClean="0"/>
              <a:t>plt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err="1" smtClean="0"/>
              <a:t>xs</a:t>
            </a:r>
            <a:r>
              <a:rPr lang="en-US" altLang="ko-KR" sz="1800" dirty="0" smtClean="0"/>
              <a:t> = [x / 10.0 for x in range(-50, 50)]</a:t>
            </a:r>
          </a:p>
          <a:p>
            <a:pPr marL="0" indent="0">
              <a:buNone/>
            </a:pPr>
            <a:r>
              <a:rPr lang="en-US" altLang="ko-KR" sz="1800" dirty="0" err="1" smtClean="0"/>
              <a:t>plt.plot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xs</a:t>
            </a:r>
            <a:r>
              <a:rPr lang="en-US" altLang="ko-KR" sz="1800" dirty="0" smtClean="0"/>
              <a:t>,[</a:t>
            </a:r>
            <a:r>
              <a:rPr lang="en-US" altLang="ko-KR" sz="1800" dirty="0" err="1" smtClean="0"/>
              <a:t>normal_pdf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x,sigma</a:t>
            </a:r>
            <a:r>
              <a:rPr lang="en-US" altLang="ko-KR" sz="1800" dirty="0" smtClean="0"/>
              <a:t>=1) for x in </a:t>
            </a:r>
            <a:r>
              <a:rPr lang="en-US" altLang="ko-KR" sz="1800" dirty="0" err="1" smtClean="0"/>
              <a:t>xs</a:t>
            </a:r>
            <a:r>
              <a:rPr lang="en-US" altLang="ko-KR" sz="1800" dirty="0" smtClean="0"/>
              <a:t>], '-', label='mu=0,sigma=1')</a:t>
            </a:r>
          </a:p>
          <a:p>
            <a:pPr marL="0" indent="0">
              <a:buNone/>
            </a:pPr>
            <a:r>
              <a:rPr lang="en-US" altLang="ko-KR" sz="1800" dirty="0" err="1" smtClean="0"/>
              <a:t>plt.plot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xs</a:t>
            </a:r>
            <a:r>
              <a:rPr lang="en-US" altLang="ko-KR" sz="1800" dirty="0" smtClean="0"/>
              <a:t>,[</a:t>
            </a:r>
            <a:r>
              <a:rPr lang="en-US" altLang="ko-KR" sz="1800" dirty="0" err="1" smtClean="0"/>
              <a:t>normal_pdf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x,sigma</a:t>
            </a:r>
            <a:r>
              <a:rPr lang="en-US" altLang="ko-KR" sz="1800" dirty="0" smtClean="0"/>
              <a:t>=2) for x in </a:t>
            </a:r>
            <a:r>
              <a:rPr lang="en-US" altLang="ko-KR" sz="1800" dirty="0" err="1" smtClean="0"/>
              <a:t>xs</a:t>
            </a:r>
            <a:r>
              <a:rPr lang="en-US" altLang="ko-KR" sz="1800" dirty="0" smtClean="0"/>
              <a:t>], '--', label='mu=0,sigma=2')</a:t>
            </a:r>
          </a:p>
          <a:p>
            <a:pPr marL="0" indent="0">
              <a:buNone/>
            </a:pPr>
            <a:r>
              <a:rPr lang="en-US" altLang="ko-KR" sz="1800" dirty="0" err="1" smtClean="0"/>
              <a:t>plt.plot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xs</a:t>
            </a:r>
            <a:r>
              <a:rPr lang="en-US" altLang="ko-KR" sz="1800" dirty="0" smtClean="0"/>
              <a:t>,[</a:t>
            </a:r>
            <a:r>
              <a:rPr lang="en-US" altLang="ko-KR" sz="1800" dirty="0" err="1" smtClean="0"/>
              <a:t>normal_pdf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x,sigma</a:t>
            </a:r>
            <a:r>
              <a:rPr lang="en-US" altLang="ko-KR" sz="1800" dirty="0" smtClean="0"/>
              <a:t>=0.5) for x in </a:t>
            </a:r>
            <a:r>
              <a:rPr lang="en-US" altLang="ko-KR" sz="1800" dirty="0" err="1" smtClean="0"/>
              <a:t>xs</a:t>
            </a:r>
            <a:r>
              <a:rPr lang="en-US" altLang="ko-KR" sz="1800" dirty="0" smtClean="0"/>
              <a:t>], ':', label='mu=0,sigma=0.5')</a:t>
            </a:r>
          </a:p>
          <a:p>
            <a:pPr marL="0" indent="0">
              <a:buNone/>
            </a:pPr>
            <a:r>
              <a:rPr lang="en-US" altLang="ko-KR" sz="1800" dirty="0" err="1" smtClean="0"/>
              <a:t>plt.plot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xs</a:t>
            </a:r>
            <a:r>
              <a:rPr lang="en-US" altLang="ko-KR" sz="1800" dirty="0" smtClean="0"/>
              <a:t>,[</a:t>
            </a:r>
            <a:r>
              <a:rPr lang="en-US" altLang="ko-KR" sz="1800" dirty="0" err="1" smtClean="0"/>
              <a:t>normal_pdf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x,mu</a:t>
            </a:r>
            <a:r>
              <a:rPr lang="en-US" altLang="ko-KR" sz="1800" dirty="0" smtClean="0"/>
              <a:t>=-1)   for x in </a:t>
            </a:r>
            <a:r>
              <a:rPr lang="en-US" altLang="ko-KR" sz="1800" dirty="0" err="1" smtClean="0"/>
              <a:t>xs</a:t>
            </a:r>
            <a:r>
              <a:rPr lang="en-US" altLang="ko-KR" sz="1800" dirty="0" smtClean="0"/>
              <a:t>], '-.', label='mu=-1,sigma=1')</a:t>
            </a:r>
          </a:p>
          <a:p>
            <a:pPr marL="0" indent="0">
              <a:buNone/>
            </a:pPr>
            <a:r>
              <a:rPr lang="en-US" altLang="ko-KR" sz="1800" dirty="0" err="1" smtClean="0"/>
              <a:t>plt.legend</a:t>
            </a:r>
            <a:r>
              <a:rPr lang="en-US" altLang="ko-KR" sz="1800" dirty="0" smtClean="0"/>
              <a:t>()</a:t>
            </a:r>
          </a:p>
          <a:p>
            <a:pPr marL="0" indent="0">
              <a:buNone/>
            </a:pPr>
            <a:r>
              <a:rPr lang="en-US" altLang="ko-KR" sz="1800" dirty="0" err="1" smtClean="0"/>
              <a:t>plt.show</a:t>
            </a:r>
            <a:r>
              <a:rPr lang="en-US" altLang="ko-KR" sz="1800" dirty="0" smtClean="0"/>
              <a:t>()</a:t>
            </a:r>
            <a:endParaRPr lang="ko-KR" altLang="en-US" sz="1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0217" y="4116098"/>
            <a:ext cx="4863313" cy="254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62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정규분포의 </a:t>
            </a:r>
            <a:r>
              <a:rPr lang="en-US" altLang="ko-KR" dirty="0" err="1" smtClean="0"/>
              <a:t>cdf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정규 분포의 </a:t>
                </a:r>
                <a:r>
                  <a:rPr lang="en-US" altLang="ko-KR" dirty="0" err="1" smtClean="0"/>
                  <a:t>cdf</a:t>
                </a:r>
                <a:r>
                  <a:rPr lang="en-US" altLang="ko-KR" dirty="0" smtClean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erf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erf</a:t>
                </a:r>
                <a:r>
                  <a:rPr lang="ko-KR" altLang="en-US" dirty="0" smtClean="0"/>
                  <a:t>는 에러 함수라고 불리며 </a:t>
                </a:r>
                <a:r>
                  <a:rPr lang="en-US" altLang="ko-KR" dirty="0" err="1" smtClean="0"/>
                  <a:t>math.erf</a:t>
                </a:r>
                <a:r>
                  <a:rPr lang="ko-KR" altLang="en-US" dirty="0" smtClean="0"/>
                  <a:t>를 통해 계산</a:t>
                </a:r>
                <a:endParaRPr lang="en-US" altLang="ko-KR" dirty="0" smtClean="0"/>
              </a:p>
              <a:p>
                <a:r>
                  <a:rPr lang="en-US" altLang="ko-KR" dirty="0" err="1" smtClean="0"/>
                  <a:t>def</a:t>
                </a:r>
                <a:r>
                  <a:rPr lang="en-US" altLang="ko-KR" dirty="0" smtClean="0"/>
                  <a:t> </a:t>
                </a:r>
                <a:r>
                  <a:rPr lang="en-US" altLang="ko-KR" dirty="0" err="1" smtClean="0"/>
                  <a:t>normal_cdf</a:t>
                </a:r>
                <a:r>
                  <a:rPr lang="en-US" altLang="ko-KR" dirty="0" smtClean="0"/>
                  <a:t>(x, mu=0, sigma=1):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	return (1+math.erf((x-mu)/</a:t>
                </a:r>
                <a:r>
                  <a:rPr lang="en-US" altLang="ko-KR" dirty="0" err="1" smtClean="0"/>
                  <a:t>math.sqrt</a:t>
                </a:r>
                <a:r>
                  <a:rPr lang="en-US" altLang="ko-KR" dirty="0" smtClean="0"/>
                  <a:t>(2)/sigma))/2</a:t>
                </a:r>
              </a:p>
              <a:p>
                <a:pPr marL="0" indent="0"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1016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정규분포 </a:t>
            </a:r>
            <a:r>
              <a:rPr lang="en-US" altLang="ko-KR" dirty="0" err="1" smtClean="0"/>
              <a:t>cdf</a:t>
            </a:r>
            <a:r>
              <a:rPr lang="en-US" altLang="ko-KR" dirty="0" smtClean="0"/>
              <a:t> </a:t>
            </a:r>
            <a:r>
              <a:rPr lang="ko-KR" altLang="en-US" dirty="0" smtClean="0"/>
              <a:t>그리기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900" dirty="0" err="1" smtClean="0"/>
              <a:t>xs</a:t>
            </a:r>
            <a:r>
              <a:rPr lang="en-US" altLang="ko-KR" sz="1900" dirty="0" smtClean="0"/>
              <a:t> = [x / 10.0 for x in range(-50, 50)]</a:t>
            </a:r>
          </a:p>
          <a:p>
            <a:pPr marL="0" indent="0">
              <a:buNone/>
            </a:pPr>
            <a:r>
              <a:rPr lang="en-US" altLang="ko-KR" sz="1900" dirty="0" err="1" smtClean="0"/>
              <a:t>plt.plot</a:t>
            </a:r>
            <a:r>
              <a:rPr lang="en-US" altLang="ko-KR" sz="1900" dirty="0" smtClean="0"/>
              <a:t>(</a:t>
            </a:r>
            <a:r>
              <a:rPr lang="en-US" altLang="ko-KR" sz="1900" dirty="0" err="1" smtClean="0"/>
              <a:t>xs</a:t>
            </a:r>
            <a:r>
              <a:rPr lang="en-US" altLang="ko-KR" sz="1900" dirty="0" smtClean="0"/>
              <a:t>,[</a:t>
            </a:r>
            <a:r>
              <a:rPr lang="en-US" altLang="ko-KR" sz="1900" dirty="0" err="1" smtClean="0"/>
              <a:t>normal_cdf</a:t>
            </a:r>
            <a:r>
              <a:rPr lang="en-US" altLang="ko-KR" sz="1900" dirty="0" smtClean="0"/>
              <a:t>(</a:t>
            </a:r>
            <a:r>
              <a:rPr lang="en-US" altLang="ko-KR" sz="1900" dirty="0" err="1" smtClean="0"/>
              <a:t>x,sigma</a:t>
            </a:r>
            <a:r>
              <a:rPr lang="en-US" altLang="ko-KR" sz="1900" dirty="0" smtClean="0"/>
              <a:t>=1) for x in </a:t>
            </a:r>
            <a:r>
              <a:rPr lang="en-US" altLang="ko-KR" sz="1900" dirty="0" err="1" smtClean="0"/>
              <a:t>xs</a:t>
            </a:r>
            <a:r>
              <a:rPr lang="en-US" altLang="ko-KR" sz="1900" dirty="0" smtClean="0"/>
              <a:t>], '-', label='mu=0,sigma=1')</a:t>
            </a:r>
          </a:p>
          <a:p>
            <a:pPr marL="0" indent="0">
              <a:buNone/>
            </a:pPr>
            <a:r>
              <a:rPr lang="en-US" altLang="ko-KR" sz="1900" dirty="0" err="1" smtClean="0"/>
              <a:t>plt.plot</a:t>
            </a:r>
            <a:r>
              <a:rPr lang="en-US" altLang="ko-KR" sz="1900" dirty="0" smtClean="0"/>
              <a:t>(</a:t>
            </a:r>
            <a:r>
              <a:rPr lang="en-US" altLang="ko-KR" sz="1900" dirty="0" err="1" smtClean="0"/>
              <a:t>xs</a:t>
            </a:r>
            <a:r>
              <a:rPr lang="en-US" altLang="ko-KR" sz="1900" dirty="0" smtClean="0"/>
              <a:t>,[</a:t>
            </a:r>
            <a:r>
              <a:rPr lang="en-US" altLang="ko-KR" sz="1900" dirty="0" err="1" smtClean="0"/>
              <a:t>normal_cdf</a:t>
            </a:r>
            <a:r>
              <a:rPr lang="en-US" altLang="ko-KR" sz="1900" dirty="0" smtClean="0"/>
              <a:t>(</a:t>
            </a:r>
            <a:r>
              <a:rPr lang="en-US" altLang="ko-KR" sz="1900" dirty="0" err="1" smtClean="0"/>
              <a:t>x,sigma</a:t>
            </a:r>
            <a:r>
              <a:rPr lang="en-US" altLang="ko-KR" sz="1900" dirty="0" smtClean="0"/>
              <a:t>=2) for x in </a:t>
            </a:r>
            <a:r>
              <a:rPr lang="en-US" altLang="ko-KR" sz="1900" dirty="0" err="1" smtClean="0"/>
              <a:t>xs</a:t>
            </a:r>
            <a:r>
              <a:rPr lang="en-US" altLang="ko-KR" sz="1900" dirty="0" smtClean="0"/>
              <a:t>], '--', label='mu=0,sigma=2')</a:t>
            </a:r>
          </a:p>
          <a:p>
            <a:pPr marL="0" indent="0">
              <a:buNone/>
            </a:pPr>
            <a:r>
              <a:rPr lang="en-US" altLang="ko-KR" sz="1900" dirty="0" err="1" smtClean="0"/>
              <a:t>plt.plot</a:t>
            </a:r>
            <a:r>
              <a:rPr lang="en-US" altLang="ko-KR" sz="1900" dirty="0" smtClean="0"/>
              <a:t>(</a:t>
            </a:r>
            <a:r>
              <a:rPr lang="en-US" altLang="ko-KR" sz="1900" dirty="0" err="1" smtClean="0"/>
              <a:t>xs</a:t>
            </a:r>
            <a:r>
              <a:rPr lang="en-US" altLang="ko-KR" sz="1900" dirty="0" smtClean="0"/>
              <a:t>,[</a:t>
            </a:r>
            <a:r>
              <a:rPr lang="en-US" altLang="ko-KR" sz="1900" dirty="0" err="1" smtClean="0"/>
              <a:t>normal_cdf</a:t>
            </a:r>
            <a:r>
              <a:rPr lang="en-US" altLang="ko-KR" sz="1900" dirty="0" smtClean="0"/>
              <a:t>(</a:t>
            </a:r>
            <a:r>
              <a:rPr lang="en-US" altLang="ko-KR" sz="1900" dirty="0" err="1" smtClean="0"/>
              <a:t>x,sigma</a:t>
            </a:r>
            <a:r>
              <a:rPr lang="en-US" altLang="ko-KR" sz="1900" dirty="0" smtClean="0"/>
              <a:t>=0.5) for x in </a:t>
            </a:r>
            <a:r>
              <a:rPr lang="en-US" altLang="ko-KR" sz="1900" dirty="0" err="1" smtClean="0"/>
              <a:t>xs</a:t>
            </a:r>
            <a:r>
              <a:rPr lang="en-US" altLang="ko-KR" sz="1900" dirty="0" smtClean="0"/>
              <a:t>], ':', label='mu=0,sigma=0.5')</a:t>
            </a:r>
          </a:p>
          <a:p>
            <a:pPr marL="0" indent="0">
              <a:buNone/>
            </a:pPr>
            <a:r>
              <a:rPr lang="en-US" altLang="ko-KR" sz="1900" dirty="0" err="1" smtClean="0"/>
              <a:t>plt.plot</a:t>
            </a:r>
            <a:r>
              <a:rPr lang="en-US" altLang="ko-KR" sz="1900" dirty="0" smtClean="0"/>
              <a:t>(</a:t>
            </a:r>
            <a:r>
              <a:rPr lang="en-US" altLang="ko-KR" sz="1900" dirty="0" err="1" smtClean="0"/>
              <a:t>xs</a:t>
            </a:r>
            <a:r>
              <a:rPr lang="en-US" altLang="ko-KR" sz="1900" dirty="0" smtClean="0"/>
              <a:t>,[</a:t>
            </a:r>
            <a:r>
              <a:rPr lang="en-US" altLang="ko-KR" sz="1900" dirty="0" err="1" smtClean="0"/>
              <a:t>normal_cdf</a:t>
            </a:r>
            <a:r>
              <a:rPr lang="en-US" altLang="ko-KR" sz="1900" dirty="0" smtClean="0"/>
              <a:t>(</a:t>
            </a:r>
            <a:r>
              <a:rPr lang="en-US" altLang="ko-KR" sz="1900" dirty="0" err="1" smtClean="0"/>
              <a:t>x,mu</a:t>
            </a:r>
            <a:r>
              <a:rPr lang="en-US" altLang="ko-KR" sz="1900" dirty="0" smtClean="0"/>
              <a:t>=-1) for x in </a:t>
            </a:r>
            <a:r>
              <a:rPr lang="en-US" altLang="ko-KR" sz="1900" dirty="0" err="1" smtClean="0"/>
              <a:t>xs</a:t>
            </a:r>
            <a:r>
              <a:rPr lang="en-US" altLang="ko-KR" sz="1900" dirty="0" smtClean="0"/>
              <a:t>], '-.', label='mu=-1,sigma=1')</a:t>
            </a:r>
          </a:p>
          <a:p>
            <a:pPr marL="0" indent="0">
              <a:buNone/>
            </a:pPr>
            <a:r>
              <a:rPr lang="en-US" altLang="ko-KR" sz="1900" dirty="0" err="1" smtClean="0"/>
              <a:t>plt.legend</a:t>
            </a:r>
            <a:r>
              <a:rPr lang="en-US" altLang="ko-KR" sz="1900" dirty="0" smtClean="0"/>
              <a:t>(</a:t>
            </a:r>
            <a:r>
              <a:rPr lang="en-US" altLang="ko-KR" sz="1900" dirty="0" err="1" smtClean="0"/>
              <a:t>loc</a:t>
            </a:r>
            <a:r>
              <a:rPr lang="en-US" altLang="ko-KR" sz="1900" dirty="0" smtClean="0"/>
              <a:t>=4) # bottom right</a:t>
            </a:r>
          </a:p>
          <a:p>
            <a:pPr marL="0" indent="0">
              <a:buNone/>
            </a:pPr>
            <a:r>
              <a:rPr lang="en-US" altLang="ko-KR" sz="1900" dirty="0" err="1" smtClean="0"/>
              <a:t>plt.show</a:t>
            </a:r>
            <a:r>
              <a:rPr lang="en-US" altLang="ko-KR" sz="1900" dirty="0" smtClean="0"/>
              <a:t>()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979" y="3691129"/>
            <a:ext cx="4321821" cy="297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503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정규분포 </a:t>
            </a:r>
            <a:r>
              <a:rPr lang="en-US" altLang="ko-KR" dirty="0" err="1" smtClean="0"/>
              <a:t>cdf</a:t>
            </a:r>
            <a:r>
              <a:rPr lang="ko-KR" altLang="en-US" dirty="0" smtClean="0"/>
              <a:t>의 역함수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주어진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대해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만족하는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ko-KR" altLang="en-US" dirty="0" smtClean="0"/>
                  <a:t>를 찾는다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ko-KR" altLang="en-US" dirty="0" smtClean="0"/>
                  <a:t>이진 탐색을 이용한 방법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먼저 탐색 도메인을 </a:t>
                </a:r>
                <a:r>
                  <a:rPr lang="en-US" altLang="ko-KR" dirty="0" smtClean="0"/>
                  <a:t>(</a:t>
                </a:r>
                <a:r>
                  <a:rPr lang="en-US" altLang="ko-KR" dirty="0" err="1" smtClean="0"/>
                  <a:t>low_z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high_z</a:t>
                </a:r>
                <a:r>
                  <a:rPr lang="en-US" altLang="ko-KR" dirty="0" smtClean="0"/>
                  <a:t>)</a:t>
                </a:r>
                <a:r>
                  <a:rPr lang="ko-KR" altLang="en-US" dirty="0" smtClean="0"/>
                  <a:t>으로 설정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이 도메인의 중앙값인 </a:t>
                </a:r>
                <a:r>
                  <a:rPr lang="en-US" altLang="ko-KR" dirty="0" err="1" smtClean="0"/>
                  <a:t>mid_z</a:t>
                </a:r>
                <a:r>
                  <a:rPr lang="ko-KR" altLang="en-US" dirty="0" smtClean="0"/>
                  <a:t>에서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ko-KR" b="0" i="0" dirty="0" smtClean="0">
                        <a:latin typeface="Cambria Math" panose="02040503050406030204" pitchFamily="18" charset="0"/>
                      </a:rPr>
                      <m:t>mid</m:t>
                    </m:r>
                    <m:r>
                      <m:rPr>
                        <m:nor/>
                      </m:rPr>
                      <a:rPr lang="en-US" altLang="ko-KR" b="0" i="0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nor/>
                      </m:rPr>
                      <a:rPr lang="en-US" altLang="ko-KR" b="0" i="0" dirty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 smtClean="0"/>
                  <a:t>를 계산</a:t>
                </a:r>
                <a:endParaRPr lang="en-US" altLang="ko-KR" dirty="0" smtClean="0"/>
              </a:p>
              <a:p>
                <a:pPr lvl="2"/>
                <a:r>
                  <a:rPr lang="ko-KR" altLang="en-US" dirty="0" smtClean="0"/>
                  <a:t>만약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mid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이면 탐색 도메인을 </a:t>
                </a:r>
                <a:r>
                  <a:rPr lang="en-US" altLang="ko-KR" dirty="0"/>
                  <a:t>(</a:t>
                </a:r>
                <a:r>
                  <a:rPr lang="en-US" altLang="ko-KR" dirty="0" err="1"/>
                  <a:t>low_z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mid_z</a:t>
                </a:r>
                <a:r>
                  <a:rPr lang="en-US" altLang="ko-KR" dirty="0" smtClean="0"/>
                  <a:t>)</a:t>
                </a:r>
                <a:r>
                  <a:rPr lang="ko-KR" altLang="en-US" dirty="0" smtClean="0"/>
                  <a:t>으로 재설정</a:t>
                </a:r>
                <a:endParaRPr lang="en-US" altLang="ko-KR" dirty="0" smtClean="0"/>
              </a:p>
              <a:p>
                <a:pPr lvl="2"/>
                <a:r>
                  <a:rPr lang="ko-KR" altLang="en-US" dirty="0" smtClean="0"/>
                  <a:t>만약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mid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이면 탐색 도메인을 </a:t>
                </a:r>
                <a:r>
                  <a:rPr lang="en-US" altLang="ko-KR" dirty="0"/>
                  <a:t>(</a:t>
                </a:r>
                <a:r>
                  <a:rPr lang="en-US" altLang="ko-KR" dirty="0" err="1"/>
                  <a:t>mid_z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high_z</a:t>
                </a:r>
                <a:r>
                  <a:rPr lang="en-US" altLang="ko-KR" dirty="0"/>
                  <a:t>)</a:t>
                </a:r>
                <a:r>
                  <a:rPr lang="ko-KR" altLang="en-US" dirty="0" smtClean="0"/>
                  <a:t>으로 재설정</a:t>
                </a:r>
                <a:endParaRPr lang="en-US" altLang="ko-KR" dirty="0" smtClean="0"/>
              </a:p>
              <a:p>
                <a:pPr lvl="2"/>
                <a:r>
                  <a:rPr lang="ko-KR" altLang="en-US" dirty="0" smtClean="0"/>
                  <a:t>만약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mid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이면 탐색 종료</a:t>
                </a:r>
                <a:endParaRPr lang="en-US" altLang="ko-KR" dirty="0" smtClean="0"/>
              </a:p>
              <a:p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1051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정규분포 </a:t>
            </a:r>
            <a:r>
              <a:rPr lang="en-US" altLang="ko-KR" dirty="0" err="1" smtClean="0"/>
              <a:t>cdf</a:t>
            </a:r>
            <a:r>
              <a:rPr lang="ko-KR" altLang="en-US" dirty="0" smtClean="0"/>
              <a:t>의 역함수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2000" dirty="0" err="1" smtClean="0"/>
              <a:t>def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inverse_normal_cdf</a:t>
            </a:r>
            <a:r>
              <a:rPr lang="en-US" altLang="ko-KR" sz="2000" dirty="0" smtClean="0"/>
              <a:t>(p, mu=0, sigma=1, tolerance=0.00001):</a:t>
            </a:r>
          </a:p>
          <a:p>
            <a:pPr marL="0" indent="0">
              <a:buNone/>
            </a:pPr>
            <a:r>
              <a:rPr lang="en-US" altLang="ko-KR" sz="2000" dirty="0" smtClean="0"/>
              <a:t>     if mu != 0 or sigma != 1: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 smtClean="0"/>
              <a:t>          return mu + sigma * </a:t>
            </a:r>
            <a:r>
              <a:rPr lang="en-US" altLang="ko-KR" sz="2000" dirty="0" err="1" smtClean="0"/>
              <a:t>inverse_normal_cdf</a:t>
            </a:r>
            <a:r>
              <a:rPr lang="en-US" altLang="ko-KR" sz="2000" dirty="0" smtClean="0"/>
              <a:t>(p, tolerance=tolerance)</a:t>
            </a:r>
            <a:br>
              <a:rPr lang="en-US" altLang="ko-KR" sz="2000" dirty="0" smtClean="0"/>
            </a:br>
            <a:endParaRPr lang="ko-KR" altLang="en-US" sz="2000" dirty="0" smtClean="0"/>
          </a:p>
          <a:p>
            <a:pPr marL="457200" lvl="1" indent="0">
              <a:buNone/>
            </a:pPr>
            <a:r>
              <a:rPr lang="en-US" altLang="ko-KR" sz="2100" dirty="0" err="1" smtClean="0"/>
              <a:t>low_z</a:t>
            </a:r>
            <a:r>
              <a:rPr lang="en-US" altLang="ko-KR" sz="2100" dirty="0" smtClean="0"/>
              <a:t>, </a:t>
            </a:r>
            <a:r>
              <a:rPr lang="en-US" altLang="ko-KR" sz="2100" dirty="0" err="1" smtClean="0"/>
              <a:t>low_p</a:t>
            </a:r>
            <a:r>
              <a:rPr lang="en-US" altLang="ko-KR" sz="2100" dirty="0" smtClean="0"/>
              <a:t> = -10.0, 0            # </a:t>
            </a:r>
            <a:r>
              <a:rPr lang="en-US" altLang="ko-KR" sz="2100" dirty="0" err="1" smtClean="0"/>
              <a:t>normal_cdf</a:t>
            </a:r>
            <a:r>
              <a:rPr lang="en-US" altLang="ko-KR" sz="2100" dirty="0" smtClean="0"/>
              <a:t>(-10)</a:t>
            </a:r>
            <a:r>
              <a:rPr lang="ko-KR" altLang="en-US" sz="2100" dirty="0" smtClean="0"/>
              <a:t>은 </a:t>
            </a:r>
            <a:r>
              <a:rPr lang="en-US" altLang="ko-KR" sz="2100" dirty="0" smtClean="0"/>
              <a:t>0</a:t>
            </a:r>
            <a:r>
              <a:rPr lang="ko-KR" altLang="en-US" sz="2100" dirty="0" smtClean="0"/>
              <a:t>과 매우 가까움</a:t>
            </a:r>
            <a:r>
              <a:rPr lang="en-US" altLang="ko-KR" sz="2100" dirty="0" smtClean="0"/>
              <a:t/>
            </a:r>
            <a:br>
              <a:rPr lang="en-US" altLang="ko-KR" sz="2100" dirty="0" smtClean="0"/>
            </a:br>
            <a:r>
              <a:rPr lang="en-US" altLang="ko-KR" sz="2100" dirty="0" err="1" smtClean="0"/>
              <a:t>hi_z</a:t>
            </a:r>
            <a:r>
              <a:rPr lang="en-US" altLang="ko-KR" sz="2100" dirty="0" smtClean="0"/>
              <a:t>,  </a:t>
            </a:r>
            <a:r>
              <a:rPr lang="en-US" altLang="ko-KR" sz="2100" dirty="0" err="1" smtClean="0"/>
              <a:t>hi_p</a:t>
            </a:r>
            <a:r>
              <a:rPr lang="en-US" altLang="ko-KR" sz="2100" dirty="0" smtClean="0"/>
              <a:t>  =  10.0, 1              # </a:t>
            </a:r>
            <a:r>
              <a:rPr lang="en-US" altLang="ko-KR" sz="2100" dirty="0" err="1" smtClean="0"/>
              <a:t>normal_cdf</a:t>
            </a:r>
            <a:r>
              <a:rPr lang="en-US" altLang="ko-KR" sz="2100" dirty="0" smtClean="0"/>
              <a:t>(10)</a:t>
            </a:r>
            <a:r>
              <a:rPr lang="ko-KR" altLang="en-US" sz="2100" dirty="0" smtClean="0"/>
              <a:t>은 </a:t>
            </a:r>
            <a:r>
              <a:rPr lang="en-US" altLang="ko-KR" sz="2100" dirty="0" smtClean="0"/>
              <a:t>1</a:t>
            </a:r>
            <a:r>
              <a:rPr lang="ko-KR" altLang="en-US" sz="2100" dirty="0" smtClean="0"/>
              <a:t>과 매우 가까움</a:t>
            </a:r>
            <a:endParaRPr lang="en-US" altLang="ko-KR" sz="2100" dirty="0" smtClean="0"/>
          </a:p>
          <a:p>
            <a:pPr marL="457200" lvl="1" indent="0">
              <a:buNone/>
            </a:pPr>
            <a:r>
              <a:rPr lang="en-US" altLang="ko-KR" sz="2100" dirty="0" smtClean="0"/>
              <a:t>while </a:t>
            </a:r>
            <a:r>
              <a:rPr lang="en-US" altLang="ko-KR" sz="2100" dirty="0" err="1" smtClean="0"/>
              <a:t>hi_p</a:t>
            </a:r>
            <a:r>
              <a:rPr lang="en-US" altLang="ko-KR" sz="2100" dirty="0" smtClean="0"/>
              <a:t> – </a:t>
            </a:r>
            <a:r>
              <a:rPr lang="en-US" altLang="ko-KR" sz="2100" dirty="0" err="1" smtClean="0"/>
              <a:t>low_p</a:t>
            </a:r>
            <a:r>
              <a:rPr lang="en-US" altLang="ko-KR" sz="2100" dirty="0" smtClean="0"/>
              <a:t> &gt; tolerance:</a:t>
            </a:r>
          </a:p>
          <a:p>
            <a:pPr marL="457200" lvl="1" indent="0">
              <a:buNone/>
            </a:pPr>
            <a:r>
              <a:rPr lang="en-US" altLang="ko-KR" sz="2100" dirty="0" smtClean="0"/>
              <a:t>    </a:t>
            </a:r>
            <a:r>
              <a:rPr lang="en-US" altLang="ko-KR" sz="2100" dirty="0" err="1" smtClean="0"/>
              <a:t>mid_z</a:t>
            </a:r>
            <a:r>
              <a:rPr lang="en-US" altLang="ko-KR" sz="2100" dirty="0" smtClean="0"/>
              <a:t> = (</a:t>
            </a:r>
            <a:r>
              <a:rPr lang="en-US" altLang="ko-KR" sz="2100" dirty="0" err="1" smtClean="0"/>
              <a:t>low_z</a:t>
            </a:r>
            <a:r>
              <a:rPr lang="en-US" altLang="ko-KR" sz="2100" dirty="0" smtClean="0"/>
              <a:t> + </a:t>
            </a:r>
            <a:r>
              <a:rPr lang="en-US" altLang="ko-KR" sz="2100" dirty="0" err="1" smtClean="0"/>
              <a:t>hi_z</a:t>
            </a:r>
            <a:r>
              <a:rPr lang="en-US" altLang="ko-KR" sz="2100" dirty="0" smtClean="0"/>
              <a:t>) / 2          # </a:t>
            </a:r>
            <a:r>
              <a:rPr lang="ko-KR" altLang="en-US" sz="2100" dirty="0" smtClean="0"/>
              <a:t>중앙값</a:t>
            </a:r>
            <a:endParaRPr lang="en-US" altLang="ko-KR" sz="2100" dirty="0" smtClean="0"/>
          </a:p>
          <a:p>
            <a:pPr marL="457200" lvl="1" indent="0">
              <a:buNone/>
            </a:pPr>
            <a:r>
              <a:rPr lang="en-US" altLang="ko-KR" sz="2100" dirty="0" smtClean="0"/>
              <a:t>    </a:t>
            </a:r>
            <a:r>
              <a:rPr lang="en-US" altLang="ko-KR" sz="2100" dirty="0" err="1" smtClean="0"/>
              <a:t>mid_p</a:t>
            </a:r>
            <a:r>
              <a:rPr lang="en-US" altLang="ko-KR" sz="2100" dirty="0" smtClean="0"/>
              <a:t> = </a:t>
            </a:r>
            <a:r>
              <a:rPr lang="en-US" altLang="ko-KR" sz="2100" dirty="0" err="1" smtClean="0"/>
              <a:t>normal_cdf</a:t>
            </a:r>
            <a:r>
              <a:rPr lang="en-US" altLang="ko-KR" sz="2100" dirty="0" smtClean="0"/>
              <a:t>(</a:t>
            </a:r>
            <a:r>
              <a:rPr lang="en-US" altLang="ko-KR" sz="2100" dirty="0" err="1" smtClean="0"/>
              <a:t>mid_z</a:t>
            </a:r>
            <a:r>
              <a:rPr lang="en-US" altLang="ko-KR" sz="2100" dirty="0" smtClean="0"/>
              <a:t>)         # </a:t>
            </a:r>
            <a:r>
              <a:rPr lang="ko-KR" altLang="en-US" sz="2100" dirty="0" smtClean="0"/>
              <a:t>중앙값의 </a:t>
            </a:r>
            <a:r>
              <a:rPr lang="en-US" altLang="ko-KR" sz="2100" dirty="0" err="1" smtClean="0"/>
              <a:t>cdf</a:t>
            </a:r>
            <a:endParaRPr lang="en-US" altLang="ko-KR" sz="2100" dirty="0" smtClean="0"/>
          </a:p>
          <a:p>
            <a:pPr marL="457200" lvl="1" indent="0">
              <a:buNone/>
            </a:pPr>
            <a:r>
              <a:rPr lang="en-US" altLang="ko-KR" sz="2100" dirty="0" smtClean="0"/>
              <a:t>    if </a:t>
            </a:r>
            <a:r>
              <a:rPr lang="en-US" altLang="ko-KR" sz="2100" dirty="0" err="1" smtClean="0"/>
              <a:t>mid_p</a:t>
            </a:r>
            <a:r>
              <a:rPr lang="en-US" altLang="ko-KR" sz="2100" dirty="0" smtClean="0"/>
              <a:t> &lt; p:</a:t>
            </a:r>
            <a:r>
              <a:rPr lang="en-US" altLang="ko-KR" sz="2100" dirty="0"/>
              <a:t> </a:t>
            </a:r>
            <a:r>
              <a:rPr lang="en-US" altLang="ko-KR" sz="2100" dirty="0" smtClean="0"/>
              <a:t>                          # </a:t>
            </a:r>
            <a:r>
              <a:rPr lang="ko-KR" altLang="en-US" sz="2100" dirty="0" smtClean="0"/>
              <a:t>중앙값이 아직 작으면 </a:t>
            </a:r>
            <a:r>
              <a:rPr lang="ko-KR" altLang="en-US" sz="2100" dirty="0" err="1" smtClean="0"/>
              <a:t>윗쪽을</a:t>
            </a:r>
            <a:r>
              <a:rPr lang="ko-KR" altLang="en-US" sz="2100" dirty="0" smtClean="0"/>
              <a:t> 탐색</a:t>
            </a:r>
            <a:endParaRPr lang="en-US" altLang="ko-KR" sz="2100" dirty="0" smtClean="0"/>
          </a:p>
          <a:p>
            <a:pPr marL="457200" lvl="1" indent="0">
              <a:buNone/>
            </a:pPr>
            <a:r>
              <a:rPr lang="en-US" altLang="ko-KR" sz="2100" dirty="0" smtClean="0"/>
              <a:t>        </a:t>
            </a:r>
            <a:r>
              <a:rPr lang="en-US" altLang="ko-KR" sz="2100" dirty="0" err="1" smtClean="0"/>
              <a:t>low_z</a:t>
            </a:r>
            <a:r>
              <a:rPr lang="en-US" altLang="ko-KR" sz="2100" dirty="0" smtClean="0"/>
              <a:t>, </a:t>
            </a:r>
            <a:r>
              <a:rPr lang="en-US" altLang="ko-KR" sz="2100" dirty="0" err="1" smtClean="0"/>
              <a:t>low_p</a:t>
            </a:r>
            <a:r>
              <a:rPr lang="en-US" altLang="ko-KR" sz="2100" dirty="0" smtClean="0"/>
              <a:t> = </a:t>
            </a:r>
            <a:r>
              <a:rPr lang="en-US" altLang="ko-KR" sz="2100" dirty="0" err="1" smtClean="0"/>
              <a:t>mid_z</a:t>
            </a:r>
            <a:r>
              <a:rPr lang="en-US" altLang="ko-KR" sz="2100" dirty="0" smtClean="0"/>
              <a:t>, </a:t>
            </a:r>
            <a:r>
              <a:rPr lang="en-US" altLang="ko-KR" sz="2100" dirty="0" err="1" smtClean="0"/>
              <a:t>mid_p</a:t>
            </a:r>
            <a:endParaRPr lang="en-US" altLang="ko-KR" sz="2100" dirty="0" smtClean="0"/>
          </a:p>
          <a:p>
            <a:pPr marL="457200" lvl="1" indent="0">
              <a:buNone/>
            </a:pPr>
            <a:r>
              <a:rPr lang="en-US" altLang="ko-KR" sz="2100" dirty="0" smtClean="0"/>
              <a:t>    </a:t>
            </a:r>
            <a:r>
              <a:rPr lang="en-US" altLang="ko-KR" sz="2100" dirty="0" err="1" smtClean="0"/>
              <a:t>elif</a:t>
            </a:r>
            <a:r>
              <a:rPr lang="en-US" altLang="ko-KR" sz="2100" dirty="0" smtClean="0"/>
              <a:t> </a:t>
            </a:r>
            <a:r>
              <a:rPr lang="en-US" altLang="ko-KR" sz="2100" dirty="0" err="1" smtClean="0"/>
              <a:t>mid_p</a:t>
            </a:r>
            <a:r>
              <a:rPr lang="en-US" altLang="ko-KR" sz="2100" dirty="0" smtClean="0"/>
              <a:t> &gt; p:                         # </a:t>
            </a:r>
            <a:r>
              <a:rPr lang="ko-KR" altLang="en-US" sz="2100" dirty="0" smtClean="0"/>
              <a:t>중앙값이 아직 크면</a:t>
            </a:r>
            <a:r>
              <a:rPr lang="en-US" altLang="ko-KR" sz="2100" dirty="0" smtClean="0"/>
              <a:t>, </a:t>
            </a:r>
            <a:r>
              <a:rPr lang="ko-KR" altLang="en-US" sz="2100" dirty="0" err="1" smtClean="0"/>
              <a:t>아랫쪽을</a:t>
            </a:r>
            <a:r>
              <a:rPr lang="ko-KR" altLang="en-US" sz="2100" dirty="0" smtClean="0"/>
              <a:t> 탐색</a:t>
            </a:r>
            <a:endParaRPr lang="en-US" altLang="ko-KR" sz="2100" dirty="0" smtClean="0"/>
          </a:p>
          <a:p>
            <a:pPr marL="457200" lvl="1" indent="0">
              <a:buNone/>
            </a:pPr>
            <a:r>
              <a:rPr lang="en-US" altLang="ko-KR" sz="2100" dirty="0" smtClean="0"/>
              <a:t>        </a:t>
            </a:r>
            <a:r>
              <a:rPr lang="en-US" altLang="ko-KR" sz="2100" dirty="0" err="1" smtClean="0"/>
              <a:t>hi_z</a:t>
            </a:r>
            <a:r>
              <a:rPr lang="en-US" altLang="ko-KR" sz="2100" dirty="0" smtClean="0"/>
              <a:t>, </a:t>
            </a:r>
            <a:r>
              <a:rPr lang="en-US" altLang="ko-KR" sz="2100" dirty="0" err="1" smtClean="0"/>
              <a:t>hi_p</a:t>
            </a:r>
            <a:r>
              <a:rPr lang="en-US" altLang="ko-KR" sz="2100" dirty="0" smtClean="0"/>
              <a:t> = </a:t>
            </a:r>
            <a:r>
              <a:rPr lang="en-US" altLang="ko-KR" sz="2100" dirty="0" err="1" smtClean="0"/>
              <a:t>mid_z</a:t>
            </a:r>
            <a:r>
              <a:rPr lang="en-US" altLang="ko-KR" sz="2100" dirty="0" smtClean="0"/>
              <a:t>, </a:t>
            </a:r>
            <a:r>
              <a:rPr lang="en-US" altLang="ko-KR" sz="2100" dirty="0" err="1" smtClean="0"/>
              <a:t>mid_p</a:t>
            </a:r>
            <a:endParaRPr lang="en-US" altLang="ko-KR" sz="2100" dirty="0" smtClean="0"/>
          </a:p>
          <a:p>
            <a:pPr marL="457200" lvl="1" indent="0">
              <a:buNone/>
            </a:pPr>
            <a:r>
              <a:rPr lang="en-US" altLang="ko-KR" sz="2100" dirty="0" smtClean="0"/>
              <a:t>    else:</a:t>
            </a:r>
            <a:br>
              <a:rPr lang="en-US" altLang="ko-KR" sz="2100" dirty="0" smtClean="0"/>
            </a:br>
            <a:r>
              <a:rPr lang="en-US" altLang="ko-KR" sz="2100" dirty="0" smtClean="0"/>
              <a:t>        break</a:t>
            </a:r>
          </a:p>
          <a:p>
            <a:pPr marL="457200" lvl="1" indent="0">
              <a:buNone/>
            </a:pPr>
            <a:r>
              <a:rPr lang="en-US" altLang="ko-KR" sz="2100" dirty="0" smtClean="0"/>
              <a:t>return </a:t>
            </a:r>
            <a:r>
              <a:rPr lang="en-US" altLang="ko-KR" sz="2100" dirty="0" err="1" smtClean="0"/>
              <a:t>mid_z</a:t>
            </a:r>
            <a:endParaRPr lang="en-US" altLang="ko-KR" sz="2100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741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중심 극한 정리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같은 분포를 지니는 독립 확률 변수들의 합 혹은 평균은 정규 분포와 가까워 진다</a:t>
                </a:r>
                <a:r>
                  <a:rPr lang="en-US" altLang="ko-KR" dirty="0" smtClean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ko-KR" altLang="en-US" dirty="0" smtClean="0"/>
                  <a:t> 평균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표준 편차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ko-KR" altLang="en-US" dirty="0" smtClean="0"/>
                  <a:t>를 가질 때</a:t>
                </a:r>
                <a:r>
                  <a:rPr lang="en-US" altLang="ko-KR" dirty="0" smtClean="0"/>
                  <a:t>, n</a:t>
                </a:r>
                <a:r>
                  <a:rPr lang="ko-KR" altLang="en-US" dirty="0" smtClean="0"/>
                  <a:t>이 충분히 크면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⋯+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ad>
                          <m:radPr>
                            <m:deg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altLang="ko-KR" dirty="0" smtClean="0"/>
              </a:p>
              <a:p>
                <a:pPr marL="0" indent="0">
                  <a:buNone/>
                </a:pPr>
                <a:r>
                  <a:rPr lang="ko-KR" altLang="en-US" dirty="0" smtClean="0"/>
                  <a:t>이 평균 </a:t>
                </a:r>
                <a:r>
                  <a:rPr lang="en-US" altLang="ko-KR" dirty="0" smtClean="0"/>
                  <a:t>0, </a:t>
                </a:r>
                <a:r>
                  <a:rPr lang="ko-KR" altLang="en-US" dirty="0" smtClean="0"/>
                  <a:t>표준편차 </a:t>
                </a:r>
                <a:r>
                  <a:rPr lang="en-US" altLang="ko-KR" dirty="0" smtClean="0"/>
                  <a:t>1</a:t>
                </a:r>
                <a:r>
                  <a:rPr lang="ko-KR" altLang="en-US" dirty="0" smtClean="0"/>
                  <a:t>인 정규 분포에 근사함</a:t>
                </a:r>
                <a:r>
                  <a:rPr lang="en-US" altLang="ko-KR" dirty="0" smtClean="0"/>
                  <a:t>.</a:t>
                </a:r>
              </a:p>
              <a:p>
                <a:pPr marL="0" indent="0"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478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베르누이 분포와 이항 분포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ko-KR" altLang="en-US" dirty="0" smtClean="0"/>
                  <a:t>베르누이 분포 </a:t>
                </a:r>
                <a:r>
                  <a:rPr lang="en-US" altLang="ko-KR" dirty="0" smtClean="0"/>
                  <a:t>: p</a:t>
                </a:r>
                <a:r>
                  <a:rPr lang="ko-KR" altLang="en-US" dirty="0" smtClean="0"/>
                  <a:t>의 확률로 성공 시 </a:t>
                </a:r>
                <a:r>
                  <a:rPr lang="en-US" altLang="ko-KR" dirty="0" smtClean="0"/>
                  <a:t>1, </a:t>
                </a:r>
                <a:r>
                  <a:rPr lang="ko-KR" altLang="en-US" dirty="0" smtClean="0"/>
                  <a:t>실패 시 </a:t>
                </a:r>
                <a:r>
                  <a:rPr lang="en-US" altLang="ko-KR" dirty="0" smtClean="0"/>
                  <a:t>0</a:t>
                </a:r>
              </a:p>
              <a:p>
                <a:r>
                  <a:rPr lang="ko-KR" altLang="en-US" dirty="0" smtClean="0"/>
                  <a:t>이항 분포 </a:t>
                </a:r>
                <a:r>
                  <a:rPr lang="en-US" altLang="ko-KR" dirty="0" smtClean="0"/>
                  <a:t>: n</a:t>
                </a:r>
                <a:r>
                  <a:rPr lang="ko-KR" altLang="en-US" dirty="0" smtClean="0"/>
                  <a:t>회 독립 베르누이 시행 시 총 성공 횟수</a:t>
                </a:r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en-US" altLang="ko-KR" dirty="0" err="1" smtClean="0"/>
                  <a:t>def</a:t>
                </a:r>
                <a:r>
                  <a:rPr lang="en-US" altLang="ko-KR" dirty="0" smtClean="0"/>
                  <a:t> </a:t>
                </a:r>
                <a:r>
                  <a:rPr lang="en-US" altLang="ko-KR" dirty="0" err="1"/>
                  <a:t>b</a:t>
                </a:r>
                <a:r>
                  <a:rPr lang="en-US" altLang="ko-KR" dirty="0" err="1" smtClean="0"/>
                  <a:t>ernoulli_trial</a:t>
                </a:r>
                <a:r>
                  <a:rPr lang="en-US" altLang="ko-KR" dirty="0" smtClean="0"/>
                  <a:t>(p):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	return 1 if </a:t>
                </a:r>
                <a:r>
                  <a:rPr lang="en-US" altLang="ko-KR" dirty="0" err="1" smtClean="0"/>
                  <a:t>random.random</a:t>
                </a:r>
                <a:r>
                  <a:rPr lang="en-US" altLang="ko-KR" dirty="0" smtClean="0"/>
                  <a:t>() &lt; p else 0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 err="1" smtClean="0"/>
                  <a:t>def</a:t>
                </a:r>
                <a:r>
                  <a:rPr lang="en-US" altLang="ko-KR" dirty="0" smtClean="0"/>
                  <a:t> binomial(n, p):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	return sum(</a:t>
                </a:r>
                <a:r>
                  <a:rPr lang="en-US" altLang="ko-KR" dirty="0" err="1" smtClean="0"/>
                  <a:t>bernoulli_trial</a:t>
                </a:r>
                <a:r>
                  <a:rPr lang="en-US" altLang="ko-KR" dirty="0" smtClean="0"/>
                  <a:t>(p) for </a:t>
                </a:r>
                <a:r>
                  <a:rPr lang="en-US" altLang="ko-KR" dirty="0"/>
                  <a:t>_</a:t>
                </a:r>
                <a:r>
                  <a:rPr lang="en-US" altLang="ko-KR" dirty="0" smtClean="0"/>
                  <a:t> in range(n))</a:t>
                </a:r>
              </a:p>
              <a:p>
                <a:endParaRPr lang="en-US" altLang="ko-KR" dirty="0"/>
              </a:p>
              <a:p>
                <a:r>
                  <a:rPr lang="ko-KR" altLang="en-US" dirty="0" smtClean="0"/>
                  <a:t>이항 분포의 평균 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𝑛𝑝</m:t>
                    </m:r>
                  </m:oMath>
                </a14:m>
                <a:r>
                  <a:rPr lang="en-US" altLang="ko-KR" dirty="0" smtClean="0"/>
                  <a:t>,  </a:t>
                </a:r>
                <a:r>
                  <a:rPr lang="ko-KR" altLang="en-US" dirty="0" smtClean="0"/>
                  <a:t>표준편차 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endParaRPr lang="en-US" altLang="ko-KR" dirty="0" smtClean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30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794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이항 분포와 중심 극한 정리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make_hist</a:t>
            </a:r>
            <a:r>
              <a:rPr lang="en-US" altLang="ko-KR" dirty="0" smtClean="0"/>
              <a:t>(n, p, </a:t>
            </a:r>
            <a:r>
              <a:rPr lang="en-US" altLang="ko-KR" dirty="0" err="1" smtClean="0"/>
              <a:t>num_points</a:t>
            </a:r>
            <a:r>
              <a:rPr lang="en-US" altLang="ko-KR" dirty="0" smtClean="0"/>
              <a:t>):</a:t>
            </a:r>
          </a:p>
          <a:p>
            <a:pPr marL="0" indent="0">
              <a:buNone/>
            </a:pPr>
            <a:r>
              <a:rPr lang="en-US" altLang="ko-KR" dirty="0" smtClean="0"/>
              <a:t>    data = [binomial(n, p) for _ in range(</a:t>
            </a:r>
            <a:r>
              <a:rPr lang="en-US" altLang="ko-KR" dirty="0" err="1" smtClean="0"/>
              <a:t>num_points</a:t>
            </a:r>
            <a:r>
              <a:rPr lang="en-US" altLang="ko-KR" dirty="0" smtClean="0"/>
              <a:t>)]</a:t>
            </a:r>
          </a:p>
          <a:p>
            <a:pPr marL="0" indent="0">
              <a:buNone/>
            </a:pPr>
            <a:r>
              <a:rPr lang="en-US" altLang="ko-KR" dirty="0" smtClean="0"/>
              <a:t>    # </a:t>
            </a:r>
            <a:r>
              <a:rPr lang="ko-KR" altLang="en-US" dirty="0" smtClean="0"/>
              <a:t>이항 분포 샘플을 히스토그램으로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histogram = Counter(data)                  #from collections import Counter</a:t>
            </a:r>
          </a:p>
          <a:p>
            <a:pPr marL="0" indent="0">
              <a:buNone/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plt.bar</a:t>
            </a:r>
            <a:r>
              <a:rPr lang="en-US" altLang="ko-KR" dirty="0" smtClean="0"/>
              <a:t>([x for x in </a:t>
            </a:r>
            <a:r>
              <a:rPr lang="en-US" altLang="ko-KR" dirty="0" err="1" smtClean="0"/>
              <a:t>histogram.keys</a:t>
            </a:r>
            <a:r>
              <a:rPr lang="en-US" altLang="ko-KR" dirty="0" smtClean="0"/>
              <a:t>()], </a:t>
            </a:r>
            <a:br>
              <a:rPr lang="en-US" altLang="ko-KR" dirty="0" smtClean="0"/>
            </a:br>
            <a:r>
              <a:rPr lang="en-US" altLang="ko-KR" dirty="0" smtClean="0"/>
              <a:t>	[v / float(</a:t>
            </a:r>
            <a:r>
              <a:rPr lang="en-US" altLang="ko-KR" dirty="0" err="1" smtClean="0"/>
              <a:t>num_points</a:t>
            </a:r>
            <a:r>
              <a:rPr lang="en-US" altLang="ko-KR" dirty="0" smtClean="0"/>
              <a:t>) for v in </a:t>
            </a:r>
            <a:r>
              <a:rPr lang="en-US" altLang="ko-KR" dirty="0" err="1" smtClean="0"/>
              <a:t>histogram.values</a:t>
            </a:r>
            <a:r>
              <a:rPr lang="en-US" altLang="ko-KR" dirty="0" smtClean="0"/>
              <a:t>()], 0.8, color='0.75')</a:t>
            </a:r>
          </a:p>
          <a:p>
            <a:pPr marL="0" indent="0">
              <a:buNone/>
            </a:pPr>
            <a:r>
              <a:rPr lang="en-US" altLang="ko-KR" dirty="0" smtClean="0"/>
              <a:t>    </a:t>
            </a:r>
          </a:p>
          <a:p>
            <a:pPr marL="0" indent="0">
              <a:buNone/>
            </a:pPr>
            <a:r>
              <a:rPr lang="en-US" altLang="ko-KR" dirty="0" smtClean="0"/>
              <a:t>    mu, sigma = p * n, </a:t>
            </a:r>
            <a:r>
              <a:rPr lang="en-US" altLang="ko-KR" dirty="0" err="1" smtClean="0"/>
              <a:t>math.sqrt</a:t>
            </a:r>
            <a:r>
              <a:rPr lang="en-US" altLang="ko-KR" dirty="0" smtClean="0"/>
              <a:t>(n * p * (1 – p))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# </a:t>
            </a:r>
            <a:r>
              <a:rPr lang="ko-KR" altLang="en-US" dirty="0" smtClean="0"/>
              <a:t>정규 분포 그리기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xs</a:t>
            </a:r>
            <a:r>
              <a:rPr lang="en-US" altLang="ko-KR" dirty="0" smtClean="0"/>
              <a:t> = range(min(data), max(data) + 1)</a:t>
            </a:r>
          </a:p>
          <a:p>
            <a:pPr marL="0" indent="0">
              <a:buNone/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ys</a:t>
            </a:r>
            <a:r>
              <a:rPr lang="en-US" altLang="ko-KR" dirty="0" smtClean="0"/>
              <a:t> = [</a:t>
            </a:r>
            <a:r>
              <a:rPr lang="en-US" altLang="ko-KR" dirty="0" err="1" smtClean="0"/>
              <a:t>normal_pdf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) for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in </a:t>
            </a:r>
            <a:r>
              <a:rPr lang="en-US" altLang="ko-KR" dirty="0" err="1" smtClean="0"/>
              <a:t>xs</a:t>
            </a:r>
            <a:r>
              <a:rPr lang="en-US" altLang="ko-KR" dirty="0" smtClean="0"/>
              <a:t>]</a:t>
            </a:r>
          </a:p>
          <a:p>
            <a:pPr marL="0" indent="0">
              <a:buNone/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plt.plot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xs,ys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plt.show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9292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이항 분포와 중심 극한 정리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make_hist</a:t>
            </a:r>
            <a:r>
              <a:rPr lang="en-US" altLang="ko-KR" dirty="0" smtClean="0"/>
              <a:t>(100, 0.75, 10000)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342" y="2612233"/>
            <a:ext cx="5848228" cy="392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115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독립과 종속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간략히 말해서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사건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ko-KR" altLang="en-US" dirty="0" smtClean="0"/>
                  <a:t>와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ko-KR" altLang="en-US" dirty="0" smtClean="0"/>
                  <a:t>가 독립이라는 것은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우리가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ko-KR" altLang="en-US" dirty="0" smtClean="0"/>
                  <a:t>의 사건이 발생했는지에 대한 정보를 알고 있을 때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이것이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ko-KR" altLang="en-US" dirty="0" smtClean="0"/>
                  <a:t>에 대한 정보를 주지 못하면 사건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ko-KR" altLang="en-US" dirty="0" smtClean="0"/>
                  <a:t>와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ko-KR" altLang="en-US" dirty="0" smtClean="0"/>
                  <a:t>는 독립이라 한다</a:t>
                </a:r>
                <a:r>
                  <a:rPr lang="en-US" altLang="ko-KR" dirty="0" smtClean="0"/>
                  <a:t>.</a:t>
                </a:r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78647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numpy</a:t>
            </a:r>
            <a:r>
              <a:rPr lang="ko-KR" altLang="en-US" dirty="0" smtClean="0"/>
              <a:t>의 기능을 이용한 확률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통계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numpy</a:t>
            </a:r>
            <a:r>
              <a:rPr lang="en-US" altLang="ko-KR" dirty="0"/>
              <a:t> </a:t>
            </a:r>
            <a:r>
              <a:rPr lang="en-US" altLang="ko-KR" dirty="0" smtClean="0"/>
              <a:t>as np</a:t>
            </a:r>
          </a:p>
          <a:p>
            <a:r>
              <a:rPr lang="en-US" altLang="ko-KR" dirty="0" smtClean="0"/>
              <a:t>x = </a:t>
            </a:r>
            <a:r>
              <a:rPr lang="en-US" altLang="ko-KR" dirty="0" err="1" smtClean="0"/>
              <a:t>np.random.rand</a:t>
            </a:r>
            <a:r>
              <a:rPr lang="en-US" altLang="ko-KR" dirty="0" smtClean="0"/>
              <a:t>(10)     # 10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uniform </a:t>
            </a:r>
            <a:r>
              <a:rPr lang="ko-KR" altLang="en-US" dirty="0" smtClean="0"/>
              <a:t>확률 변수 </a:t>
            </a:r>
            <a:r>
              <a:rPr lang="en-US" altLang="ko-KR" dirty="0" smtClean="0"/>
              <a:t>array</a:t>
            </a:r>
          </a:p>
          <a:p>
            <a:r>
              <a:rPr lang="en-US" altLang="ko-KR" dirty="0" smtClean="0"/>
              <a:t>y = </a:t>
            </a:r>
            <a:r>
              <a:rPr lang="en-US" altLang="ko-KR" dirty="0" err="1" smtClean="0"/>
              <a:t>np.random.randint</a:t>
            </a:r>
            <a:r>
              <a:rPr lang="en-US" altLang="ko-KR" dirty="0" smtClean="0"/>
              <a:t>(0, 10, 20)   </a:t>
            </a:r>
          </a:p>
          <a:p>
            <a:pPr lvl="1"/>
            <a:r>
              <a:rPr lang="en-US" altLang="ko-KR" dirty="0" smtClean="0"/>
              <a:t>0</a:t>
            </a:r>
            <a:r>
              <a:rPr lang="ko-KR" altLang="en-US" dirty="0" smtClean="0"/>
              <a:t>이상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미만의 </a:t>
            </a:r>
            <a:r>
              <a:rPr lang="en-US" altLang="ko-KR" dirty="0" smtClean="0"/>
              <a:t>20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random </a:t>
            </a:r>
            <a:r>
              <a:rPr lang="ko-KR" altLang="en-US" dirty="0" smtClean="0"/>
              <a:t>정수 </a:t>
            </a:r>
            <a:endParaRPr lang="en-US" altLang="ko-KR" dirty="0" smtClean="0"/>
          </a:p>
          <a:p>
            <a:r>
              <a:rPr lang="en-US" altLang="ko-KR" dirty="0" smtClean="0"/>
              <a:t>z = </a:t>
            </a:r>
            <a:r>
              <a:rPr lang="en-US" altLang="ko-KR" dirty="0" err="1" smtClean="0"/>
              <a:t>np.random.randn</a:t>
            </a:r>
            <a:r>
              <a:rPr lang="en-US" altLang="ko-KR" dirty="0" smtClean="0"/>
              <a:t>(10)   # 10</a:t>
            </a:r>
            <a:r>
              <a:rPr lang="ko-KR" altLang="en-US" dirty="0" smtClean="0"/>
              <a:t>개의 표준정규 확률 변수 </a:t>
            </a:r>
            <a:r>
              <a:rPr lang="en-US" altLang="ko-KR" dirty="0" smtClean="0"/>
              <a:t>array</a:t>
            </a:r>
          </a:p>
          <a:p>
            <a:r>
              <a:rPr lang="en-US" altLang="ko-KR" dirty="0" smtClean="0"/>
              <a:t>b = </a:t>
            </a:r>
            <a:r>
              <a:rPr lang="en-US" altLang="ko-KR" dirty="0" err="1" smtClean="0"/>
              <a:t>np.random.binomial</a:t>
            </a:r>
            <a:r>
              <a:rPr lang="en-US" altLang="ko-KR" dirty="0" smtClean="0"/>
              <a:t>(n=10, p=0.4, size=10)</a:t>
            </a:r>
          </a:p>
          <a:p>
            <a:pPr lvl="1"/>
            <a:r>
              <a:rPr lang="en-US" altLang="ko-KR" dirty="0" smtClean="0"/>
              <a:t>n, p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모수를</a:t>
            </a:r>
            <a:r>
              <a:rPr lang="ko-KR" altLang="en-US" dirty="0" smtClean="0"/>
              <a:t> 지니는 이항분포를 따르는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개의 확률 변수</a:t>
            </a:r>
            <a:endParaRPr lang="en-US" altLang="ko-KR" dirty="0" smtClean="0"/>
          </a:p>
          <a:p>
            <a:r>
              <a:rPr lang="en-US" altLang="ko-KR" dirty="0" smtClean="0"/>
              <a:t>t = </a:t>
            </a:r>
            <a:r>
              <a:rPr lang="en-US" altLang="ko-KR" dirty="0" err="1" smtClean="0"/>
              <a:t>np.random.standard_t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=5, size=10)</a:t>
            </a:r>
          </a:p>
          <a:p>
            <a:pPr lvl="1"/>
            <a:r>
              <a:rPr lang="ko-KR" altLang="en-US" dirty="0" smtClean="0"/>
              <a:t>자유도 </a:t>
            </a:r>
            <a:r>
              <a:rPr lang="en-US" altLang="ko-KR" dirty="0" err="1" smtClean="0"/>
              <a:t>df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t</a:t>
            </a:r>
            <a:r>
              <a:rPr lang="ko-KR" altLang="en-US" dirty="0" smtClean="0"/>
              <a:t>분포를 따르는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개의 확률 변수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8539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numpy</a:t>
            </a:r>
            <a:r>
              <a:rPr lang="ko-KR" altLang="en-US" dirty="0"/>
              <a:t>의 기능을 </a:t>
            </a:r>
            <a:r>
              <a:rPr lang="ko-KR" altLang="en-US" dirty="0" smtClean="0"/>
              <a:t>이용한 통계량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x </a:t>
            </a:r>
            <a:r>
              <a:rPr lang="en-US" altLang="ko-KR" dirty="0"/>
              <a:t>= </a:t>
            </a:r>
            <a:r>
              <a:rPr lang="en-US" altLang="ko-KR" dirty="0" err="1" smtClean="0"/>
              <a:t>np.random.normal</a:t>
            </a:r>
            <a:r>
              <a:rPr lang="en-US" altLang="ko-KR" dirty="0" smtClean="0"/>
              <a:t>(3, 2, 10000)  </a:t>
            </a:r>
          </a:p>
          <a:p>
            <a:pPr lvl="1"/>
            <a:r>
              <a:rPr lang="ko-KR" altLang="en-US" dirty="0" smtClean="0"/>
              <a:t>평균 </a:t>
            </a:r>
            <a:r>
              <a:rPr lang="en-US" altLang="ko-KR" dirty="0" smtClean="0"/>
              <a:t>3, </a:t>
            </a:r>
            <a:r>
              <a:rPr lang="ko-KR" altLang="en-US" dirty="0" smtClean="0"/>
              <a:t>표준편차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인 정규분포</a:t>
            </a:r>
            <a:endParaRPr lang="en-US" altLang="ko-KR" dirty="0" smtClean="0"/>
          </a:p>
          <a:p>
            <a:r>
              <a:rPr lang="ko-KR" altLang="en-US" dirty="0" smtClean="0"/>
              <a:t>다음 중의 방법으로 </a:t>
            </a:r>
            <a:r>
              <a:rPr lang="en-US" altLang="ko-KR" dirty="0" smtClean="0"/>
              <a:t>array</a:t>
            </a:r>
            <a:r>
              <a:rPr lang="ko-KR" altLang="en-US" dirty="0" smtClean="0"/>
              <a:t>의 평균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표준편차를 구함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x.mean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dirty="0" err="1" smtClean="0"/>
              <a:t>np.mean</a:t>
            </a:r>
            <a:r>
              <a:rPr lang="en-US" altLang="ko-KR" dirty="0" smtClean="0"/>
              <a:t>(x)</a:t>
            </a:r>
          </a:p>
          <a:p>
            <a:pPr lvl="1"/>
            <a:r>
              <a:rPr lang="en-US" altLang="ko-KR" dirty="0" err="1" smtClean="0"/>
              <a:t>x.std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dirty="0" err="1" smtClean="0"/>
              <a:t>np.std</a:t>
            </a:r>
            <a:r>
              <a:rPr lang="en-US" altLang="ko-KR" dirty="0" smtClean="0"/>
              <a:t>(x)</a:t>
            </a:r>
          </a:p>
          <a:p>
            <a:r>
              <a:rPr lang="ko-KR" altLang="en-US" dirty="0" smtClean="0"/>
              <a:t>상관계수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y = </a:t>
            </a:r>
            <a:r>
              <a:rPr lang="en-US" altLang="ko-KR" dirty="0" err="1" smtClean="0"/>
              <a:t>np.random.normal</a:t>
            </a:r>
            <a:r>
              <a:rPr lang="en-US" altLang="ko-KR" dirty="0" smtClean="0"/>
              <a:t>(1, 1.5, </a:t>
            </a:r>
            <a:r>
              <a:rPr lang="en-US" altLang="ko-KR" dirty="0"/>
              <a:t>10000) </a:t>
            </a:r>
            <a:endParaRPr lang="en-US" altLang="ko-KR" dirty="0" smtClean="0"/>
          </a:p>
          <a:p>
            <a:pPr lvl="1"/>
            <a:r>
              <a:rPr lang="en-US" altLang="ko-KR" dirty="0" err="1"/>
              <a:t>n</a:t>
            </a:r>
            <a:r>
              <a:rPr lang="en-US" altLang="ko-KR" dirty="0" err="1" smtClean="0"/>
              <a:t>p.corrcoef</a:t>
            </a:r>
            <a:r>
              <a:rPr lang="en-US" altLang="ko-KR" dirty="0" smtClean="0"/>
              <a:t>(x, y)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0149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정규 모집단 </a:t>
            </a:r>
            <a:r>
              <a:rPr lang="ko-KR" altLang="en-US" dirty="0" err="1" smtClean="0"/>
              <a:t>소표본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numpy</a:t>
            </a:r>
            <a:r>
              <a:rPr lang="en-US" altLang="ko-KR" dirty="0"/>
              <a:t> as </a:t>
            </a:r>
            <a:r>
              <a:rPr lang="en-US" altLang="ko-KR" dirty="0" smtClean="0"/>
              <a:t>np</a:t>
            </a:r>
            <a:br>
              <a:rPr lang="en-US" altLang="ko-KR" dirty="0" smtClean="0"/>
            </a:br>
            <a:r>
              <a:rPr lang="en-US" altLang="ko-KR" dirty="0" smtClean="0"/>
              <a:t>import </a:t>
            </a:r>
            <a:r>
              <a:rPr lang="en-US" altLang="ko-KR" dirty="0" err="1"/>
              <a:t>matplotlib.pyplot</a:t>
            </a:r>
            <a:r>
              <a:rPr lang="en-US" altLang="ko-KR" dirty="0"/>
              <a:t> as </a:t>
            </a:r>
            <a:r>
              <a:rPr lang="en-US" altLang="ko-KR" dirty="0" err="1"/>
              <a:t>plt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N = </a:t>
            </a:r>
            <a:r>
              <a:rPr lang="en-US" altLang="ko-KR" dirty="0" smtClean="0"/>
              <a:t>10000</a:t>
            </a:r>
            <a:br>
              <a:rPr lang="en-US" altLang="ko-KR" dirty="0" smtClean="0"/>
            </a:br>
            <a:r>
              <a:rPr lang="en-US" altLang="ko-KR" dirty="0" err="1" smtClean="0"/>
              <a:t>mean_x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err="1" smtClean="0"/>
              <a:t>np.zeros</a:t>
            </a:r>
            <a:r>
              <a:rPr lang="en-US" altLang="ko-KR" dirty="0" smtClean="0"/>
              <a:t>(N)</a:t>
            </a:r>
            <a:br>
              <a:rPr lang="en-US" altLang="ko-KR" dirty="0" smtClean="0"/>
            </a:br>
            <a:r>
              <a:rPr lang="en-US" altLang="ko-KR" dirty="0" err="1" smtClean="0"/>
              <a:t>std_x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err="1" smtClean="0"/>
              <a:t>np.zeros</a:t>
            </a:r>
            <a:r>
              <a:rPr lang="en-US" altLang="ko-KR" dirty="0" smtClean="0"/>
              <a:t>(N)</a:t>
            </a:r>
            <a:br>
              <a:rPr lang="en-US" altLang="ko-KR" dirty="0" smtClean="0"/>
            </a:br>
            <a:r>
              <a:rPr lang="en-US" altLang="ko-KR" dirty="0" err="1" smtClean="0"/>
              <a:t>ts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err="1"/>
              <a:t>np.zeros</a:t>
            </a:r>
            <a:r>
              <a:rPr lang="en-US" altLang="ko-KR" dirty="0"/>
              <a:t>(N)</a:t>
            </a:r>
          </a:p>
          <a:p>
            <a:pPr marL="0" indent="0">
              <a:buNone/>
            </a:pPr>
            <a:r>
              <a:rPr lang="en-US" altLang="ko-KR" dirty="0"/>
              <a:t>mu, sigma, n = 5, 3, 10</a:t>
            </a:r>
            <a:br>
              <a:rPr lang="en-US" altLang="ko-KR" dirty="0"/>
            </a:b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range(N):</a:t>
            </a:r>
          </a:p>
          <a:p>
            <a:pPr marL="0" indent="0">
              <a:buNone/>
            </a:pPr>
            <a:r>
              <a:rPr lang="en-US" altLang="ko-KR" dirty="0" smtClean="0"/>
              <a:t>    x </a:t>
            </a:r>
            <a:r>
              <a:rPr lang="en-US" altLang="ko-KR" dirty="0"/>
              <a:t>= </a:t>
            </a:r>
            <a:r>
              <a:rPr lang="en-US" altLang="ko-KR" dirty="0" err="1"/>
              <a:t>np.random.normal</a:t>
            </a:r>
            <a:r>
              <a:rPr lang="en-US" altLang="ko-KR" dirty="0"/>
              <a:t>(mu, sigma, n)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mean_x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], </a:t>
            </a:r>
            <a:r>
              <a:rPr lang="en-US" altLang="ko-KR" dirty="0" err="1"/>
              <a:t>std_x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= </a:t>
            </a:r>
            <a:r>
              <a:rPr lang="en-US" altLang="ko-KR" dirty="0" err="1"/>
              <a:t>x.mean</a:t>
            </a:r>
            <a:r>
              <a:rPr lang="en-US" altLang="ko-KR" dirty="0"/>
              <a:t>(), </a:t>
            </a:r>
            <a:r>
              <a:rPr lang="en-US" altLang="ko-KR" dirty="0" err="1" smtClean="0"/>
              <a:t>x.std</a:t>
            </a:r>
            <a:r>
              <a:rPr lang="en-US" altLang="ko-KR" dirty="0" smtClean="0"/>
              <a:t>(</a:t>
            </a:r>
            <a:r>
              <a:rPr lang="en-US" altLang="ko-KR" smtClean="0"/>
              <a:t>ddof</a:t>
            </a:r>
            <a:r>
              <a:rPr lang="en-US" altLang="ko-KR" dirty="0" smtClean="0"/>
              <a:t>=1)</a:t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  <a:r>
              <a:rPr lang="en-US" altLang="ko-KR" dirty="0" err="1"/>
              <a:t>ts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= (</a:t>
            </a:r>
            <a:r>
              <a:rPr lang="en-US" altLang="ko-KR" dirty="0" err="1"/>
              <a:t>mean_x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- mu)/(</a:t>
            </a:r>
            <a:r>
              <a:rPr lang="en-US" altLang="ko-KR" dirty="0" err="1"/>
              <a:t>std_x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]/</a:t>
            </a:r>
            <a:r>
              <a:rPr lang="en-US" altLang="ko-KR" dirty="0" err="1"/>
              <a:t>np.sqrt</a:t>
            </a:r>
            <a:r>
              <a:rPr lang="en-US" altLang="ko-KR" dirty="0"/>
              <a:t>(n))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</a:p>
          <a:p>
            <a:pPr marL="0" indent="0">
              <a:buNone/>
            </a:pPr>
            <a:r>
              <a:rPr lang="en-US" altLang="ko-KR" dirty="0" err="1"/>
              <a:t>plt.hist</a:t>
            </a:r>
            <a:r>
              <a:rPr lang="en-US" altLang="ko-KR" dirty="0"/>
              <a:t>(</a:t>
            </a:r>
            <a:r>
              <a:rPr lang="en-US" altLang="ko-KR" dirty="0" err="1"/>
              <a:t>ts</a:t>
            </a:r>
            <a:r>
              <a:rPr lang="en-US" altLang="ko-KR" dirty="0"/>
              <a:t>, bins=20, normed=True)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2106" y="2503245"/>
            <a:ext cx="4801694" cy="325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4930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random walks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numpy</a:t>
            </a:r>
            <a:r>
              <a:rPr lang="en-US" altLang="ko-KR" dirty="0"/>
              <a:t> as np</a:t>
            </a:r>
          </a:p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matplotlib.pyplot</a:t>
            </a:r>
            <a:r>
              <a:rPr lang="en-US" altLang="ko-KR" dirty="0"/>
              <a:t> as </a:t>
            </a:r>
            <a:r>
              <a:rPr lang="en-US" altLang="ko-KR" dirty="0" err="1"/>
              <a:t>plt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position = 0</a:t>
            </a:r>
          </a:p>
          <a:p>
            <a:pPr marL="0" indent="0">
              <a:buNone/>
            </a:pPr>
            <a:r>
              <a:rPr lang="en-US" altLang="ko-KR" dirty="0"/>
              <a:t>walk = [position]</a:t>
            </a:r>
          </a:p>
          <a:p>
            <a:pPr marL="0" indent="0">
              <a:buNone/>
            </a:pPr>
            <a:r>
              <a:rPr lang="en-US" altLang="ko-KR" dirty="0"/>
              <a:t>steps = 1000</a:t>
            </a:r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smtClean="0"/>
              <a:t>_ </a:t>
            </a:r>
            <a:r>
              <a:rPr lang="en-US" altLang="ko-KR" dirty="0"/>
              <a:t>in range(steps):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np.random.randint</a:t>
            </a:r>
            <a:r>
              <a:rPr lang="en-US" altLang="ko-KR" dirty="0"/>
              <a:t>(0,2): step=1</a:t>
            </a:r>
          </a:p>
          <a:p>
            <a:pPr marL="0" indent="0">
              <a:buNone/>
            </a:pPr>
            <a:r>
              <a:rPr lang="en-US" altLang="ko-KR" dirty="0"/>
              <a:t>    else: step=-1</a:t>
            </a:r>
          </a:p>
          <a:p>
            <a:pPr marL="0" indent="0">
              <a:buNone/>
            </a:pPr>
            <a:r>
              <a:rPr lang="en-US" altLang="ko-KR" dirty="0"/>
              <a:t>    position += step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walk.append</a:t>
            </a:r>
            <a:r>
              <a:rPr lang="en-US" altLang="ko-KR" dirty="0"/>
              <a:t>(position)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</a:p>
          <a:p>
            <a:pPr marL="0" indent="0">
              <a:buNone/>
            </a:pPr>
            <a:r>
              <a:rPr lang="en-US" altLang="ko-KR" dirty="0" err="1"/>
              <a:t>plt.plot</a:t>
            </a:r>
            <a:r>
              <a:rPr lang="en-US" altLang="ko-KR" dirty="0"/>
              <a:t>(range(steps+1), walk)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5140" y="2223814"/>
            <a:ext cx="4916020" cy="325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3624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브라운 운동 </a:t>
            </a:r>
            <a:r>
              <a:rPr lang="en-US" altLang="ko-KR" dirty="0" smtClean="0"/>
              <a:t>- Brownian motion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numpy</a:t>
            </a:r>
            <a:r>
              <a:rPr lang="en-US" altLang="ko-KR" dirty="0"/>
              <a:t> as np</a:t>
            </a:r>
          </a:p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matplotlib.pyplot</a:t>
            </a:r>
            <a:r>
              <a:rPr lang="en-US" altLang="ko-KR" dirty="0"/>
              <a:t> as </a:t>
            </a:r>
            <a:r>
              <a:rPr lang="en-US" altLang="ko-KR" dirty="0" err="1"/>
              <a:t>plt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position = 0</a:t>
            </a:r>
          </a:p>
          <a:p>
            <a:pPr marL="0" indent="0">
              <a:buNone/>
            </a:pPr>
            <a:r>
              <a:rPr lang="en-US" altLang="ko-KR" dirty="0"/>
              <a:t>walk = [position]</a:t>
            </a:r>
          </a:p>
          <a:p>
            <a:pPr marL="0" indent="0">
              <a:buNone/>
            </a:pPr>
            <a:r>
              <a:rPr lang="en-US" altLang="ko-KR" dirty="0"/>
              <a:t>steps = 1000</a:t>
            </a:r>
          </a:p>
          <a:p>
            <a:pPr marL="0" indent="0">
              <a:buNone/>
            </a:pPr>
            <a:r>
              <a:rPr lang="en-US" altLang="ko-KR" dirty="0"/>
              <a:t>for _ in range(steps):</a:t>
            </a:r>
          </a:p>
          <a:p>
            <a:pPr marL="0" indent="0">
              <a:buNone/>
            </a:pPr>
            <a:r>
              <a:rPr lang="en-US" altLang="ko-KR" dirty="0"/>
              <a:t>    step = </a:t>
            </a:r>
            <a:r>
              <a:rPr lang="en-US" altLang="ko-KR" dirty="0" err="1"/>
              <a:t>np.random.normal</a:t>
            </a:r>
            <a:r>
              <a:rPr lang="en-US" altLang="ko-KR" dirty="0"/>
              <a:t>(</a:t>
            </a:r>
            <a:r>
              <a:rPr lang="en-US" altLang="ko-KR" dirty="0" err="1"/>
              <a:t>loc</a:t>
            </a:r>
            <a:r>
              <a:rPr lang="en-US" altLang="ko-KR" dirty="0"/>
              <a:t>=0, scale=1)</a:t>
            </a:r>
          </a:p>
          <a:p>
            <a:pPr marL="0" indent="0">
              <a:buNone/>
            </a:pPr>
            <a:r>
              <a:rPr lang="en-US" altLang="ko-KR" dirty="0"/>
              <a:t>    position += step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walk.append</a:t>
            </a:r>
            <a:r>
              <a:rPr lang="en-US" altLang="ko-KR" dirty="0"/>
              <a:t>(position)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</a:p>
          <a:p>
            <a:pPr marL="0" indent="0">
              <a:buNone/>
            </a:pPr>
            <a:r>
              <a:rPr lang="en-US" altLang="ko-KR" dirty="0" err="1"/>
              <a:t>plt.plot</a:t>
            </a:r>
            <a:r>
              <a:rPr lang="en-US" altLang="ko-KR" dirty="0"/>
              <a:t>(range(steps+1), walk)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394" y="2217218"/>
            <a:ext cx="4620171" cy="305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3809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scipy.stats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scipy.stats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모듈을 이용하면 다양한 분포에 대한 함수를 이용할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from </a:t>
            </a:r>
            <a:r>
              <a:rPr lang="en-US" altLang="ko-KR" dirty="0" err="1" smtClean="0"/>
              <a:t>scipy.stats</a:t>
            </a:r>
            <a:r>
              <a:rPr lang="en-US" altLang="ko-KR" dirty="0" smtClean="0"/>
              <a:t> import norm</a:t>
            </a:r>
          </a:p>
          <a:p>
            <a:pPr lvl="1"/>
            <a:r>
              <a:rPr lang="en-US" altLang="ko-KR" dirty="0" smtClean="0"/>
              <a:t>norm.pdf(x, </a:t>
            </a:r>
            <a:r>
              <a:rPr lang="en-US" altLang="ko-KR" dirty="0" err="1" smtClean="0"/>
              <a:t>loc</a:t>
            </a:r>
            <a:r>
              <a:rPr lang="en-US" altLang="ko-KR" dirty="0" smtClean="0"/>
              <a:t>=0, scale=1)</a:t>
            </a:r>
          </a:p>
          <a:p>
            <a:pPr lvl="1"/>
            <a:r>
              <a:rPr lang="en-US" altLang="ko-KR" dirty="0" err="1" smtClean="0"/>
              <a:t>norm.cdf</a:t>
            </a:r>
            <a:r>
              <a:rPr lang="en-US" altLang="ko-KR" dirty="0" smtClean="0"/>
              <a:t>(x, </a:t>
            </a:r>
            <a:r>
              <a:rPr lang="en-US" altLang="ko-KR" dirty="0" err="1" smtClean="0"/>
              <a:t>loc</a:t>
            </a:r>
            <a:r>
              <a:rPr lang="en-US" altLang="ko-KR" dirty="0" smtClean="0"/>
              <a:t>=0, scale=1)</a:t>
            </a:r>
          </a:p>
          <a:p>
            <a:pPr lvl="1"/>
            <a:r>
              <a:rPr lang="en-US" altLang="ko-KR" dirty="0" err="1" smtClean="0"/>
              <a:t>norm.ppf</a:t>
            </a:r>
            <a:r>
              <a:rPr lang="en-US" altLang="ko-KR" dirty="0" smtClean="0"/>
              <a:t>(q, </a:t>
            </a:r>
            <a:r>
              <a:rPr lang="en-US" altLang="ko-KR" dirty="0" err="1" smtClean="0"/>
              <a:t>loc</a:t>
            </a:r>
            <a:r>
              <a:rPr lang="en-US" altLang="ko-KR" dirty="0" smtClean="0"/>
              <a:t>=0, scale=1)     #</a:t>
            </a:r>
            <a:r>
              <a:rPr lang="ko-KR" altLang="en-US" dirty="0" smtClean="0"/>
              <a:t>역함수</a:t>
            </a:r>
            <a:endParaRPr lang="en-US" altLang="ko-KR" dirty="0" smtClean="0"/>
          </a:p>
          <a:p>
            <a:r>
              <a:rPr lang="en-US" altLang="ko-KR" dirty="0" smtClean="0"/>
              <a:t>http://docs.scipy.org/doc/scipy/reference/stats.html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6705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조건부 확률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만약 사건 </a:t>
                </a:r>
                <a:r>
                  <a:rPr lang="en-US" altLang="ko-KR" dirty="0" smtClean="0"/>
                  <a:t>E</a:t>
                </a:r>
                <a:r>
                  <a:rPr lang="ko-KR" altLang="en-US" dirty="0" smtClean="0"/>
                  <a:t>와 </a:t>
                </a:r>
                <a:r>
                  <a:rPr lang="en-US" altLang="ko-KR" dirty="0" smtClean="0"/>
                  <a:t>F</a:t>
                </a:r>
                <a:r>
                  <a:rPr lang="ko-KR" altLang="en-US" dirty="0" smtClean="0"/>
                  <a:t>가 독립이 아닐 수 있으면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다음과 같이 조건부 확률을 정의</a:t>
                </a:r>
                <a:endParaRPr lang="en-US" altLang="ko-KR" dirty="0" smtClean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den>
                    </m:f>
                  </m:oMath>
                </a14:m>
                <a:endParaRPr lang="en-US" altLang="ko-KR" b="0" dirty="0" smtClean="0"/>
              </a:p>
              <a:p>
                <a:r>
                  <a:rPr lang="ko-KR" altLang="en-US" dirty="0" smtClean="0"/>
                  <a:t>사건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ko-KR" altLang="en-US" dirty="0" smtClean="0"/>
                  <a:t>가 발생하였을 때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ko-KR" altLang="en-US" dirty="0" smtClean="0"/>
                  <a:t>가 발생할 확률</a:t>
                </a:r>
                <a:endParaRPr lang="en-US" altLang="ko-KR" dirty="0" smtClean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1669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두 자녀가 있는 가족을 생각해 보자</a:t>
                </a:r>
                <a:r>
                  <a:rPr lang="en-US" altLang="ko-KR" dirty="0" smtClean="0"/>
                  <a:t>.</a:t>
                </a:r>
              </a:p>
              <a:p>
                <a:r>
                  <a:rPr lang="ko-KR" altLang="en-US" dirty="0" smtClean="0"/>
                  <a:t>각 자녀는 같은 확률로 남자 혹은 여자일 수 있다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ko-KR" altLang="en-US" dirty="0" smtClean="0"/>
                  <a:t>둘째의 성별은 첫째의 성별과 독립적이다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ko-KR" altLang="en-US" dirty="0" smtClean="0"/>
                  <a:t>첫째가 딸</a:t>
                </a:r>
                <a:r>
                  <a:rPr lang="en-US" altLang="ko-KR" dirty="0" smtClean="0"/>
                  <a:t>(G)</a:t>
                </a:r>
                <a:r>
                  <a:rPr lang="ko-KR" altLang="en-US" dirty="0" smtClean="0"/>
                  <a:t>일 때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두 자녀가 모두 딸</a:t>
                </a:r>
                <a:r>
                  <a:rPr lang="en-US" altLang="ko-KR" dirty="0" smtClean="0"/>
                  <a:t>(B)</a:t>
                </a:r>
                <a:r>
                  <a:rPr lang="ko-KR" altLang="en-US" dirty="0" smtClean="0"/>
                  <a:t>일 확률</a:t>
                </a:r>
                <a:r>
                  <a:rPr lang="en-US" altLang="ko-KR" dirty="0" smtClean="0"/>
                  <a:t>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dirty="0" smtClean="0"/>
              </a:p>
              <a:p>
                <a:r>
                  <a:rPr lang="ko-KR" altLang="en-US" dirty="0" smtClean="0"/>
                  <a:t>적어도 하나의 아이가 딸일 때</a:t>
                </a:r>
                <a:r>
                  <a:rPr lang="en-US" altLang="ko-KR" dirty="0" smtClean="0"/>
                  <a:t>(L), </a:t>
                </a:r>
                <a:r>
                  <a:rPr lang="ko-KR" altLang="en-US" dirty="0" smtClean="0"/>
                  <a:t>두 아이가 모두 딸</a:t>
                </a:r>
                <a:r>
                  <a:rPr lang="en-US" altLang="ko-KR" dirty="0" smtClean="0"/>
                  <a:t>(B)</a:t>
                </a:r>
                <a:r>
                  <a:rPr lang="ko-KR" altLang="en-US" dirty="0" smtClean="0"/>
                  <a:t>일 확률</a:t>
                </a:r>
                <a:r>
                  <a:rPr lang="en-US" altLang="ko-KR" dirty="0" smtClean="0"/>
                  <a:t>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altLang="ko-KR" dirty="0" smtClean="0"/>
              </a:p>
              <a:p>
                <a:pPr marL="0" indent="0"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 r="-2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9315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랜덤 가족을 만들어 결과 확인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/>
              <a:t>from __future__ import </a:t>
            </a:r>
            <a:r>
              <a:rPr lang="en-US" altLang="ko-KR" dirty="0" smtClean="0"/>
              <a:t>division</a:t>
            </a:r>
            <a:br>
              <a:rPr lang="en-US" altLang="ko-KR" dirty="0" smtClean="0"/>
            </a:br>
            <a:r>
              <a:rPr lang="en-US" altLang="ko-KR" dirty="0"/>
              <a:t>import math, random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random_kid</a:t>
            </a:r>
            <a:r>
              <a:rPr lang="en-US" altLang="ko-KR" dirty="0" smtClean="0"/>
              <a:t>():</a:t>
            </a:r>
            <a:r>
              <a:rPr lang="en-US" altLang="ko-KR" dirty="0"/>
              <a:t> </a:t>
            </a:r>
            <a:r>
              <a:rPr lang="en-US" altLang="ko-KR" dirty="0" smtClean="0"/>
              <a:t>return </a:t>
            </a:r>
            <a:r>
              <a:rPr lang="en-US" altLang="ko-KR" dirty="0" err="1" smtClean="0"/>
              <a:t>random.choice</a:t>
            </a:r>
            <a:r>
              <a:rPr lang="en-US" altLang="ko-KR" dirty="0" smtClean="0"/>
              <a:t>(["boy", "girl"])</a:t>
            </a:r>
          </a:p>
          <a:p>
            <a:pPr marL="0" indent="0">
              <a:buNone/>
            </a:pPr>
            <a:r>
              <a:rPr lang="en-US" altLang="ko-KR" dirty="0" err="1" smtClean="0"/>
              <a:t>both_girls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older_girl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either_girl</a:t>
            </a:r>
            <a:r>
              <a:rPr lang="en-US" altLang="ko-KR" dirty="0" smtClean="0"/>
              <a:t> = 0, 0, 0</a:t>
            </a:r>
          </a:p>
          <a:p>
            <a:pPr marL="0" indent="0">
              <a:buNone/>
            </a:pPr>
            <a:r>
              <a:rPr lang="en-US" altLang="ko-KR" dirty="0" err="1" smtClean="0"/>
              <a:t>random.seed</a:t>
            </a:r>
            <a:r>
              <a:rPr lang="en-US" altLang="ko-KR" dirty="0" smtClean="0"/>
              <a:t>(0)</a:t>
            </a:r>
          </a:p>
          <a:p>
            <a:pPr marL="0" indent="0">
              <a:buNone/>
            </a:pPr>
            <a:r>
              <a:rPr lang="en-US" altLang="ko-KR" dirty="0" smtClean="0"/>
              <a:t>for _ in range(10000):</a:t>
            </a:r>
          </a:p>
          <a:p>
            <a:pPr marL="0" indent="0">
              <a:buNone/>
            </a:pPr>
            <a:r>
              <a:rPr lang="en-US" altLang="ko-KR" dirty="0" smtClean="0"/>
              <a:t>        younger = </a:t>
            </a:r>
            <a:r>
              <a:rPr lang="en-US" altLang="ko-KR" dirty="0" err="1" smtClean="0"/>
              <a:t>random_kid</a:t>
            </a:r>
            <a:r>
              <a:rPr lang="en-US" altLang="ko-KR" dirty="0" smtClean="0"/>
              <a:t>()</a:t>
            </a:r>
            <a:br>
              <a:rPr lang="en-US" altLang="ko-KR" dirty="0" smtClean="0"/>
            </a:br>
            <a:r>
              <a:rPr lang="en-US" altLang="ko-KR" dirty="0" smtClean="0"/>
              <a:t>        older = </a:t>
            </a:r>
            <a:r>
              <a:rPr lang="en-US" altLang="ko-KR" dirty="0" err="1" smtClean="0"/>
              <a:t>random_kid</a:t>
            </a:r>
            <a:r>
              <a:rPr lang="en-US" altLang="ko-KR" dirty="0" smtClean="0"/>
              <a:t>()</a:t>
            </a:r>
          </a:p>
          <a:p>
            <a:pPr marL="0" indent="0">
              <a:buNone/>
            </a:pPr>
            <a:r>
              <a:rPr lang="en-US" altLang="ko-KR" dirty="0" smtClean="0"/>
              <a:t>        if older == "girl":</a:t>
            </a: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older_girl</a:t>
            </a:r>
            <a:r>
              <a:rPr lang="en-US" altLang="ko-KR" dirty="0" smtClean="0"/>
              <a:t> += 1</a:t>
            </a:r>
          </a:p>
          <a:p>
            <a:pPr marL="0" indent="0">
              <a:buNone/>
            </a:pPr>
            <a:r>
              <a:rPr lang="en-US" altLang="ko-KR" dirty="0" smtClean="0"/>
              <a:t>        if older == "girl" and younger == "girl":</a:t>
            </a: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both_girls</a:t>
            </a:r>
            <a:r>
              <a:rPr lang="en-US" altLang="ko-KR" dirty="0" smtClean="0"/>
              <a:t> += 1</a:t>
            </a:r>
          </a:p>
          <a:p>
            <a:pPr marL="0" indent="0">
              <a:buNone/>
            </a:pPr>
            <a:r>
              <a:rPr lang="en-US" altLang="ko-KR" dirty="0" smtClean="0"/>
              <a:t>        if older == "girl" or younger == "girl":    </a:t>
            </a:r>
            <a:r>
              <a:rPr lang="en-US" altLang="ko-KR" dirty="0" err="1" smtClean="0"/>
              <a:t>either_girl</a:t>
            </a:r>
            <a:r>
              <a:rPr lang="en-US" altLang="ko-KR" dirty="0" smtClean="0"/>
              <a:t> += 1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print("P(both </a:t>
            </a:r>
            <a:r>
              <a:rPr lang="en-US" altLang="ko-KR" dirty="0" smtClean="0"/>
              <a:t>| older):", </a:t>
            </a:r>
            <a:r>
              <a:rPr lang="en-US" altLang="ko-KR" dirty="0" err="1" smtClean="0"/>
              <a:t>both_girls</a:t>
            </a:r>
            <a:r>
              <a:rPr lang="en-US" altLang="ko-KR" dirty="0" smtClean="0"/>
              <a:t> / </a:t>
            </a:r>
            <a:r>
              <a:rPr lang="en-US" altLang="ko-KR" dirty="0" err="1" smtClean="0"/>
              <a:t>older_girl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print("P(both </a:t>
            </a:r>
            <a:r>
              <a:rPr lang="en-US" altLang="ko-KR" dirty="0" smtClean="0"/>
              <a:t>| either): ", </a:t>
            </a:r>
            <a:r>
              <a:rPr lang="en-US" altLang="ko-KR" dirty="0" err="1" smtClean="0"/>
              <a:t>both_girls</a:t>
            </a:r>
            <a:r>
              <a:rPr lang="en-US" altLang="ko-KR" dirty="0" smtClean="0"/>
              <a:t> / </a:t>
            </a:r>
            <a:r>
              <a:rPr lang="en-US" altLang="ko-KR" dirty="0" err="1" smtClean="0"/>
              <a:t>either_girl</a:t>
            </a:r>
            <a:r>
              <a:rPr lang="en-US" altLang="ko-KR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72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Bayes's</a:t>
            </a:r>
            <a:r>
              <a:rPr lang="en-US" altLang="ko-KR" dirty="0" smtClean="0"/>
              <a:t> theorem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ko-KR" altLang="en-US" dirty="0" smtClean="0"/>
                  <a:t> 알 때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ko-KR" altLang="en-US" dirty="0" smtClean="0"/>
                  <a:t> 계산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endParaRPr lang="en-US" altLang="ko-K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ko-KR" dirty="0" smtClean="0"/>
                            <m:t> </m:t>
                          </m:r>
                        </m:den>
                      </m:f>
                    </m:oMath>
                  </m:oMathPara>
                </a14:m>
                <a:endParaRPr lang="en-US" altLang="ko-KR" b="0" dirty="0" smtClean="0"/>
              </a:p>
              <a:p>
                <a:endParaRPr lang="en-US" altLang="ko-KR" dirty="0" smtClean="0"/>
              </a:p>
              <a:p>
                <a:r>
                  <a:rPr lang="ko-KR" altLang="en-US" dirty="0" smtClean="0"/>
                  <a:t>사건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ko-KR" altLang="en-US" dirty="0" smtClean="0"/>
                  <a:t>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ko-KR" altLang="en-US" dirty="0" smtClean="0"/>
                  <a:t>와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ko-KR" altLang="en-US" dirty="0" smtClean="0"/>
                  <a:t>로 나눌 수 있음</a:t>
                </a:r>
                <a:endParaRPr lang="en-US" altLang="ko-K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/{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ko-KR" dirty="0" smtClean="0"/>
              </a:p>
              <a:p>
                <a:pPr marL="0" indent="0">
                  <a:buNone/>
                </a:pPr>
                <a:endParaRPr lang="en-US" altLang="ko-KR" dirty="0" smtClean="0"/>
              </a:p>
              <a:p>
                <a:pPr marL="0" indent="0"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1326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Bayes's</a:t>
            </a:r>
            <a:r>
              <a:rPr lang="en-US" altLang="ko-KR" dirty="0" smtClean="0"/>
              <a:t> theorem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altLang="ko-KR" dirty="0" smtClean="0"/>
                  <a:t>10,000</a:t>
                </a:r>
                <a:r>
                  <a:rPr lang="ko-KR" altLang="en-US" dirty="0" smtClean="0"/>
                  <a:t>명당 </a:t>
                </a:r>
                <a:r>
                  <a:rPr lang="en-US" altLang="ko-KR" dirty="0" smtClean="0"/>
                  <a:t>1</a:t>
                </a:r>
                <a:r>
                  <a:rPr lang="ko-KR" altLang="en-US" dirty="0" smtClean="0"/>
                  <a:t>명꼴로 발생하는 질병</a:t>
                </a:r>
                <a:endParaRPr lang="en-US" altLang="ko-KR" dirty="0" smtClean="0"/>
              </a:p>
              <a:p>
                <a:r>
                  <a:rPr lang="en-US" altLang="ko-KR" dirty="0" smtClean="0"/>
                  <a:t>99% </a:t>
                </a:r>
                <a:r>
                  <a:rPr lang="ko-KR" altLang="en-US" dirty="0" smtClean="0"/>
                  <a:t>정확성을 지니는 질병 테스트</a:t>
                </a:r>
                <a:endParaRPr lang="en-US" altLang="ko-KR" dirty="0" smtClean="0"/>
              </a:p>
              <a:p>
                <a:r>
                  <a:rPr lang="ko-KR" altLang="en-US" dirty="0" smtClean="0"/>
                  <a:t>질병에 대한 랜덤 테스트를 진행했을 때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양성 반응의 의미</a:t>
                </a:r>
                <a:endParaRPr lang="en-US" altLang="ko-KR" dirty="0" smtClean="0"/>
              </a:p>
              <a:p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ko-KR" dirty="0" smtClean="0"/>
                  <a:t> : </a:t>
                </a:r>
                <a:r>
                  <a:rPr lang="ko-KR" altLang="en-US" dirty="0" smtClean="0"/>
                  <a:t>질병 감염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ko-KR" dirty="0" smtClean="0"/>
                  <a:t> : </a:t>
                </a:r>
                <a:r>
                  <a:rPr lang="ko-KR" altLang="en-US" dirty="0" smtClean="0"/>
                  <a:t>양성 반응</a:t>
                </a:r>
                <a:r>
                  <a:rPr lang="en-US" altLang="ko-KR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/{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=0.99,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endParaRPr lang="en-US" altLang="ko-KR" b="0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=0.0001,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=0.9999</m:t>
                    </m:r>
                  </m:oMath>
                </a14:m>
                <a:endParaRPr lang="en-US" altLang="ko-KR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=0.98%</m:t>
                    </m:r>
                  </m:oMath>
                </a14:m>
                <a:endParaRPr lang="en-US" altLang="ko-KR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ko-KR" dirty="0" smtClean="0"/>
                  <a:t>0.98%</a:t>
                </a:r>
                <a:r>
                  <a:rPr lang="ko-KR" altLang="en-US" dirty="0" smtClean="0"/>
                  <a:t>의 양성 반응자만이 실제로 질병에 걸림을 알 수 있음</a:t>
                </a:r>
                <a:endParaRPr lang="en-US" altLang="ko-KR" dirty="0" smtClean="0"/>
              </a:p>
              <a:p>
                <a:r>
                  <a:rPr lang="ko-KR" altLang="en-US" b="0" dirty="0" smtClean="0"/>
                  <a:t>실제 테스트에서는 증상이 있는 환자가 검사를 받기 때문에</a:t>
                </a:r>
                <a:r>
                  <a:rPr lang="en-US" altLang="ko-KR" b="0" dirty="0" smtClean="0"/>
                  <a:t>, </a:t>
                </a:r>
              </a:p>
              <a:p>
                <a:r>
                  <a:rPr lang="ko-KR" altLang="en-US" b="0" spc="-150" dirty="0" smtClean="0"/>
                  <a:t>양성반응</a:t>
                </a:r>
                <a:r>
                  <a:rPr lang="en-US" altLang="ko-KR" b="0" spc="-150" dirty="0" smtClean="0"/>
                  <a:t>+</a:t>
                </a:r>
                <a:r>
                  <a:rPr lang="ko-KR" altLang="en-US" b="0" spc="-150" dirty="0" smtClean="0"/>
                  <a:t>증상이 있음을 조건으로 병에 걸렸을 확률을 계산하면</a:t>
                </a:r>
                <a:r>
                  <a:rPr lang="en-US" altLang="ko-KR" b="0" spc="-150" dirty="0" smtClean="0"/>
                  <a:t>, </a:t>
                </a:r>
                <a:r>
                  <a:rPr lang="ko-KR" altLang="en-US" b="0" spc="-150" dirty="0" smtClean="0"/>
                  <a:t>확률은 보다 상승</a:t>
                </a:r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96" t="-30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1847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확률 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pc="-300" dirty="0" smtClean="0"/>
              <a:t>확률 변수는 특정 확률 분포를 따르며 랜덤 값을 가지는 변수를 말함</a:t>
            </a:r>
            <a:endParaRPr lang="en-US" altLang="ko-KR" spc="-300" dirty="0" smtClean="0"/>
          </a:p>
          <a:p>
            <a:pPr lvl="1"/>
            <a:r>
              <a:rPr lang="ko-KR" altLang="en-US" dirty="0" smtClean="0"/>
              <a:t>동전의 앞이 나오면 </a:t>
            </a:r>
            <a:r>
              <a:rPr lang="en-US" altLang="ko-KR" dirty="0" smtClean="0"/>
              <a:t>1, </a:t>
            </a:r>
            <a:r>
              <a:rPr lang="ko-KR" altLang="en-US" dirty="0" smtClean="0"/>
              <a:t>뒷면이 나오면 </a:t>
            </a:r>
            <a:r>
              <a:rPr lang="en-US" altLang="ko-KR" dirty="0" smtClean="0"/>
              <a:t>0</a:t>
            </a:r>
          </a:p>
          <a:p>
            <a:pPr lvl="1"/>
            <a:r>
              <a:rPr lang="ko-KR" altLang="en-US" dirty="0" smtClean="0"/>
              <a:t>동전을 </a:t>
            </a:r>
            <a:r>
              <a:rPr lang="en-US" altLang="ko-KR" dirty="0" smtClean="0"/>
              <a:t>9</a:t>
            </a:r>
            <a:r>
              <a:rPr lang="ko-KR" altLang="en-US" dirty="0" smtClean="0"/>
              <a:t>번 던졌을 때 앞면의 수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range(10)</a:t>
            </a:r>
            <a:r>
              <a:rPr lang="ko-KR" altLang="en-US" dirty="0" smtClean="0"/>
              <a:t>에서 고를 수 있는 임의의 숫자</a:t>
            </a:r>
            <a:endParaRPr lang="en-US" altLang="ko-KR" dirty="0" smtClean="0"/>
          </a:p>
          <a:p>
            <a:r>
              <a:rPr lang="ko-KR" altLang="en-US" dirty="0" err="1" smtClean="0"/>
              <a:t>기댓값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발생 가능한 확률 변수 값에 확률을 곱한 뒤 합하여 얻는 값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동전 던져서 나온 앞면의 수 </a:t>
            </a:r>
            <a:r>
              <a:rPr lang="en-US" altLang="ko-KR" dirty="0" smtClean="0"/>
              <a:t>: 0.5</a:t>
            </a:r>
          </a:p>
          <a:p>
            <a:pPr lvl="1"/>
            <a:r>
              <a:rPr lang="ko-KR" altLang="en-US" dirty="0" smtClean="0"/>
              <a:t>주사위의 값 </a:t>
            </a:r>
            <a:r>
              <a:rPr lang="en-US" altLang="ko-KR" dirty="0" smtClean="0"/>
              <a:t>: 3.5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958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연속 분포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균등 분포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dirty="0" smtClean="0"/>
              <a:t>예</a:t>
            </a:r>
            <a:r>
              <a:rPr lang="en-US" altLang="ko-KR" dirty="0" smtClean="0"/>
              <a:t>: 0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1</a:t>
            </a:r>
            <a:r>
              <a:rPr lang="ko-KR" altLang="en-US" dirty="0" smtClean="0"/>
              <a:t>사이의 균등 분포 </a:t>
            </a:r>
            <a:r>
              <a:rPr lang="en-US" altLang="ko-KR" dirty="0" smtClean="0"/>
              <a:t>(uniform distribution)</a:t>
            </a:r>
          </a:p>
          <a:p>
            <a:endParaRPr lang="en-US" altLang="ko-KR" dirty="0"/>
          </a:p>
          <a:p>
            <a:r>
              <a:rPr lang="ko-KR" altLang="en-US" dirty="0" smtClean="0"/>
              <a:t>확률 밀도 함수</a:t>
            </a:r>
            <a:r>
              <a:rPr lang="en-US" altLang="ko-KR" dirty="0" smtClean="0"/>
              <a:t>(pdf)</a:t>
            </a:r>
            <a:r>
              <a:rPr lang="ko-KR" altLang="en-US" dirty="0" smtClean="0"/>
              <a:t>를 통해 확률 변수의 분포 정도를 표현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0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1</a:t>
            </a:r>
            <a:r>
              <a:rPr lang="ko-KR" altLang="en-US" dirty="0" smtClean="0"/>
              <a:t>사이의 균등 분포에 대한 </a:t>
            </a:r>
            <a:r>
              <a:rPr lang="en-US" altLang="ko-KR" dirty="0" smtClean="0"/>
              <a:t>pdf</a:t>
            </a:r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uniform_pdf</a:t>
            </a:r>
            <a:r>
              <a:rPr lang="en-US" altLang="ko-KR" dirty="0" smtClean="0"/>
              <a:t>(x):</a:t>
            </a:r>
            <a:br>
              <a:rPr lang="en-US" altLang="ko-KR" dirty="0" smtClean="0"/>
            </a:br>
            <a:r>
              <a:rPr lang="en-US" altLang="ko-KR" dirty="0" smtClean="0"/>
              <a:t>	return 1 if x&gt;=0 and x&lt;1 else 0</a:t>
            </a:r>
          </a:p>
          <a:p>
            <a:endParaRPr lang="en-US" altLang="ko-KR" dirty="0"/>
          </a:p>
          <a:p>
            <a:r>
              <a:rPr lang="en-US" altLang="ko-KR" dirty="0" err="1" smtClean="0"/>
              <a:t>random.random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을 이용하여 균등 분포를 지니는 확률 변수 생성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0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1</a:t>
            </a:r>
            <a:r>
              <a:rPr lang="ko-KR" altLang="en-US" dirty="0" smtClean="0"/>
              <a:t>사이 균등 분포의 확률 누적 함수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cdf</a:t>
            </a:r>
            <a:r>
              <a:rPr lang="en-US" altLang="ko-KR" dirty="0" smtClean="0"/>
              <a:t>):</a:t>
            </a:r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uniform_cdf</a:t>
            </a:r>
            <a:r>
              <a:rPr lang="en-US" altLang="ko-KR" dirty="0" smtClean="0"/>
              <a:t>(x):</a:t>
            </a:r>
            <a:br>
              <a:rPr lang="en-US" altLang="ko-KR" dirty="0" smtClean="0"/>
            </a:br>
            <a:r>
              <a:rPr lang="en-US" altLang="ko-KR" dirty="0" smtClean="0"/>
              <a:t>	if x&lt;0: return 0</a:t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en-US" altLang="ko-KR" dirty="0" err="1" smtClean="0"/>
              <a:t>elif</a:t>
            </a:r>
            <a:r>
              <a:rPr lang="en-US" altLang="ko-KR" dirty="0" smtClean="0"/>
              <a:t> x&lt;1: return x</a:t>
            </a:r>
            <a:br>
              <a:rPr lang="en-US" altLang="ko-KR" dirty="0" smtClean="0"/>
            </a:br>
            <a:r>
              <a:rPr lang="en-US" altLang="ko-KR" dirty="0" smtClean="0"/>
              <a:t>	else: return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890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951</Words>
  <Application>Microsoft Office PowerPoint</Application>
  <PresentationFormat>와이드스크린</PresentationFormat>
  <Paragraphs>209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맑은 고딕</vt:lpstr>
      <vt:lpstr>Arial</vt:lpstr>
      <vt:lpstr>Cambria Math</vt:lpstr>
      <vt:lpstr>Office 테마</vt:lpstr>
      <vt:lpstr>Probability</vt:lpstr>
      <vt:lpstr>독립과 종속</vt:lpstr>
      <vt:lpstr>조건부 확률</vt:lpstr>
      <vt:lpstr>Example</vt:lpstr>
      <vt:lpstr>랜덤 가족을 만들어 결과 확인</vt:lpstr>
      <vt:lpstr>Bayes's theorem</vt:lpstr>
      <vt:lpstr>예제: Bayes's theorem</vt:lpstr>
      <vt:lpstr>확률 변수</vt:lpstr>
      <vt:lpstr>연속 분포 – 균등 분포</vt:lpstr>
      <vt:lpstr>연속 분포 – 정규 분포</vt:lpstr>
      <vt:lpstr>정규분포 pdf 그리기</vt:lpstr>
      <vt:lpstr>정규분포의 cdf</vt:lpstr>
      <vt:lpstr>정규분포 cdf 그리기</vt:lpstr>
      <vt:lpstr>정규분포 cdf의 역함수</vt:lpstr>
      <vt:lpstr>정규분포 cdf의 역함수</vt:lpstr>
      <vt:lpstr>중심 극한 정리</vt:lpstr>
      <vt:lpstr>베르누이 분포와 이항 분포</vt:lpstr>
      <vt:lpstr>이항 분포와 중심 극한 정리</vt:lpstr>
      <vt:lpstr>이항 분포와 중심 극한 정리(2)</vt:lpstr>
      <vt:lpstr>numpy의 기능을 이용한 확률, 통계 함수</vt:lpstr>
      <vt:lpstr>numpy의 기능을 이용한 통계량</vt:lpstr>
      <vt:lpstr>정규 모집단 소표본</vt:lpstr>
      <vt:lpstr>random walks</vt:lpstr>
      <vt:lpstr>브라운 운동 - Brownian motion</vt:lpstr>
      <vt:lpstr>scipy.stats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</dc:title>
  <dc:creator>sw</dc:creator>
  <cp:lastModifiedBy>kyungsub</cp:lastModifiedBy>
  <cp:revision>124</cp:revision>
  <dcterms:created xsi:type="dcterms:W3CDTF">2016-02-25T04:42:35Z</dcterms:created>
  <dcterms:modified xsi:type="dcterms:W3CDTF">2018-02-28T13:49:28Z</dcterms:modified>
</cp:coreProperties>
</file>