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0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9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3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F240-9E36-4B63-8EDD-71E2048E6C7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6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분포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정규 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벨 모양의 정규분포는 평균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 smtClean="0"/>
                  <a:t>와 표준 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이용하여 표현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정규 분포의 </a:t>
                </a:r>
                <a:r>
                  <a:rPr lang="en-US" altLang="ko-KR" dirty="0" smtClean="0"/>
                  <a:t>pdf: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normal_pdf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</a:t>
                </a:r>
                <a:r>
                  <a:rPr lang="en-US" altLang="ko-KR" dirty="0" err="1" smtClean="0"/>
                  <a:t>sqrt_two_pi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(2*</a:t>
                </a:r>
                <a:r>
                  <a:rPr lang="en-US" altLang="ko-KR" dirty="0" err="1" smtClean="0"/>
                  <a:t>math.pi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</a:t>
                </a:r>
                <a:r>
                  <a:rPr lang="en-US" altLang="ko-KR" spc="-150" dirty="0" smtClean="0"/>
                  <a:t>return (</a:t>
                </a:r>
                <a:r>
                  <a:rPr lang="en-US" altLang="ko-KR" spc="-150" dirty="0" err="1" smtClean="0"/>
                  <a:t>math.exp</a:t>
                </a:r>
                <a:r>
                  <a:rPr lang="en-US" altLang="ko-KR" spc="-150" dirty="0" smtClean="0"/>
                  <a:t>(-(x-mu)**2/2/sigma**2)/(</a:t>
                </a:r>
                <a:r>
                  <a:rPr lang="en-US" altLang="ko-KR" spc="-150" dirty="0" err="1" smtClean="0"/>
                  <a:t>sqrt_two_pi</a:t>
                </a:r>
                <a:r>
                  <a:rPr lang="en-US" altLang="ko-KR" spc="-150" dirty="0" smtClean="0"/>
                  <a:t>*sigma))</a:t>
                </a:r>
              </a:p>
              <a:p>
                <a:pPr marL="0" indent="0">
                  <a:buNone/>
                </a:pPr>
                <a:endParaRPr lang="ko-KR" altLang="en-US" spc="-15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18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from </a:t>
            </a:r>
            <a:r>
              <a:rPr lang="en-US" altLang="ko-KR" sz="1800" dirty="0" err="1" smtClean="0"/>
              <a:t>matplotlib</a:t>
            </a:r>
            <a:r>
              <a:rPr lang="en-US" altLang="ko-KR" sz="1800" dirty="0" smtClean="0"/>
              <a:t> import </a:t>
            </a:r>
            <a:r>
              <a:rPr lang="en-US" altLang="ko-KR" sz="1800" dirty="0" err="1" smtClean="0"/>
              <a:t>pyplot</a:t>
            </a:r>
            <a:r>
              <a:rPr lang="en-US" altLang="ko-KR" sz="1800" dirty="0" smtClean="0"/>
              <a:t> as </a:t>
            </a:r>
            <a:r>
              <a:rPr lang="en-US" altLang="ko-KR" sz="1800" dirty="0" err="1" smtClean="0"/>
              <a:t>plt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 = [x / 10.0 for x in range(-50, 50)]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=1)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'-', label='mu=0,sigma=1')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=2)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'--', label='mu=0,sigma=2')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=0.5)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':', label='mu=0,sigma=0.5')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x,mu</a:t>
            </a:r>
            <a:r>
              <a:rPr lang="en-US" altLang="ko-KR" sz="1800" dirty="0" smtClean="0"/>
              <a:t>=-1)  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'-.', label='mu=-1,sigma=1')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plt.legend</a:t>
            </a:r>
            <a:r>
              <a:rPr lang="en-US" altLang="ko-KR" sz="1800" dirty="0" smtClean="0"/>
              <a:t>()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plt.show</a:t>
            </a:r>
            <a:r>
              <a:rPr lang="en-US" altLang="ko-KR" sz="1800" dirty="0" smtClean="0"/>
              <a:t>()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17" y="4116098"/>
            <a:ext cx="4863313" cy="25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정규분포의 </a:t>
            </a:r>
            <a:r>
              <a:rPr lang="en-US" altLang="ko-KR" dirty="0" err="1" smtClean="0"/>
              <a:t>cdf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 분포의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erf</a:t>
                </a:r>
                <a:r>
                  <a:rPr lang="ko-KR" altLang="en-US" dirty="0" smtClean="0"/>
                  <a:t>는 에러 함수라고 불리며 </a:t>
                </a:r>
                <a:r>
                  <a:rPr lang="en-US" altLang="ko-KR" dirty="0" err="1" smtClean="0"/>
                  <a:t>math.erf</a:t>
                </a:r>
                <a:r>
                  <a:rPr lang="ko-KR" altLang="en-US" dirty="0" smtClean="0"/>
                  <a:t>를 통해 계산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normal_cdf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(1+math.erf((x-mu)/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(2)/sigma))/2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1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 = [x / 10.0 for x in range(-50, 50)]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=1)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'-', label='mu=0,sigma=1')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=2)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'--', label='mu=0,sigma=2')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=0.5)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':', label='mu=0,sigma=0.5')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x,mu</a:t>
            </a:r>
            <a:r>
              <a:rPr lang="en-US" altLang="ko-KR" sz="1900" dirty="0" smtClean="0"/>
              <a:t>=-1)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'-.', label='mu=-1,sigma=1')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plt.legend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loc</a:t>
            </a:r>
            <a:r>
              <a:rPr lang="en-US" altLang="ko-KR" sz="1900" dirty="0" smtClean="0"/>
              <a:t>=4) # bottom right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plt.show</a:t>
            </a:r>
            <a:r>
              <a:rPr lang="en-US" altLang="ko-KR" sz="1900" dirty="0" smtClean="0"/>
              <a:t>()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79" y="3691129"/>
            <a:ext cx="4321821" cy="29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0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주어진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만족하는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/>
                  <a:t>를 찾는다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이진 탐색을 이용한 방법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먼저 탐색 도메인을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low_z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high_z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설정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 도메인의 중앙값인 </a:t>
                </a:r>
                <a:r>
                  <a:rPr lang="en-US" altLang="ko-KR" dirty="0" err="1" smtClean="0"/>
                  <a:t>mid_z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mid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를 계산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도메인을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low_z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mid_z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재설정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도메인을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mid_z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high_z</a:t>
                </a:r>
                <a:r>
                  <a:rPr lang="en-US" altLang="ko-KR" dirty="0"/>
                  <a:t>)</a:t>
                </a:r>
                <a:r>
                  <a:rPr lang="ko-KR" altLang="en-US" dirty="0" smtClean="0"/>
                  <a:t>으로 재설정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종료</a:t>
                </a:r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05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mu=0, sigma=1, tolerance=0.00001):</a:t>
            </a:r>
          </a:p>
          <a:p>
            <a:pPr marL="0" indent="0">
              <a:buNone/>
            </a:pPr>
            <a:r>
              <a:rPr lang="en-US" altLang="ko-KR" sz="2000" dirty="0" smtClean="0"/>
              <a:t>     if mu != 0 or sigma != 1: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     return mu + sigma *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tolerance=tolerance)</a:t>
            </a:r>
            <a:br>
              <a:rPr lang="en-US" altLang="ko-KR" sz="2000" dirty="0" smtClean="0"/>
            </a:br>
            <a:endParaRPr lang="ko-KR" altLang="en-US" sz="2000" dirty="0" smtClean="0"/>
          </a:p>
          <a:p>
            <a:pPr marL="457200" lvl="1" indent="0">
              <a:buNone/>
            </a:pP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-10.0, 0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(-10)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0</a:t>
            </a:r>
            <a:r>
              <a:rPr lang="ko-KR" altLang="en-US" sz="2100" dirty="0" smtClean="0"/>
              <a:t>과 매우 가까움</a:t>
            </a:r>
            <a:r>
              <a:rPr lang="en-US" altLang="ko-KR" sz="2100" dirty="0" smtClean="0"/>
              <a:t/>
            </a:r>
            <a:br>
              <a:rPr lang="en-US" altLang="ko-KR" sz="2100" dirty="0" smtClean="0"/>
            </a:b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 =  10.0, 1  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1</a:t>
            </a:r>
            <a:r>
              <a:rPr lang="ko-KR" altLang="en-US" sz="2100" dirty="0" smtClean="0"/>
              <a:t>과 매우 가까움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while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–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&gt; tolerance: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 = (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 +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) / 2          # </a:t>
            </a:r>
            <a:r>
              <a:rPr lang="ko-KR" altLang="en-US" sz="2100" dirty="0" smtClean="0"/>
              <a:t>중앙값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)         # </a:t>
            </a:r>
            <a:r>
              <a:rPr lang="ko-KR" altLang="en-US" sz="2100" dirty="0" smtClean="0"/>
              <a:t>중앙값의 </a:t>
            </a:r>
            <a:r>
              <a:rPr lang="en-US" altLang="ko-KR" sz="2100" dirty="0" err="1" smtClean="0"/>
              <a:t>cdf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if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&lt; p:</a:t>
            </a:r>
            <a:r>
              <a:rPr lang="en-US" altLang="ko-KR" sz="2100" dirty="0"/>
              <a:t> </a:t>
            </a:r>
            <a:r>
              <a:rPr lang="en-US" altLang="ko-KR" sz="2100" dirty="0" smtClean="0"/>
              <a:t>                          # </a:t>
            </a:r>
            <a:r>
              <a:rPr lang="ko-KR" altLang="en-US" sz="2100" dirty="0" smtClean="0"/>
              <a:t>중앙값이 아직 작으면 </a:t>
            </a:r>
            <a:r>
              <a:rPr lang="ko-KR" altLang="en-US" sz="2100" dirty="0" err="1" smtClean="0"/>
              <a:t>윗쪽을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elif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&gt; p:                         # </a:t>
            </a:r>
            <a:r>
              <a:rPr lang="ko-KR" altLang="en-US" sz="2100" dirty="0" smtClean="0"/>
              <a:t>중앙값이 아직 크면</a:t>
            </a:r>
            <a:r>
              <a:rPr lang="en-US" altLang="ko-KR" sz="2100" dirty="0" smtClean="0"/>
              <a:t>, </a:t>
            </a:r>
            <a:r>
              <a:rPr lang="ko-KR" altLang="en-US" sz="2100" dirty="0" err="1" smtClean="0"/>
              <a:t>아랫쪽을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else:</a:t>
            </a:r>
            <a:br>
              <a:rPr lang="en-US" altLang="ko-KR" sz="2100" dirty="0" smtClean="0"/>
            </a:br>
            <a:r>
              <a:rPr lang="en-US" altLang="ko-KR" sz="2100" dirty="0" smtClean="0"/>
              <a:t>        break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return </a:t>
            </a:r>
            <a:r>
              <a:rPr lang="en-US" altLang="ko-KR" sz="2100" dirty="0" err="1" smtClean="0"/>
              <a:t>mid_z</a:t>
            </a:r>
            <a:endParaRPr lang="en-US" altLang="ko-KR" sz="21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4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극한 정리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같은 분포를 지니는 독립 확률 변수들의 합 혹은 평균은 정규 분포와 가까워 진다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 smtClean="0"/>
                  <a:t> 평균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표준 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를 가질 때</a:t>
                </a:r>
                <a:r>
                  <a:rPr lang="en-US" altLang="ko-KR" dirty="0" smtClean="0"/>
                  <a:t>, n</a:t>
                </a:r>
                <a:r>
                  <a:rPr lang="ko-KR" altLang="en-US" dirty="0" smtClean="0"/>
                  <a:t>이 충분히 크면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이 평균 </a:t>
                </a:r>
                <a:r>
                  <a:rPr lang="en-US" altLang="ko-KR" dirty="0" smtClean="0"/>
                  <a:t>0,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인 정규 분포에 근사함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7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베르누이 분포와 이항 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베르누이 분포 </a:t>
                </a:r>
                <a:r>
                  <a:rPr lang="en-US" altLang="ko-KR" dirty="0" smtClean="0"/>
                  <a:t>: p</a:t>
                </a:r>
                <a:r>
                  <a:rPr lang="ko-KR" altLang="en-US" dirty="0" smtClean="0"/>
                  <a:t>의 확률로 성공 시 </a:t>
                </a:r>
                <a:r>
                  <a:rPr lang="en-US" altLang="ko-KR" dirty="0" smtClean="0"/>
                  <a:t>1, </a:t>
                </a:r>
                <a:r>
                  <a:rPr lang="ko-KR" altLang="en-US" dirty="0" smtClean="0"/>
                  <a:t>실패 시 </a:t>
                </a:r>
                <a:r>
                  <a:rPr lang="en-US" altLang="ko-KR" dirty="0" smtClean="0"/>
                  <a:t>0</a:t>
                </a:r>
              </a:p>
              <a:p>
                <a:r>
                  <a:rPr lang="ko-KR" altLang="en-US" dirty="0" smtClean="0"/>
                  <a:t>이항 분포 </a:t>
                </a:r>
                <a:r>
                  <a:rPr lang="en-US" altLang="ko-KR" dirty="0" smtClean="0"/>
                  <a:t>: n</a:t>
                </a:r>
                <a:r>
                  <a:rPr lang="ko-KR" altLang="en-US" dirty="0" smtClean="0"/>
                  <a:t>회 독립 베르누이 시행 시 총 성공 횟수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b</a:t>
                </a:r>
                <a:r>
                  <a:rPr lang="en-US" altLang="ko-KR" dirty="0" err="1" smtClean="0"/>
                  <a:t>ernoulli_trial</a:t>
                </a:r>
                <a:r>
                  <a:rPr lang="en-US" altLang="ko-KR" dirty="0" smtClean="0"/>
                  <a:t>(p):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1 if </a:t>
                </a:r>
                <a:r>
                  <a:rPr lang="en-US" altLang="ko-KR" dirty="0" err="1" smtClean="0"/>
                  <a:t>random.random</a:t>
                </a:r>
                <a:r>
                  <a:rPr lang="en-US" altLang="ko-KR" dirty="0" smtClean="0"/>
                  <a:t>() &lt; p else 0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binomial(n, 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sum(</a:t>
                </a:r>
                <a:r>
                  <a:rPr lang="en-US" altLang="ko-KR" dirty="0" err="1" smtClean="0"/>
                  <a:t>bernoulli_trial</a:t>
                </a:r>
                <a:r>
                  <a:rPr lang="en-US" altLang="ko-KR" dirty="0" smtClean="0"/>
                  <a:t>(p) for </a:t>
                </a:r>
                <a:r>
                  <a:rPr lang="en-US" altLang="ko-KR" dirty="0"/>
                  <a:t>_</a:t>
                </a:r>
                <a:r>
                  <a:rPr lang="en-US" altLang="ko-KR" dirty="0" smtClean="0"/>
                  <a:t> in range(n))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이항 분포의 평균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, 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9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분포와 중심 극한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make_hist</a:t>
            </a:r>
            <a:r>
              <a:rPr lang="en-US" altLang="ko-KR" dirty="0" smtClean="0"/>
              <a:t>(n, p, 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  data = [binomial(n, p) for _ in range(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)]</a:t>
            </a:r>
          </a:p>
          <a:p>
            <a:pPr marL="0" indent="0">
              <a:buNone/>
            </a:pPr>
            <a:r>
              <a:rPr lang="en-US" altLang="ko-KR" dirty="0" smtClean="0"/>
              <a:t>    # </a:t>
            </a:r>
            <a:r>
              <a:rPr lang="ko-KR" altLang="en-US" dirty="0" smtClean="0"/>
              <a:t>이항 분포 샘플을 히스토그램으로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histogram = Counter(data)                  #from collections import Counter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plt.bar</a:t>
            </a:r>
            <a:r>
              <a:rPr lang="en-US" altLang="ko-KR" dirty="0" smtClean="0"/>
              <a:t>([x - 0.4 for x in </a:t>
            </a:r>
            <a:r>
              <a:rPr lang="en-US" altLang="ko-KR" dirty="0" err="1" smtClean="0"/>
              <a:t>histogram.keys</a:t>
            </a:r>
            <a:r>
              <a:rPr lang="en-US" altLang="ko-KR" dirty="0" smtClean="0"/>
              <a:t>()], </a:t>
            </a:r>
            <a:br>
              <a:rPr lang="en-US" altLang="ko-KR" dirty="0" smtClean="0"/>
            </a:br>
            <a:r>
              <a:rPr lang="en-US" altLang="ko-KR" dirty="0" smtClean="0"/>
              <a:t>	[v / float(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 for v in </a:t>
            </a:r>
            <a:r>
              <a:rPr lang="en-US" altLang="ko-KR" dirty="0" err="1" smtClean="0"/>
              <a:t>histogram.values</a:t>
            </a:r>
            <a:r>
              <a:rPr lang="en-US" altLang="ko-KR" dirty="0" smtClean="0"/>
              <a:t>()], 0.8, color='0.75')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    mu, sigma = p * n, </a:t>
            </a:r>
            <a:r>
              <a:rPr lang="en-US" altLang="ko-KR" dirty="0" err="1" smtClean="0"/>
              <a:t>math.sqrt</a:t>
            </a:r>
            <a:r>
              <a:rPr lang="en-US" altLang="ko-KR" dirty="0" smtClean="0"/>
              <a:t>(n * p * (1 – p))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# </a:t>
            </a:r>
            <a:r>
              <a:rPr lang="ko-KR" altLang="en-US" dirty="0" smtClean="0"/>
              <a:t>정규 분포 그리기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 = range(min(data), max(data) + 1)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ys</a:t>
            </a:r>
            <a:r>
              <a:rPr lang="en-US" altLang="ko-KR" dirty="0" smtClean="0"/>
              <a:t> = [</a:t>
            </a:r>
            <a:r>
              <a:rPr lang="en-US" altLang="ko-KR" dirty="0" err="1" smtClean="0"/>
              <a:t>normal_cdf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+ 0.5, mu, sigma) - </a:t>
            </a:r>
            <a:r>
              <a:rPr lang="en-US" altLang="ko-KR" dirty="0" err="1" smtClean="0"/>
              <a:t>normal_cdf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- 0.5, mu, sigma)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xs,ys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29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분포와 중심 극한 정리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make_hist</a:t>
            </a:r>
            <a:r>
              <a:rPr lang="en-US" altLang="ko-KR" dirty="0" smtClean="0"/>
              <a:t>(100</a:t>
            </a:r>
            <a:r>
              <a:rPr lang="en-US" altLang="ko-KR" dirty="0" smtClean="0"/>
              <a:t>, </a:t>
            </a:r>
            <a:r>
              <a:rPr lang="en-US" altLang="ko-KR" dirty="0" smtClean="0"/>
              <a:t>0.75, 10000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42" y="2612233"/>
            <a:ext cx="5848228" cy="39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독립과 종속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간략히 말해서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가 독립이라는 것은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우리가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의 사건이 발생했는지에 대한 정보를 알고 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이것이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에 대한 정보를 주지 못하면 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는 독립이라 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86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기능을 이용한 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as np</a:t>
            </a:r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np.random.rand</a:t>
            </a:r>
            <a:r>
              <a:rPr lang="en-US" altLang="ko-KR" dirty="0" smtClean="0"/>
              <a:t>(10)     # 10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확률 변수 </a:t>
            </a:r>
            <a:r>
              <a:rPr lang="en-US" altLang="ko-KR" dirty="0" smtClean="0"/>
              <a:t>array</a:t>
            </a:r>
          </a:p>
          <a:p>
            <a:r>
              <a:rPr lang="en-US" altLang="ko-KR" dirty="0" smtClean="0"/>
              <a:t>y = </a:t>
            </a:r>
            <a:r>
              <a:rPr lang="en-US" altLang="ko-KR" dirty="0" err="1" smtClean="0"/>
              <a:t>np.random.randint</a:t>
            </a:r>
            <a:r>
              <a:rPr lang="en-US" altLang="ko-KR" dirty="0" smtClean="0"/>
              <a:t>(0, 10, 20)   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정수 </a:t>
            </a:r>
            <a:endParaRPr lang="en-US" altLang="ko-KR" dirty="0" smtClean="0"/>
          </a:p>
          <a:p>
            <a:r>
              <a:rPr lang="en-US" altLang="ko-KR" dirty="0" smtClean="0"/>
              <a:t>z = </a:t>
            </a:r>
            <a:r>
              <a:rPr lang="en-US" altLang="ko-KR" dirty="0" err="1" smtClean="0"/>
              <a:t>np.random.randn</a:t>
            </a:r>
            <a:r>
              <a:rPr lang="en-US" altLang="ko-KR" dirty="0" smtClean="0"/>
              <a:t>(10)   # 10</a:t>
            </a:r>
            <a:r>
              <a:rPr lang="ko-KR" altLang="en-US" dirty="0" smtClean="0"/>
              <a:t>개의 표준정규 확률 변수 </a:t>
            </a:r>
            <a:r>
              <a:rPr lang="en-US" altLang="ko-KR" dirty="0" smtClean="0"/>
              <a:t>array</a:t>
            </a:r>
          </a:p>
          <a:p>
            <a:r>
              <a:rPr lang="en-US" altLang="ko-KR" dirty="0" smtClean="0"/>
              <a:t>b = </a:t>
            </a:r>
            <a:r>
              <a:rPr lang="en-US" altLang="ko-KR" dirty="0" err="1" smtClean="0"/>
              <a:t>np.random.binomial</a:t>
            </a:r>
            <a:r>
              <a:rPr lang="en-US" altLang="ko-KR" dirty="0" smtClean="0"/>
              <a:t>(n=10, p=0.4, size=10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n, 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모수를</a:t>
            </a:r>
            <a:r>
              <a:rPr lang="ko-KR" altLang="en-US" dirty="0" smtClean="0"/>
              <a:t> 지니는 이항분포를 따르는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확률 변수</a:t>
            </a:r>
            <a:endParaRPr lang="en-US" altLang="ko-KR" dirty="0" smtClean="0"/>
          </a:p>
          <a:p>
            <a:r>
              <a:rPr lang="en-US" altLang="ko-KR" dirty="0" smtClean="0"/>
              <a:t>t = </a:t>
            </a:r>
            <a:r>
              <a:rPr lang="en-US" altLang="ko-KR" dirty="0" err="1" smtClean="0"/>
              <a:t>np.random.standard_t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=5</a:t>
            </a:r>
            <a:r>
              <a:rPr lang="en-US" altLang="ko-KR" dirty="0" smtClean="0"/>
              <a:t>, size=10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자유도 </a:t>
            </a:r>
            <a:r>
              <a:rPr lang="en-US" altLang="ko-KR" dirty="0" err="1" smtClean="0"/>
              <a:t>df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분포를 따르는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확률 변수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5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기능을 </a:t>
            </a:r>
            <a:r>
              <a:rPr lang="ko-KR" altLang="en-US" dirty="0" smtClean="0"/>
              <a:t>이용한 통계량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 </a:t>
            </a:r>
            <a:r>
              <a:rPr lang="en-US" altLang="ko-KR" dirty="0"/>
              <a:t>= </a:t>
            </a:r>
            <a:r>
              <a:rPr lang="en-US" altLang="ko-KR" dirty="0" err="1" smtClean="0"/>
              <a:t>np.random.normal</a:t>
            </a:r>
            <a:r>
              <a:rPr lang="en-US" altLang="ko-KR" dirty="0" smtClean="0"/>
              <a:t>(3, 2, 10000)  </a:t>
            </a:r>
          </a:p>
          <a:p>
            <a:pPr lvl="1"/>
            <a:r>
              <a:rPr lang="ko-KR" altLang="en-US" dirty="0" smtClean="0"/>
              <a:t>평균 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표준편차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정규분포</a:t>
            </a:r>
            <a:endParaRPr lang="en-US" altLang="ko-KR" dirty="0" smtClean="0"/>
          </a:p>
          <a:p>
            <a:r>
              <a:rPr lang="ko-KR" altLang="en-US" dirty="0" smtClean="0"/>
              <a:t>다음 중의 방법으로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표준편차를 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x.mean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np.mean</a:t>
            </a:r>
            <a:r>
              <a:rPr lang="en-US" altLang="ko-KR" dirty="0" smtClean="0"/>
              <a:t>(x)</a:t>
            </a:r>
          </a:p>
          <a:p>
            <a:pPr lvl="1"/>
            <a:r>
              <a:rPr lang="en-US" altLang="ko-KR" dirty="0" err="1" smtClean="0"/>
              <a:t>x.std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np.std</a:t>
            </a:r>
            <a:r>
              <a:rPr lang="en-US" altLang="ko-KR" dirty="0" smtClean="0"/>
              <a:t>(x)</a:t>
            </a:r>
          </a:p>
          <a:p>
            <a:r>
              <a:rPr lang="ko-KR" altLang="en-US" dirty="0" smtClean="0"/>
              <a:t>상관계수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 = </a:t>
            </a:r>
            <a:r>
              <a:rPr lang="en-US" altLang="ko-KR" dirty="0" err="1" smtClean="0"/>
              <a:t>np.random.normal</a:t>
            </a:r>
            <a:r>
              <a:rPr lang="en-US" altLang="ko-KR" dirty="0" smtClean="0"/>
              <a:t>(1, 1.5, </a:t>
            </a:r>
            <a:r>
              <a:rPr lang="en-US" altLang="ko-KR" dirty="0"/>
              <a:t>10000) </a:t>
            </a:r>
            <a:endParaRPr lang="en-US" altLang="ko-KR" dirty="0" smtClean="0"/>
          </a:p>
          <a:p>
            <a:pPr lvl="1"/>
            <a:r>
              <a:rPr lang="en-US" altLang="ko-KR" dirty="0" err="1"/>
              <a:t>n</a:t>
            </a:r>
            <a:r>
              <a:rPr lang="en-US" altLang="ko-KR" dirty="0" err="1" smtClean="0"/>
              <a:t>p.corrcoef</a:t>
            </a:r>
            <a:r>
              <a:rPr lang="en-US" altLang="ko-KR" dirty="0" smtClean="0"/>
              <a:t>(x, 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14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모집단 </a:t>
            </a:r>
            <a:r>
              <a:rPr lang="ko-KR" altLang="en-US" dirty="0" err="1" smtClean="0"/>
              <a:t>소표본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</a:t>
            </a:r>
            <a:r>
              <a:rPr lang="en-US" altLang="ko-KR" dirty="0" smtClean="0"/>
              <a:t>np</a:t>
            </a:r>
            <a:br>
              <a:rPr lang="en-US" altLang="ko-KR" dirty="0" smtClean="0"/>
            </a:br>
            <a:r>
              <a:rPr lang="en-US" altLang="ko-KR" dirty="0" smtClean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</a:t>
            </a:r>
            <a:r>
              <a:rPr lang="en-US" altLang="ko-KR" dirty="0" smtClean="0"/>
              <a:t>10000</a:t>
            </a:r>
            <a:br>
              <a:rPr lang="en-US" altLang="ko-KR" dirty="0" smtClean="0"/>
            </a:br>
            <a:r>
              <a:rPr lang="en-US" altLang="ko-KR" dirty="0" err="1" smtClean="0"/>
              <a:t>mean_x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(N)</a:t>
            </a:r>
            <a:br>
              <a:rPr lang="en-US" altLang="ko-KR" dirty="0" smtClean="0"/>
            </a:br>
            <a:r>
              <a:rPr lang="en-US" altLang="ko-KR" dirty="0" err="1" smtClean="0"/>
              <a:t>std_x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(N)</a:t>
            </a:r>
            <a:br>
              <a:rPr lang="en-US" altLang="ko-KR" dirty="0" smtClean="0"/>
            </a:br>
            <a:r>
              <a:rPr lang="en-US" altLang="ko-KR" dirty="0" err="1" smtClean="0"/>
              <a:t>ts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np.zeros</a:t>
            </a:r>
            <a:r>
              <a:rPr lang="en-US" altLang="ko-KR" dirty="0"/>
              <a:t>(N)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pPr marL="0" indent="0">
              <a:buNone/>
            </a:pPr>
            <a:r>
              <a:rPr lang="en-US" altLang="ko-KR" dirty="0"/>
              <a:t>    mu, sigma, n = 5, 3, </a:t>
            </a:r>
            <a:r>
              <a:rPr lang="en-US" altLang="ko-KR" dirty="0" smtClean="0"/>
              <a:t>10</a:t>
            </a:r>
            <a:br>
              <a:rPr lang="en-US" altLang="ko-KR" dirty="0" smtClean="0"/>
            </a:br>
            <a:r>
              <a:rPr lang="en-US" altLang="ko-KR" dirty="0" smtClean="0"/>
              <a:t>    x </a:t>
            </a:r>
            <a:r>
              <a:rPr lang="en-US" altLang="ko-KR" dirty="0"/>
              <a:t>= </a:t>
            </a:r>
            <a:r>
              <a:rPr lang="en-US" altLang="ko-KR" dirty="0" err="1"/>
              <a:t>np.random.normal</a:t>
            </a:r>
            <a:r>
              <a:rPr lang="en-US" altLang="ko-KR" dirty="0"/>
              <a:t>(mu, sigma, 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mean_x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std_x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x.mean</a:t>
            </a:r>
            <a:r>
              <a:rPr lang="en-US" altLang="ko-KR" dirty="0"/>
              <a:t>(), </a:t>
            </a:r>
            <a:r>
              <a:rPr lang="en-US" altLang="ko-KR" dirty="0" err="1"/>
              <a:t>x.std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/>
              <a:t>ts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(</a:t>
            </a:r>
            <a:r>
              <a:rPr lang="en-US" altLang="ko-KR" dirty="0" err="1"/>
              <a:t>mean_x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- mu)/(</a:t>
            </a:r>
            <a:r>
              <a:rPr lang="en-US" altLang="ko-KR" dirty="0" err="1"/>
              <a:t>std_x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]/</a:t>
            </a:r>
            <a:r>
              <a:rPr lang="en-US" altLang="ko-KR" dirty="0" err="1"/>
              <a:t>np.sqrt</a:t>
            </a:r>
            <a:r>
              <a:rPr lang="en-US" altLang="ko-KR" dirty="0"/>
              <a:t>(n))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plt.hist</a:t>
            </a:r>
            <a:r>
              <a:rPr lang="en-US" altLang="ko-KR" dirty="0"/>
              <a:t>(</a:t>
            </a:r>
            <a:r>
              <a:rPr lang="en-US" altLang="ko-KR" dirty="0" err="1"/>
              <a:t>ts</a:t>
            </a:r>
            <a:r>
              <a:rPr lang="en-US" altLang="ko-KR" dirty="0"/>
              <a:t>, bins=20, normed=True)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06" y="2503245"/>
            <a:ext cx="4801694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9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walks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= 0</a:t>
            </a:r>
          </a:p>
          <a:p>
            <a:pPr marL="0" indent="0">
              <a:buNone/>
            </a:pPr>
            <a:r>
              <a:rPr lang="en-US" altLang="ko-KR" dirty="0"/>
              <a:t>walk = [position]</a:t>
            </a:r>
          </a:p>
          <a:p>
            <a:pPr marL="0" indent="0">
              <a:buNone/>
            </a:pPr>
            <a:r>
              <a:rPr lang="en-US" altLang="ko-KR" dirty="0"/>
              <a:t>steps = 1000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smtClean="0"/>
              <a:t>_ </a:t>
            </a:r>
            <a:r>
              <a:rPr lang="en-US" altLang="ko-KR" dirty="0"/>
              <a:t>in range(steps):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np.random.randint</a:t>
            </a:r>
            <a:r>
              <a:rPr lang="en-US" altLang="ko-KR" dirty="0"/>
              <a:t>(0,2): step=1</a:t>
            </a:r>
          </a:p>
          <a:p>
            <a:pPr marL="0" indent="0">
              <a:buNone/>
            </a:pPr>
            <a:r>
              <a:rPr lang="en-US" altLang="ko-KR" dirty="0"/>
              <a:t>    else: step=-1</a:t>
            </a:r>
          </a:p>
          <a:p>
            <a:pPr marL="0" indent="0">
              <a:buNone/>
            </a:pPr>
            <a:r>
              <a:rPr lang="en-US" altLang="ko-KR" dirty="0"/>
              <a:t>    position += step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(range(steps+1), walk)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40" y="2223814"/>
            <a:ext cx="4916020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브라운 운동 </a:t>
            </a:r>
            <a:r>
              <a:rPr lang="en-US" altLang="ko-KR" dirty="0" smtClean="0"/>
              <a:t>- Brownian motion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= 0</a:t>
            </a:r>
          </a:p>
          <a:p>
            <a:pPr marL="0" indent="0">
              <a:buNone/>
            </a:pPr>
            <a:r>
              <a:rPr lang="en-US" altLang="ko-KR" dirty="0"/>
              <a:t>walk = [position]</a:t>
            </a:r>
          </a:p>
          <a:p>
            <a:pPr marL="0" indent="0">
              <a:buNone/>
            </a:pPr>
            <a:r>
              <a:rPr lang="en-US" altLang="ko-KR" dirty="0"/>
              <a:t>steps = 1000</a:t>
            </a:r>
          </a:p>
          <a:p>
            <a:pPr marL="0" indent="0">
              <a:buNone/>
            </a:pPr>
            <a:r>
              <a:rPr lang="en-US" altLang="ko-KR" dirty="0"/>
              <a:t>for _ in range(steps):</a:t>
            </a:r>
          </a:p>
          <a:p>
            <a:pPr marL="0" indent="0">
              <a:buNone/>
            </a:pPr>
            <a:r>
              <a:rPr lang="en-US" altLang="ko-KR" dirty="0"/>
              <a:t>    step = </a:t>
            </a:r>
            <a:r>
              <a:rPr lang="en-US" altLang="ko-KR" dirty="0" err="1"/>
              <a:t>np.random.normal</a:t>
            </a:r>
            <a:r>
              <a:rPr lang="en-US" altLang="ko-KR" dirty="0"/>
              <a:t>(</a:t>
            </a:r>
            <a:r>
              <a:rPr lang="en-US" altLang="ko-KR" dirty="0" err="1"/>
              <a:t>loc</a:t>
            </a:r>
            <a:r>
              <a:rPr lang="en-US" altLang="ko-KR" dirty="0"/>
              <a:t>=0, scale=1)</a:t>
            </a:r>
          </a:p>
          <a:p>
            <a:pPr marL="0" indent="0">
              <a:buNone/>
            </a:pPr>
            <a:r>
              <a:rPr lang="en-US" altLang="ko-KR" dirty="0"/>
              <a:t>    position += step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(range(steps+1), walk)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94" y="2217218"/>
            <a:ext cx="4620171" cy="30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8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scipy.stats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scipy.stats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이용하면 다양한 분포에 대한 함수를 이용할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from </a:t>
            </a:r>
            <a:r>
              <a:rPr lang="en-US" altLang="ko-KR" dirty="0" err="1" smtClean="0"/>
              <a:t>scipy.stats</a:t>
            </a:r>
            <a:r>
              <a:rPr lang="en-US" altLang="ko-KR" dirty="0" smtClean="0"/>
              <a:t> import norm</a:t>
            </a:r>
          </a:p>
          <a:p>
            <a:pPr lvl="1"/>
            <a:r>
              <a:rPr lang="en-US" altLang="ko-KR" dirty="0" smtClean="0"/>
              <a:t>norm.pdf(x,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</a:t>
            </a:r>
          </a:p>
          <a:p>
            <a:pPr lvl="1"/>
            <a:r>
              <a:rPr lang="en-US" altLang="ko-KR" dirty="0" err="1" smtClean="0"/>
              <a:t>norm.cdf</a:t>
            </a:r>
            <a:r>
              <a:rPr lang="en-US" altLang="ko-KR" dirty="0" smtClean="0"/>
              <a:t>(x,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</a:t>
            </a:r>
          </a:p>
          <a:p>
            <a:pPr lvl="1"/>
            <a:r>
              <a:rPr lang="en-US" altLang="ko-KR" dirty="0" err="1" smtClean="0"/>
              <a:t>norm.ppf</a:t>
            </a:r>
            <a:r>
              <a:rPr lang="en-US" altLang="ko-KR" dirty="0" smtClean="0"/>
              <a:t>(q,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     #</a:t>
            </a:r>
            <a:r>
              <a:rPr lang="ko-KR" altLang="en-US" dirty="0" smtClean="0"/>
              <a:t>역함수</a:t>
            </a:r>
            <a:endParaRPr lang="en-US" altLang="ko-KR" dirty="0" smtClean="0"/>
          </a:p>
          <a:p>
            <a:r>
              <a:rPr lang="en-US" altLang="ko-KR" dirty="0" smtClean="0"/>
              <a:t>http://docs.scipy.org/doc/scipy/reference/stats.html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70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 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만약 사건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가 독립이 아닐 수 있으면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다음과 같이 조건부 확률을 정의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dirty="0" smtClean="0"/>
              </a:p>
              <a:p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가 발생하였을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가 발생할 확률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6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자녀가 있는 가족을 생각해 보자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각 자녀는 같은 확률로 남자 혹은 여자일 수 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둘째의 성별은 첫째의 성별과 독립적이다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첫째가 딸</a:t>
                </a:r>
                <a:r>
                  <a:rPr lang="en-US" altLang="ko-KR" dirty="0" smtClean="0"/>
                  <a:t>(G)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두 자녀가 모두 딸</a:t>
                </a:r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일 확률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적어도 하나의 아이가 딸일 때</a:t>
                </a:r>
                <a:r>
                  <a:rPr lang="en-US" altLang="ko-KR" dirty="0" smtClean="0"/>
                  <a:t>(L), </a:t>
                </a:r>
                <a:r>
                  <a:rPr lang="ko-KR" altLang="en-US" dirty="0" smtClean="0"/>
                  <a:t>두 아이가 모두 딸</a:t>
                </a:r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일 확률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31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가족을 만들어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__future__ import </a:t>
            </a:r>
            <a:r>
              <a:rPr lang="en-US" altLang="ko-KR" dirty="0" smtClean="0"/>
              <a:t>division</a:t>
            </a:r>
            <a:br>
              <a:rPr lang="en-US" altLang="ko-KR" dirty="0" smtClean="0"/>
            </a:br>
            <a:r>
              <a:rPr lang="en-US" altLang="ko-KR" dirty="0"/>
              <a:t>import math, random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():</a:t>
            </a:r>
            <a:r>
              <a:rPr lang="en-US" altLang="ko-KR" dirty="0"/>
              <a:t> </a:t>
            </a:r>
            <a:r>
              <a:rPr lang="en-US" altLang="ko-KR" dirty="0" smtClean="0"/>
              <a:t>return </a:t>
            </a:r>
            <a:r>
              <a:rPr lang="en-US" altLang="ko-KR" dirty="0" err="1" smtClean="0"/>
              <a:t>random.choice</a:t>
            </a:r>
            <a:r>
              <a:rPr lang="en-US" altLang="ko-KR" dirty="0" smtClean="0"/>
              <a:t>(["boy", "girl"])</a:t>
            </a:r>
          </a:p>
          <a:p>
            <a:pPr marL="0" indent="0">
              <a:buNone/>
            </a:pPr>
            <a:r>
              <a:rPr lang="en-US" altLang="ko-KR" dirty="0" err="1" smtClean="0"/>
              <a:t>both_girls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either_girl</a:t>
            </a:r>
            <a:r>
              <a:rPr lang="en-US" altLang="ko-KR" dirty="0" smtClean="0"/>
              <a:t> = 0, 0, 0</a:t>
            </a:r>
          </a:p>
          <a:p>
            <a:pPr marL="0" indent="0">
              <a:buNone/>
            </a:pPr>
            <a:r>
              <a:rPr lang="en-US" altLang="ko-KR" dirty="0" err="1" smtClean="0"/>
              <a:t>random.seed</a:t>
            </a:r>
            <a:r>
              <a:rPr lang="en-US" altLang="ko-KR" dirty="0" smtClean="0"/>
              <a:t>(0)</a:t>
            </a:r>
          </a:p>
          <a:p>
            <a:pPr marL="0" indent="0">
              <a:buNone/>
            </a:pPr>
            <a:r>
              <a:rPr lang="en-US" altLang="ko-KR" dirty="0" smtClean="0"/>
              <a:t>for _ in range(10000):</a:t>
            </a:r>
          </a:p>
          <a:p>
            <a:pPr marL="0" indent="0">
              <a:buNone/>
            </a:pPr>
            <a:r>
              <a:rPr lang="en-US" altLang="ko-KR" dirty="0" smtClean="0"/>
              <a:t>        younger =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        older =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"girl":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 and younger == "girl":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 or younger == "girl":    </a:t>
            </a:r>
            <a:r>
              <a:rPr lang="en-US" altLang="ko-KR" dirty="0" err="1" smtClean="0"/>
              <a:t>either_girl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print "P(both | older):",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      </a:t>
            </a:r>
          </a:p>
          <a:p>
            <a:pPr marL="0" indent="0">
              <a:buNone/>
            </a:pPr>
            <a:r>
              <a:rPr lang="en-US" altLang="ko-KR" dirty="0" smtClean="0"/>
              <a:t>print "P(both | either): ",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either_girl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Bayes's</a:t>
            </a:r>
            <a:r>
              <a:rPr lang="en-US" altLang="ko-KR" dirty="0" smtClean="0"/>
              <a:t>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알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계산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 나눌 수 있음</a:t>
                </a: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Bayes's</a:t>
            </a:r>
            <a:r>
              <a:rPr lang="en-US" altLang="ko-KR" dirty="0" smtClean="0"/>
              <a:t>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10,000</a:t>
                </a:r>
                <a:r>
                  <a:rPr lang="ko-KR" altLang="en-US" dirty="0" smtClean="0"/>
                  <a:t>명당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명꼴로 발생하는 질병</a:t>
                </a:r>
                <a:endParaRPr lang="en-US" altLang="ko-KR" dirty="0" smtClean="0"/>
              </a:p>
              <a:p>
                <a:r>
                  <a:rPr lang="en-US" altLang="ko-KR" dirty="0" smtClean="0"/>
                  <a:t>99% </a:t>
                </a:r>
                <a:r>
                  <a:rPr lang="ko-KR" altLang="en-US" dirty="0" smtClean="0"/>
                  <a:t>정확성을 지니는 질병 테스트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질병에 대한 랜덤 테스트를 진행했을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양성 반응의 의미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질병 감염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양성 반응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=0.99,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=0.0001,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=0.9999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=0.98%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0.98%</a:t>
                </a:r>
                <a:r>
                  <a:rPr lang="ko-KR" altLang="en-US" dirty="0" smtClean="0"/>
                  <a:t>의 양성 반응자만이 실제로 질병에 걸림을 알 수 있음</a:t>
                </a:r>
                <a:endParaRPr lang="en-US" altLang="ko-KR" dirty="0" smtClean="0"/>
              </a:p>
              <a:p>
                <a:r>
                  <a:rPr lang="ko-KR" altLang="en-US" b="0" dirty="0" smtClean="0"/>
                  <a:t>실제 테스트에서는 증상이 있는 환자가 검사를 받기 때문에</a:t>
                </a:r>
                <a:r>
                  <a:rPr lang="en-US" altLang="ko-KR" b="0" dirty="0" smtClean="0"/>
                  <a:t>, </a:t>
                </a:r>
              </a:p>
              <a:p>
                <a:r>
                  <a:rPr lang="ko-KR" altLang="en-US" b="0" spc="-150" dirty="0" smtClean="0"/>
                  <a:t>양성반응</a:t>
                </a:r>
                <a:r>
                  <a:rPr lang="en-US" altLang="ko-KR" b="0" spc="-150" dirty="0" smtClean="0"/>
                  <a:t>+</a:t>
                </a:r>
                <a:r>
                  <a:rPr lang="ko-KR" altLang="en-US" b="0" spc="-150" dirty="0" smtClean="0"/>
                  <a:t>증상이 있음을 조건으로 병에 걸렸을 확률을 계산하면</a:t>
                </a:r>
                <a:r>
                  <a:rPr lang="en-US" altLang="ko-KR" b="0" spc="-150" dirty="0" smtClean="0"/>
                  <a:t>, </a:t>
                </a:r>
                <a:r>
                  <a:rPr lang="ko-KR" altLang="en-US" b="0" spc="-150" dirty="0" smtClean="0"/>
                  <a:t>확률은 보다 상승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84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300" dirty="0" smtClean="0"/>
              <a:t>확률 변수는 특정 확률 분포를 따르며 랜덤 값을 가지는 변수를 말함</a:t>
            </a:r>
            <a:endParaRPr lang="en-US" altLang="ko-KR" spc="-300" dirty="0" smtClean="0"/>
          </a:p>
          <a:p>
            <a:pPr lvl="1"/>
            <a:r>
              <a:rPr lang="ko-KR" altLang="en-US" dirty="0" smtClean="0"/>
              <a:t>동전의 앞이 나오면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뒷면이 나오면 </a:t>
            </a:r>
            <a:r>
              <a:rPr lang="en-US" altLang="ko-KR" dirty="0" smtClean="0"/>
              <a:t>0</a:t>
            </a:r>
          </a:p>
          <a:p>
            <a:pPr lvl="1"/>
            <a:r>
              <a:rPr lang="ko-KR" altLang="en-US" dirty="0" smtClean="0"/>
              <a:t>동전을 </a:t>
            </a:r>
            <a:r>
              <a:rPr lang="en-US" altLang="ko-KR" dirty="0" smtClean="0"/>
              <a:t>9</a:t>
            </a:r>
            <a:r>
              <a:rPr lang="ko-KR" altLang="en-US" dirty="0" smtClean="0"/>
              <a:t>번 던졌을 때 앞면의 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range(10)</a:t>
            </a:r>
            <a:r>
              <a:rPr lang="ko-KR" altLang="en-US" dirty="0" smtClean="0"/>
              <a:t>에서 고를 수 있는 임의의 숫자</a:t>
            </a:r>
            <a:endParaRPr lang="en-US" altLang="ko-KR" dirty="0" smtClean="0"/>
          </a:p>
          <a:p>
            <a:r>
              <a:rPr lang="ko-KR" altLang="en-US" dirty="0" err="1" smtClean="0"/>
              <a:t>기댓값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 가능한 확률 변수 값에 확률을 곱한 뒤 합하여 얻는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동전 던져서 나온 앞면의 수 </a:t>
            </a:r>
            <a:r>
              <a:rPr lang="en-US" altLang="ko-KR" dirty="0" smtClean="0"/>
              <a:t>: 0.5</a:t>
            </a:r>
          </a:p>
          <a:p>
            <a:pPr lvl="1"/>
            <a:r>
              <a:rPr lang="ko-KR" altLang="en-US" dirty="0" smtClean="0"/>
              <a:t>주사위의 값 </a:t>
            </a:r>
            <a:r>
              <a:rPr lang="en-US" altLang="ko-KR" dirty="0" smtClean="0"/>
              <a:t>: 3.5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95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분포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균등 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 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균등 분포 </a:t>
            </a:r>
            <a:r>
              <a:rPr lang="en-US" altLang="ko-KR" dirty="0" smtClean="0"/>
              <a:t>(uniform distribution)</a:t>
            </a:r>
          </a:p>
          <a:p>
            <a:endParaRPr lang="en-US" altLang="ko-KR" dirty="0"/>
          </a:p>
          <a:p>
            <a:r>
              <a:rPr lang="ko-KR" altLang="en-US" dirty="0" smtClean="0"/>
              <a:t>확률 밀도 함수</a:t>
            </a:r>
            <a:r>
              <a:rPr lang="en-US" altLang="ko-KR" dirty="0" smtClean="0"/>
              <a:t>(pdf)</a:t>
            </a:r>
            <a:r>
              <a:rPr lang="ko-KR" altLang="en-US" dirty="0" smtClean="0"/>
              <a:t>를 통해 확률 변수의 분포 정도를 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균등 분포에 대한 </a:t>
            </a:r>
            <a:r>
              <a:rPr lang="en-US" altLang="ko-KR" dirty="0" smtClean="0"/>
              <a:t>pdf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uniform_pdf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1 if x&gt;=0 and x&lt;1 else 0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random.random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균등 분포를 지니는 확률 변수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 균등 분포의 확률 누적 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cdf</a:t>
            </a:r>
            <a:r>
              <a:rPr lang="en-US" altLang="ko-KR" dirty="0" smtClean="0"/>
              <a:t>):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uniform_cdf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if x&lt;0: return 0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x&lt;1: return x</a:t>
            </a:r>
            <a:br>
              <a:rPr lang="en-US" altLang="ko-KR" dirty="0" smtClean="0"/>
            </a:br>
            <a:r>
              <a:rPr lang="en-US" altLang="ko-KR" dirty="0" smtClean="0"/>
              <a:t>	else: return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9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953</Words>
  <Application>Microsoft Office PowerPoint</Application>
  <PresentationFormat>와이드스크린</PresentationFormat>
  <Paragraphs>209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Probability</vt:lpstr>
      <vt:lpstr>독립과 종속</vt:lpstr>
      <vt:lpstr>조건부 확률</vt:lpstr>
      <vt:lpstr>Example</vt:lpstr>
      <vt:lpstr>랜덤 가족을 만들어 결과 확인</vt:lpstr>
      <vt:lpstr>Bayes's theorem</vt:lpstr>
      <vt:lpstr>예제: Bayes's theorem</vt:lpstr>
      <vt:lpstr>확률 변수</vt:lpstr>
      <vt:lpstr>연속 분포 – 균등 분포</vt:lpstr>
      <vt:lpstr>연속 분포 – 정규 분포</vt:lpstr>
      <vt:lpstr>정규분포 pdf 그리기</vt:lpstr>
      <vt:lpstr>정규분포의 cdf</vt:lpstr>
      <vt:lpstr>정규분포 cdf 그리기</vt:lpstr>
      <vt:lpstr>정규분포 cdf의 역함수</vt:lpstr>
      <vt:lpstr>정규분포 cdf의 역함수</vt:lpstr>
      <vt:lpstr>중심 극한 정리</vt:lpstr>
      <vt:lpstr>베르누이 분포와 이항 분포</vt:lpstr>
      <vt:lpstr>이항 분포와 중심 극한 정리</vt:lpstr>
      <vt:lpstr>이항 분포와 중심 극한 정리(2)</vt:lpstr>
      <vt:lpstr>numpy의 기능을 이용한 확률, 통계 함수</vt:lpstr>
      <vt:lpstr>numpy의 기능을 이용한 통계량</vt:lpstr>
      <vt:lpstr>정규 모집단 소표본</vt:lpstr>
      <vt:lpstr>random walks</vt:lpstr>
      <vt:lpstr>브라운 운동 - Brownian motion</vt:lpstr>
      <vt:lpstr>scipy.stats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sw</dc:creator>
  <cp:lastModifiedBy>kyungsub@gmail.com</cp:lastModifiedBy>
  <cp:revision>120</cp:revision>
  <dcterms:created xsi:type="dcterms:W3CDTF">2016-02-25T04:42:35Z</dcterms:created>
  <dcterms:modified xsi:type="dcterms:W3CDTF">2017-05-24T06:07:14Z</dcterms:modified>
</cp:coreProperties>
</file>