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66" r:id="rId7"/>
    <p:sldId id="267" r:id="rId8"/>
    <p:sldId id="268" r:id="rId9"/>
    <p:sldId id="269" r:id="rId10"/>
    <p:sldId id="271" r:id="rId11"/>
    <p:sldId id="259" r:id="rId12"/>
    <p:sldId id="260" r:id="rId13"/>
    <p:sldId id="270" r:id="rId14"/>
    <p:sldId id="26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E0C7-E573-41F1-94AE-8B9DA1FC568B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11BF-3D26-443C-8059-72571DD5F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8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E0C7-E573-41F1-94AE-8B9DA1FC568B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11BF-3D26-443C-8059-72571DD5F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9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E0C7-E573-41F1-94AE-8B9DA1FC568B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11BF-3D26-443C-8059-72571DD5F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81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E0C7-E573-41F1-94AE-8B9DA1FC568B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11BF-3D26-443C-8059-72571DD5F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0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E0C7-E573-41F1-94AE-8B9DA1FC568B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11BF-3D26-443C-8059-72571DD5F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50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E0C7-E573-41F1-94AE-8B9DA1FC568B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11BF-3D26-443C-8059-72571DD5F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68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E0C7-E573-41F1-94AE-8B9DA1FC568B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11BF-3D26-443C-8059-72571DD5F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78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E0C7-E573-41F1-94AE-8B9DA1FC568B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11BF-3D26-443C-8059-72571DD5F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97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E0C7-E573-41F1-94AE-8B9DA1FC568B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11BF-3D26-443C-8059-72571DD5F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16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E0C7-E573-41F1-94AE-8B9DA1FC568B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11BF-3D26-443C-8059-72571DD5F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49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E0C7-E573-41F1-94AE-8B9DA1FC568B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11BF-3D26-443C-8059-72571DD5F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18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5E0C7-E573-41F1-94AE-8B9DA1FC568B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811BF-3D26-443C-8059-72571DD5F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29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atplotlib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Visualizing Data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426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 그래프 </a:t>
            </a:r>
            <a:r>
              <a:rPr lang="en-US" altLang="ko-KR" dirty="0" smtClean="0"/>
              <a:t>– plot()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variance = [1, 2, 4, 8, 16, 32, 64, 128, 256]</a:t>
            </a:r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bias_squared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[256, 128, 64, 32, 16, 8, 4, 2, 1]</a:t>
            </a:r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total_error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[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x+y</a:t>
            </a:r>
            <a:r>
              <a:rPr lang="en-US" altLang="ko-KR" spc="-150" dirty="0" smtClean="0">
                <a:latin typeface="Consolas" panose="020B0609020204030204" pitchFamily="49" charset="0"/>
              </a:rPr>
              <a:t> for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x,y</a:t>
            </a:r>
            <a:r>
              <a:rPr lang="en-US" altLang="ko-KR" spc="-150" dirty="0" smtClean="0">
                <a:latin typeface="Consolas" panose="020B0609020204030204" pitchFamily="49" charset="0"/>
              </a:rPr>
              <a:t> in zip(variance,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bias_squared</a:t>
            </a:r>
            <a:r>
              <a:rPr lang="en-US" altLang="ko-KR" spc="-150" dirty="0" smtClean="0"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xs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[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 for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,_ in enumerate(variance)]</a:t>
            </a:r>
          </a:p>
          <a:p>
            <a:pPr marL="0" indent="0">
              <a:buNone/>
            </a:pPr>
            <a:endParaRPr lang="en-US" altLang="ko-KR" spc="-15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plt.plot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xs</a:t>
            </a:r>
            <a:r>
              <a:rPr lang="en-US" altLang="ko-KR" spc="-150" dirty="0" smtClean="0">
                <a:latin typeface="Consolas" panose="020B0609020204030204" pitchFamily="49" charset="0"/>
              </a:rPr>
              <a:t>, variance, 'g-', label='variance')</a:t>
            </a:r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plt.plot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xs</a:t>
            </a:r>
            <a:r>
              <a:rPr lang="en-US" altLang="ko-KR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bias_squared</a:t>
            </a:r>
            <a:r>
              <a:rPr lang="en-US" altLang="ko-KR" spc="-150" dirty="0" smtClean="0">
                <a:latin typeface="Consolas" panose="020B0609020204030204" pitchFamily="49" charset="0"/>
              </a:rPr>
              <a:t>, 'r-.', label='bias^2')</a:t>
            </a:r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plt.plot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xs</a:t>
            </a:r>
            <a:r>
              <a:rPr lang="en-US" altLang="ko-KR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total_error</a:t>
            </a:r>
            <a:r>
              <a:rPr lang="en-US" altLang="ko-KR" spc="-150" dirty="0" smtClean="0">
                <a:latin typeface="Consolas" panose="020B0609020204030204" pitchFamily="49" charset="0"/>
              </a:rPr>
              <a:t>, 'b:', label='total error')</a:t>
            </a:r>
          </a:p>
          <a:p>
            <a:pPr marL="0" indent="0">
              <a:buNone/>
            </a:pPr>
            <a:endParaRPr lang="en-US" altLang="ko-KR" spc="-15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plt.legend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loc</a:t>
            </a:r>
            <a:r>
              <a:rPr lang="en-US" altLang="ko-KR" spc="-150" dirty="0" smtClean="0">
                <a:latin typeface="Consolas" panose="020B0609020204030204" pitchFamily="49" charset="0"/>
              </a:rPr>
              <a:t>=9)  #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loc</a:t>
            </a:r>
            <a:r>
              <a:rPr lang="en-US" altLang="ko-KR" spc="-150" dirty="0" smtClean="0">
                <a:latin typeface="Consolas" panose="020B0609020204030204" pitchFamily="49" charset="0"/>
              </a:rPr>
              <a:t>=9 : top center</a:t>
            </a:r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plt.xlabel</a:t>
            </a:r>
            <a:r>
              <a:rPr lang="en-US" altLang="ko-KR" spc="-150" dirty="0" smtClean="0">
                <a:latin typeface="Consolas" panose="020B0609020204030204" pitchFamily="49" charset="0"/>
              </a:rPr>
              <a:t>("model complexity")</a:t>
            </a:r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plt.title</a:t>
            </a:r>
            <a:r>
              <a:rPr lang="en-US" altLang="ko-KR" spc="-150" dirty="0" smtClean="0">
                <a:latin typeface="Consolas" panose="020B0609020204030204" pitchFamily="49" charset="0"/>
              </a:rPr>
              <a:t>("The Bias-Variance Tradeoff")</a:t>
            </a:r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plt.show</a:t>
            </a:r>
            <a:r>
              <a:rPr lang="en-US" altLang="ko-KR" spc="-150" dirty="0" smtClean="0">
                <a:latin typeface="Consolas" panose="020B0609020204030204" pitchFamily="49" charset="0"/>
              </a:rPr>
              <a:t>()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380" y="1690688"/>
            <a:ext cx="4763585" cy="356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97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 그래프 </a:t>
            </a:r>
            <a:r>
              <a:rPr lang="en-US" altLang="ko-KR" dirty="0" smtClean="0"/>
              <a:t>– bar()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movies = ["Annie Hall", "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Beb-Hur</a:t>
            </a:r>
            <a:r>
              <a:rPr lang="en-US" altLang="ko-KR" spc="-150" dirty="0" smtClean="0">
                <a:latin typeface="Consolas" panose="020B0609020204030204" pitchFamily="49" charset="0"/>
              </a:rPr>
              <a:t>", "Casablanca", "Gandhi", "West Side Story"]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num_oscars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[5, 11, 3, 8, 10]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xs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[i+0.1 for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, _ in enumerate(movies)]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plt.bar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xs</a:t>
            </a:r>
            <a:r>
              <a:rPr lang="en-US" altLang="ko-KR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num_oscars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plt.ylabel</a:t>
            </a:r>
            <a:r>
              <a:rPr lang="en-US" altLang="ko-KR" spc="-150" dirty="0" smtClean="0">
                <a:latin typeface="Consolas" panose="020B0609020204030204" pitchFamily="49" charset="0"/>
              </a:rPr>
              <a:t>("# of Academy Awards")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plt.title</a:t>
            </a:r>
            <a:r>
              <a:rPr lang="en-US" altLang="ko-KR" spc="-150" dirty="0" smtClean="0">
                <a:latin typeface="Consolas" panose="020B0609020204030204" pitchFamily="49" charset="0"/>
              </a:rPr>
              <a:t>("My Favorite Movies")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plt.xticks</a:t>
            </a:r>
            <a:r>
              <a:rPr lang="en-US" altLang="ko-KR" spc="-150" dirty="0" smtClean="0">
                <a:latin typeface="Consolas" panose="020B0609020204030204" pitchFamily="49" charset="0"/>
              </a:rPr>
              <a:t>([i+0.5 for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, _ in enumerate(movies)], movies)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plt.show</a:t>
            </a:r>
            <a:r>
              <a:rPr lang="en-US" altLang="ko-KR" spc="-150" dirty="0" smtClean="0">
                <a:latin typeface="Consolas" panose="020B0609020204030204" pitchFamily="49" charset="0"/>
              </a:rPr>
              <a:t>()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236" y="2250262"/>
            <a:ext cx="3814119" cy="262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99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4651"/>
          </a:xfrm>
        </p:spPr>
        <p:txBody>
          <a:bodyPr/>
          <a:lstStyle/>
          <a:p>
            <a:r>
              <a:rPr lang="ko-KR" altLang="en-US" dirty="0" smtClean="0"/>
              <a:t>바 그래프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5103"/>
            <a:ext cx="10515600" cy="489186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from collections import Counter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from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matplotlib</a:t>
            </a:r>
            <a:r>
              <a:rPr lang="en-US" altLang="ko-KR" spc="-150" dirty="0" smtClean="0">
                <a:latin typeface="Consolas" panose="020B0609020204030204" pitchFamily="49" charset="0"/>
              </a:rPr>
              <a:t> import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pyplot</a:t>
            </a:r>
            <a:r>
              <a:rPr lang="en-US" altLang="ko-KR" spc="-150" dirty="0" smtClean="0">
                <a:latin typeface="Consolas" panose="020B0609020204030204" pitchFamily="49" charset="0"/>
              </a:rPr>
              <a:t> as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plt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pc="-15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grades = [83, 95, 91, 87, 70, 0, 85, 82, 100, 67, 73, 77, 0]</a:t>
            </a:r>
          </a:p>
          <a:p>
            <a:pPr marL="0" indent="0">
              <a:buNone/>
            </a:pPr>
            <a:r>
              <a:rPr lang="en-US" altLang="ko-KR" spc="-150" dirty="0" err="1">
                <a:latin typeface="Consolas" panose="020B0609020204030204" pitchFamily="49" charset="0"/>
              </a:rPr>
              <a:t>def</a:t>
            </a:r>
            <a:r>
              <a:rPr lang="en-US" altLang="ko-KR" spc="-150" dirty="0">
                <a:latin typeface="Consolas" panose="020B0609020204030204" pitchFamily="49" charset="0"/>
              </a:rPr>
              <a:t> decile(grade) : return </a:t>
            </a:r>
            <a:r>
              <a:rPr lang="en-US" altLang="ko-KR" spc="-150" dirty="0" smtClean="0">
                <a:latin typeface="Consolas" panose="020B0609020204030204" pitchFamily="49" charset="0"/>
              </a:rPr>
              <a:t>(grade </a:t>
            </a:r>
            <a:r>
              <a:rPr lang="en-US" altLang="ko-KR" spc="-150" dirty="0">
                <a:latin typeface="Consolas" panose="020B0609020204030204" pitchFamily="49" charset="0"/>
              </a:rPr>
              <a:t>// </a:t>
            </a:r>
            <a:r>
              <a:rPr lang="en-US" altLang="ko-KR" spc="-150" dirty="0" smtClean="0">
                <a:latin typeface="Consolas" panose="020B0609020204030204" pitchFamily="49" charset="0"/>
              </a:rPr>
              <a:t>10) * 10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histogram = Counter(decile(grade) for grade in grades)</a:t>
            </a:r>
          </a:p>
          <a:p>
            <a:pPr marL="0" indent="0">
              <a:buNone/>
            </a:pPr>
            <a:endParaRPr lang="en-US" altLang="ko-KR" spc="-15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 err="1">
                <a:latin typeface="Consolas" panose="020B0609020204030204" pitchFamily="49" charset="0"/>
              </a:rPr>
              <a:t>plt.bar</a:t>
            </a:r>
            <a:r>
              <a:rPr lang="en-US" altLang="ko-KR" spc="-150" dirty="0">
                <a:latin typeface="Consolas" panose="020B0609020204030204" pitchFamily="49" charset="0"/>
              </a:rPr>
              <a:t>(</a:t>
            </a:r>
            <a:r>
              <a:rPr lang="en-US" altLang="ko-KR" spc="-150" dirty="0" err="1">
                <a:latin typeface="Consolas" panose="020B0609020204030204" pitchFamily="49" charset="0"/>
              </a:rPr>
              <a:t>histogram.keys</a:t>
            </a:r>
            <a:r>
              <a:rPr lang="en-US" altLang="ko-KR" spc="-150" dirty="0" smtClean="0">
                <a:latin typeface="Consolas" panose="020B0609020204030204" pitchFamily="49" charset="0"/>
              </a:rPr>
              <a:t>(),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histogram.values</a:t>
            </a:r>
            <a:r>
              <a:rPr lang="en-US" altLang="ko-KR" spc="-150" dirty="0" smtClean="0">
                <a:latin typeface="Consolas" panose="020B0609020204030204" pitchFamily="49" charset="0"/>
              </a:rPr>
              <a:t>(), 8)  # </a:t>
            </a:r>
            <a:r>
              <a:rPr lang="ko-KR" altLang="en-US" spc="-150" dirty="0" smtClean="0">
                <a:latin typeface="Consolas" panose="020B0609020204030204" pitchFamily="49" charset="0"/>
              </a:rPr>
              <a:t>바 너비 </a:t>
            </a:r>
            <a:r>
              <a:rPr lang="en-US" altLang="ko-KR" spc="-150" dirty="0" smtClean="0">
                <a:latin typeface="Consolas" panose="020B0609020204030204" pitchFamily="49" charset="0"/>
              </a:rPr>
              <a:t>8</a:t>
            </a:r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plt.axis</a:t>
            </a:r>
            <a:r>
              <a:rPr lang="en-US" altLang="ko-KR" spc="-150" dirty="0" smtClean="0">
                <a:latin typeface="Consolas" panose="020B0609020204030204" pitchFamily="49" charset="0"/>
              </a:rPr>
              <a:t>([-5, 105, 0, 5])     # x-</a:t>
            </a:r>
            <a:r>
              <a:rPr lang="ko-KR" altLang="en-US" spc="-150" dirty="0" smtClean="0">
                <a:latin typeface="Consolas" panose="020B0609020204030204" pitchFamily="49" charset="0"/>
              </a:rPr>
              <a:t>축</a:t>
            </a:r>
            <a:r>
              <a:rPr lang="en-US" altLang="ko-KR" spc="-150" dirty="0" smtClean="0">
                <a:latin typeface="Consolas" panose="020B0609020204030204" pitchFamily="49" charset="0"/>
              </a:rPr>
              <a:t> from -5 to 105,   y-</a:t>
            </a:r>
            <a:r>
              <a:rPr lang="ko-KR" altLang="en-US" spc="-150" dirty="0" smtClean="0">
                <a:latin typeface="Consolas" panose="020B0609020204030204" pitchFamily="49" charset="0"/>
              </a:rPr>
              <a:t>축 </a:t>
            </a:r>
            <a:r>
              <a:rPr lang="en-US" altLang="ko-KR" spc="-150" dirty="0" smtClean="0">
                <a:latin typeface="Consolas" panose="020B0609020204030204" pitchFamily="49" charset="0"/>
              </a:rPr>
              <a:t>from 0 to 5</a:t>
            </a:r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plt.xticks</a:t>
            </a:r>
            <a:r>
              <a:rPr lang="en-US" altLang="ko-KR" spc="-150" dirty="0" smtClean="0">
                <a:latin typeface="Consolas" panose="020B0609020204030204" pitchFamily="49" charset="0"/>
              </a:rPr>
              <a:t>([10*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 for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 in range(11)])    # x-</a:t>
            </a:r>
            <a:r>
              <a:rPr lang="ko-KR" altLang="en-US" spc="-150" dirty="0" smtClean="0">
                <a:latin typeface="Consolas" panose="020B0609020204030204" pitchFamily="49" charset="0"/>
              </a:rPr>
              <a:t>축의 값들이 </a:t>
            </a:r>
            <a:r>
              <a:rPr lang="en-US" altLang="ko-KR" spc="-150" dirty="0" smtClean="0">
                <a:latin typeface="Consolas" panose="020B0609020204030204" pitchFamily="49" charset="0"/>
              </a:rPr>
              <a:t>0, 10, …, 100</a:t>
            </a:r>
            <a:r>
              <a:rPr lang="ko-KR" altLang="en-US" spc="-150" dirty="0" smtClean="0">
                <a:latin typeface="Consolas" panose="020B0609020204030204" pitchFamily="49" charset="0"/>
              </a:rPr>
              <a:t>에서 표현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pc="-15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plt.xlabel</a:t>
            </a:r>
            <a:r>
              <a:rPr lang="en-US" altLang="ko-KR" spc="-150" dirty="0" smtClean="0">
                <a:latin typeface="Consolas" panose="020B0609020204030204" pitchFamily="49" charset="0"/>
              </a:rPr>
              <a:t>("Decile") </a:t>
            </a:r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plt.ylabel</a:t>
            </a:r>
            <a:r>
              <a:rPr lang="en-US" altLang="ko-KR" spc="-150" dirty="0" smtClean="0">
                <a:latin typeface="Consolas" panose="020B0609020204030204" pitchFamily="49" charset="0"/>
              </a:rPr>
              <a:t>("# of Students")</a:t>
            </a:r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plt.title</a:t>
            </a:r>
            <a:r>
              <a:rPr lang="en-US" altLang="ko-KR" spc="-150" dirty="0" smtClean="0">
                <a:latin typeface="Consolas" panose="020B0609020204030204" pitchFamily="49" charset="0"/>
              </a:rPr>
              <a:t>("Distribution of Exam 1 Grades")</a:t>
            </a:r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plt.show</a:t>
            </a:r>
            <a:r>
              <a:rPr lang="en-US" altLang="ko-KR" spc="-150" dirty="0" smtClean="0">
                <a:latin typeface="Consolas" panose="020B0609020204030204" pitchFamily="49" charset="0"/>
              </a:rPr>
              <a:t>()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211" y="471476"/>
            <a:ext cx="4253789" cy="311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26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 그래프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5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n = 12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X = </a:t>
            </a:r>
            <a:r>
              <a:rPr lang="en-US" altLang="ko-KR" spc="-150" dirty="0" err="1">
                <a:latin typeface="Consolas" panose="020B0609020204030204" pitchFamily="49" charset="0"/>
              </a:rPr>
              <a:t>np.arange</a:t>
            </a:r>
            <a:r>
              <a:rPr lang="en-US" altLang="ko-KR" spc="-150" dirty="0">
                <a:latin typeface="Consolas" panose="020B0609020204030204" pitchFamily="49" charset="0"/>
              </a:rPr>
              <a:t>(n)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Y1 = (1 - X / float(n)) * </a:t>
            </a:r>
            <a:r>
              <a:rPr lang="en-US" altLang="ko-KR" spc="-150" dirty="0" err="1">
                <a:latin typeface="Consolas" panose="020B0609020204030204" pitchFamily="49" charset="0"/>
              </a:rPr>
              <a:t>np.random.uniform</a:t>
            </a:r>
            <a:r>
              <a:rPr lang="en-US" altLang="ko-KR" spc="-150" dirty="0">
                <a:latin typeface="Consolas" panose="020B0609020204030204" pitchFamily="49" charset="0"/>
              </a:rPr>
              <a:t>(0.5, 1.0, n)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Y2 = (1 - X / float(n)) * </a:t>
            </a:r>
            <a:r>
              <a:rPr lang="en-US" altLang="ko-KR" spc="-150" dirty="0" err="1">
                <a:latin typeface="Consolas" panose="020B0609020204030204" pitchFamily="49" charset="0"/>
              </a:rPr>
              <a:t>np.random.uniform</a:t>
            </a:r>
            <a:r>
              <a:rPr lang="en-US" altLang="ko-KR" spc="-150" dirty="0">
                <a:latin typeface="Consolas" panose="020B0609020204030204" pitchFamily="49" charset="0"/>
              </a:rPr>
              <a:t>(0.5, 1.0, n)</a:t>
            </a:r>
          </a:p>
          <a:p>
            <a:pPr marL="0" indent="0">
              <a:buNone/>
            </a:pP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 err="1">
                <a:latin typeface="Consolas" panose="020B0609020204030204" pitchFamily="49" charset="0"/>
              </a:rPr>
              <a:t>plt.bar</a:t>
            </a:r>
            <a:r>
              <a:rPr lang="en-US" altLang="ko-KR" spc="-150" dirty="0">
                <a:latin typeface="Consolas" panose="020B0609020204030204" pitchFamily="49" charset="0"/>
              </a:rPr>
              <a:t>(X, +Y1, 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facecolor</a:t>
            </a:r>
            <a:r>
              <a:rPr lang="en-US" altLang="ko-KR" spc="-150" dirty="0" smtClean="0">
                <a:latin typeface="Consolas" panose="020B0609020204030204" pitchFamily="49" charset="0"/>
              </a:rPr>
              <a:t>='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yellowgreen</a:t>
            </a:r>
            <a:r>
              <a:rPr lang="en-US" altLang="ko-KR" spc="-150" dirty="0" smtClean="0">
                <a:latin typeface="Consolas" panose="020B0609020204030204" pitchFamily="49" charset="0"/>
              </a:rPr>
              <a:t>', 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edgecolor</a:t>
            </a:r>
            <a:r>
              <a:rPr lang="en-US" altLang="ko-KR" spc="-150" dirty="0">
                <a:latin typeface="Consolas" panose="020B0609020204030204" pitchFamily="49" charset="0"/>
              </a:rPr>
              <a:t>='white')</a:t>
            </a:r>
          </a:p>
          <a:p>
            <a:pPr marL="0" indent="0">
              <a:buNone/>
            </a:pPr>
            <a:r>
              <a:rPr lang="en-US" altLang="ko-KR" spc="-150" dirty="0" err="1">
                <a:latin typeface="Consolas" panose="020B0609020204030204" pitchFamily="49" charset="0"/>
              </a:rPr>
              <a:t>plt.bar</a:t>
            </a:r>
            <a:r>
              <a:rPr lang="en-US" altLang="ko-KR" spc="-150" dirty="0">
                <a:latin typeface="Consolas" panose="020B0609020204030204" pitchFamily="49" charset="0"/>
              </a:rPr>
              <a:t>(X, -Y2, 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facecolor</a:t>
            </a:r>
            <a:r>
              <a:rPr lang="en-US" altLang="ko-KR" spc="-150" dirty="0" smtClean="0">
                <a:latin typeface="Consolas" panose="020B0609020204030204" pitchFamily="49" charset="0"/>
              </a:rPr>
              <a:t>='purple', 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edgecolor</a:t>
            </a:r>
            <a:r>
              <a:rPr lang="en-US" altLang="ko-KR" spc="-150" dirty="0">
                <a:latin typeface="Consolas" panose="020B0609020204030204" pitchFamily="49" charset="0"/>
              </a:rPr>
              <a:t>='white')</a:t>
            </a:r>
          </a:p>
          <a:p>
            <a:pPr marL="0" indent="0">
              <a:buNone/>
            </a:pP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for x, y in zip(X, Y1):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  </a:t>
            </a:r>
            <a:r>
              <a:rPr lang="en-US" altLang="ko-KR" spc="-150" dirty="0" err="1">
                <a:latin typeface="Consolas" panose="020B0609020204030204" pitchFamily="49" charset="0"/>
              </a:rPr>
              <a:t>plt.text</a:t>
            </a:r>
            <a:r>
              <a:rPr lang="en-US" altLang="ko-KR" spc="-150" dirty="0">
                <a:latin typeface="Consolas" panose="020B0609020204030204" pitchFamily="49" charset="0"/>
              </a:rPr>
              <a:t>(x + 0.4, y + 0.05, '%.2f' % y, ha='center', </a:t>
            </a:r>
            <a:r>
              <a:rPr lang="en-US" altLang="ko-KR" spc="-150" dirty="0" err="1">
                <a:latin typeface="Consolas" panose="020B0609020204030204" pitchFamily="49" charset="0"/>
              </a:rPr>
              <a:t>va</a:t>
            </a:r>
            <a:r>
              <a:rPr lang="en-US" altLang="ko-KR" spc="-150" dirty="0">
                <a:latin typeface="Consolas" panose="020B0609020204030204" pitchFamily="49" charset="0"/>
              </a:rPr>
              <a:t>='bottom')</a:t>
            </a:r>
          </a:p>
          <a:p>
            <a:pPr marL="0" indent="0">
              <a:buNone/>
            </a:pP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 err="1">
                <a:latin typeface="Consolas" panose="020B0609020204030204" pitchFamily="49" charset="0"/>
              </a:rPr>
              <a:t>plt.ylim</a:t>
            </a:r>
            <a:r>
              <a:rPr lang="en-US" altLang="ko-KR" spc="-150" dirty="0">
                <a:latin typeface="Consolas" panose="020B0609020204030204" pitchFamily="49" charset="0"/>
              </a:rPr>
              <a:t>(-1.25, +1.25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pc="-150" dirty="0" err="1">
                <a:latin typeface="Consolas" panose="020B0609020204030204" pitchFamily="49" charset="0"/>
              </a:rPr>
              <a:t>plt.show</a:t>
            </a:r>
            <a:r>
              <a:rPr lang="en-US" altLang="ko-KR" spc="-150" dirty="0">
                <a:latin typeface="Consolas" panose="020B0609020204030204" pitchFamily="49" charset="0"/>
              </a:rPr>
              <a:t>()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647" y="197709"/>
            <a:ext cx="3570119" cy="232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17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464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산점도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scatter()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5103"/>
            <a:ext cx="10515600" cy="48918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spc="-150" dirty="0" smtClean="0">
                <a:latin typeface="Consolas" panose="020B0609020204030204" pitchFamily="49" charset="0"/>
              </a:rPr>
              <a:t>friends = [70, 65, 72, 63, 71, 64, 60, 64, 67]</a:t>
            </a:r>
            <a:br>
              <a:rPr lang="en-US" altLang="ko-KR" sz="1800" spc="-150" dirty="0" smtClean="0">
                <a:latin typeface="Consolas" panose="020B0609020204030204" pitchFamily="49" charset="0"/>
              </a:rPr>
            </a:br>
            <a:r>
              <a:rPr lang="en-US" altLang="ko-KR" sz="1800" spc="-150" dirty="0" smtClean="0">
                <a:latin typeface="Consolas" panose="020B0609020204030204" pitchFamily="49" charset="0"/>
              </a:rPr>
              <a:t>minutes = [175, 170, 205, 120, 220, 130, 105, 145, 190]</a:t>
            </a:r>
            <a:br>
              <a:rPr lang="en-US" altLang="ko-KR" sz="1800" spc="-150" dirty="0" smtClean="0">
                <a:latin typeface="Consolas" panose="020B0609020204030204" pitchFamily="49" charset="0"/>
              </a:rPr>
            </a:br>
            <a:r>
              <a:rPr lang="en-US" altLang="ko-KR" sz="1800" spc="-150" dirty="0" smtClean="0">
                <a:latin typeface="Consolas" panose="020B0609020204030204" pitchFamily="49" charset="0"/>
              </a:rPr>
              <a:t>labels = ['a', 'b', 'c', 'd', 'e', 'f', 'g', 'h', '</a:t>
            </a:r>
            <a:r>
              <a:rPr lang="en-US" altLang="ko-KR" sz="1800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']</a:t>
            </a:r>
          </a:p>
          <a:p>
            <a:pPr marL="0" indent="0">
              <a:buNone/>
            </a:pPr>
            <a:r>
              <a:rPr lang="en-US" altLang="ko-KR" sz="1800" spc="-150" dirty="0" err="1" smtClean="0">
                <a:latin typeface="Consolas" panose="020B0609020204030204" pitchFamily="49" charset="0"/>
              </a:rPr>
              <a:t>plt.scatter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(friends, minutes)</a:t>
            </a:r>
          </a:p>
          <a:p>
            <a:pPr marL="0" indent="0">
              <a:buNone/>
            </a:pPr>
            <a:r>
              <a:rPr lang="en-US" altLang="ko-KR" sz="1800" spc="-150" dirty="0" smtClean="0">
                <a:latin typeface="Consolas" panose="020B0609020204030204" pitchFamily="49" charset="0"/>
              </a:rPr>
              <a:t>for label, </a:t>
            </a:r>
            <a:r>
              <a:rPr lang="en-US" altLang="ko-KR" sz="1800" spc="-150" dirty="0" err="1" smtClean="0">
                <a:latin typeface="Consolas" panose="020B0609020204030204" pitchFamily="49" charset="0"/>
              </a:rPr>
              <a:t>friend_count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z="1800" spc="-150" dirty="0" err="1" smtClean="0">
                <a:latin typeface="Consolas" panose="020B0609020204030204" pitchFamily="49" charset="0"/>
              </a:rPr>
              <a:t>minute_count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 in zip(labels, friends, minutes):</a:t>
            </a:r>
          </a:p>
          <a:p>
            <a:pPr marL="0" indent="0">
              <a:buNone/>
            </a:pPr>
            <a:r>
              <a:rPr lang="en-US" altLang="ko-KR" sz="1800" spc="-150" dirty="0" smtClean="0">
                <a:latin typeface="Consolas" panose="020B0609020204030204" pitchFamily="49" charset="0"/>
              </a:rPr>
              <a:t>    </a:t>
            </a:r>
            <a:r>
              <a:rPr lang="en-US" altLang="ko-KR" sz="1800" spc="-150" dirty="0" err="1" smtClean="0">
                <a:latin typeface="Consolas" panose="020B0609020204030204" pitchFamily="49" charset="0"/>
              </a:rPr>
              <a:t>plt.annotate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(label,</a:t>
            </a:r>
          </a:p>
          <a:p>
            <a:pPr marL="0" indent="0">
              <a:buNone/>
            </a:pPr>
            <a:r>
              <a:rPr lang="en-US" altLang="ko-KR" sz="1800" spc="-150" dirty="0" smtClean="0">
                <a:latin typeface="Consolas" panose="020B0609020204030204" pitchFamily="49" charset="0"/>
              </a:rPr>
              <a:t>                 </a:t>
            </a:r>
            <a:r>
              <a:rPr lang="en-US" altLang="ko-KR" sz="1800" spc="-150" dirty="0" err="1" smtClean="0">
                <a:latin typeface="Consolas" panose="020B0609020204030204" pitchFamily="49" charset="0"/>
              </a:rPr>
              <a:t>xy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=(</a:t>
            </a:r>
            <a:r>
              <a:rPr lang="en-US" altLang="ko-KR" sz="1800" spc="-150" dirty="0" err="1" smtClean="0">
                <a:latin typeface="Consolas" panose="020B0609020204030204" pitchFamily="49" charset="0"/>
              </a:rPr>
              <a:t>friend_count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z="1800" spc="-150" dirty="0" err="1" smtClean="0">
                <a:latin typeface="Consolas" panose="020B0609020204030204" pitchFamily="49" charset="0"/>
              </a:rPr>
              <a:t>minute_count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altLang="ko-KR" sz="1800" spc="-150" dirty="0" smtClean="0">
                <a:latin typeface="Consolas" panose="020B0609020204030204" pitchFamily="49" charset="0"/>
              </a:rPr>
              <a:t>                 </a:t>
            </a:r>
            <a:r>
              <a:rPr lang="en-US" altLang="ko-KR" sz="1800" spc="-150" dirty="0" err="1" smtClean="0">
                <a:latin typeface="Consolas" panose="020B0609020204030204" pitchFamily="49" charset="0"/>
              </a:rPr>
              <a:t>xytext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=(5,-5),</a:t>
            </a:r>
          </a:p>
          <a:p>
            <a:pPr marL="0" indent="0">
              <a:buNone/>
            </a:pPr>
            <a:r>
              <a:rPr lang="en-US" altLang="ko-KR" sz="1800" spc="-150" dirty="0" smtClean="0">
                <a:latin typeface="Consolas" panose="020B0609020204030204" pitchFamily="49" charset="0"/>
              </a:rPr>
              <a:t>                 </a:t>
            </a:r>
            <a:r>
              <a:rPr lang="en-US" altLang="ko-KR" sz="1800" spc="-150" dirty="0" err="1" smtClean="0">
                <a:latin typeface="Consolas" panose="020B0609020204030204" pitchFamily="49" charset="0"/>
              </a:rPr>
              <a:t>textcoords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='offset points')</a:t>
            </a:r>
          </a:p>
          <a:p>
            <a:pPr marL="0" indent="0">
              <a:buNone/>
            </a:pPr>
            <a:r>
              <a:rPr lang="en-US" altLang="ko-KR" sz="1800" spc="-150" dirty="0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1800" spc="-150" dirty="0" err="1" smtClean="0">
                <a:latin typeface="Consolas" panose="020B0609020204030204" pitchFamily="49" charset="0"/>
              </a:rPr>
              <a:t>plt.title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("Daily Minutes vs. Number of Friends")</a:t>
            </a:r>
            <a:br>
              <a:rPr lang="en-US" altLang="ko-KR" sz="1800" spc="-150" dirty="0" smtClean="0">
                <a:latin typeface="Consolas" panose="020B0609020204030204" pitchFamily="49" charset="0"/>
              </a:rPr>
            </a:br>
            <a:r>
              <a:rPr lang="en-US" altLang="ko-KR" sz="1800" spc="-150" dirty="0" err="1" smtClean="0">
                <a:latin typeface="Consolas" panose="020B0609020204030204" pitchFamily="49" charset="0"/>
              </a:rPr>
              <a:t>plt.xlabel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("# of Friends")</a:t>
            </a:r>
            <a:br>
              <a:rPr lang="en-US" altLang="ko-KR" sz="1800" spc="-150" dirty="0" smtClean="0">
                <a:latin typeface="Consolas" panose="020B0609020204030204" pitchFamily="49" charset="0"/>
              </a:rPr>
            </a:br>
            <a:r>
              <a:rPr lang="en-US" altLang="ko-KR" sz="1800" spc="-150" dirty="0" err="1" smtClean="0">
                <a:latin typeface="Consolas" panose="020B0609020204030204" pitchFamily="49" charset="0"/>
              </a:rPr>
              <a:t>plt.ylabel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("daily minutes spent on the site")</a:t>
            </a:r>
            <a:br>
              <a:rPr lang="en-US" altLang="ko-KR" sz="1800" spc="-150" dirty="0" smtClean="0">
                <a:latin typeface="Consolas" panose="020B0609020204030204" pitchFamily="49" charset="0"/>
              </a:rPr>
            </a:br>
            <a:r>
              <a:rPr lang="en-US" altLang="ko-KR" sz="1800" spc="-150" dirty="0" err="1" smtClean="0">
                <a:latin typeface="Consolas" panose="020B0609020204030204" pitchFamily="49" charset="0"/>
              </a:rPr>
              <a:t>plt.show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()</a:t>
            </a:r>
            <a:endParaRPr lang="ko-KR" altLang="en-US" sz="1800" spc="-150" dirty="0">
              <a:latin typeface="Consolas" panose="020B0609020204030204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283" y="3033483"/>
            <a:ext cx="4432532" cy="314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0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matplotlib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matplotlib.pyplot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각종 그래프를 그리게 도와주는 모듈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MATLAB</a:t>
            </a:r>
            <a:r>
              <a:rPr lang="ko-KR" altLang="en-US" dirty="0" smtClean="0"/>
              <a:t>의 그림과 비슷하게 그릴 수 있도록 해 주는 모듈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2D </a:t>
            </a:r>
            <a:r>
              <a:rPr lang="ko-KR" altLang="en-US" dirty="0" smtClean="0"/>
              <a:t>그래픽용으로 가장 많이 쓰이는 모듈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 &lt;module '</a:t>
            </a:r>
            <a:r>
              <a:rPr lang="en-US" altLang="ko-KR" dirty="0" err="1" smtClean="0"/>
              <a:t>matplotlib.pyplot</a:t>
            </a:r>
            <a:r>
              <a:rPr lang="en-US" altLang="ko-KR" dirty="0" smtClean="0"/>
              <a:t>' from 'C:\Anaconda2\lib\site-packages\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pyplot.pyc</a:t>
            </a:r>
            <a:r>
              <a:rPr lang="en-US" altLang="ko-KR" dirty="0" smtClean="0"/>
              <a:t>'&gt;</a:t>
            </a:r>
          </a:p>
          <a:p>
            <a:r>
              <a:rPr lang="en-US" altLang="ko-KR" dirty="0">
                <a:hlinkClick r:id="rId2"/>
              </a:rPr>
              <a:t>http://matplotlib.org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pc="-150" dirty="0">
                <a:latin typeface="Consolas" panose="020B0609020204030204" pitchFamily="49" charset="0"/>
              </a:rPr>
              <a:t>import </a:t>
            </a:r>
            <a:r>
              <a:rPr lang="en-US" altLang="ko-KR" spc="-150" dirty="0" err="1">
                <a:latin typeface="Consolas" panose="020B0609020204030204" pitchFamily="49" charset="0"/>
              </a:rPr>
              <a:t>matplotlib.pyplot</a:t>
            </a:r>
            <a:r>
              <a:rPr lang="en-US" altLang="ko-KR" spc="-150" dirty="0">
                <a:latin typeface="Consolas" panose="020B0609020204030204" pitchFamily="49" charset="0"/>
              </a:rPr>
              <a:t> as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plt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ko-KR" altLang="en-US" dirty="0"/>
              <a:t>위</a:t>
            </a:r>
            <a:r>
              <a:rPr lang="ko-KR" altLang="en-US" dirty="0" smtClean="0"/>
              <a:t>의 형태로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하여 사용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2612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간단한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import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matplotlib.pyplot</a:t>
            </a:r>
            <a:r>
              <a:rPr lang="en-US" altLang="ko-KR" spc="-150" dirty="0" smtClean="0">
                <a:latin typeface="Consolas" panose="020B0609020204030204" pitchFamily="49" charset="0"/>
              </a:rPr>
              <a:t> as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plt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plt.plot</a:t>
            </a:r>
            <a:r>
              <a:rPr lang="en-US" altLang="ko-KR" spc="-150" dirty="0" smtClean="0">
                <a:latin typeface="Consolas" panose="020B0609020204030204" pitchFamily="49" charset="0"/>
              </a:rPr>
              <a:t>([1, 2, 3, 4])</a:t>
            </a:r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plt.ylabel</a:t>
            </a:r>
            <a:r>
              <a:rPr lang="en-US" altLang="ko-KR" spc="-150" dirty="0" smtClean="0">
                <a:latin typeface="Consolas" panose="020B0609020204030204" pitchFamily="49" charset="0"/>
              </a:rPr>
              <a:t>('some numbers')</a:t>
            </a:r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plt.show</a:t>
            </a:r>
            <a:r>
              <a:rPr lang="en-US" altLang="ko-KR" spc="-15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위의 예제처럼 </a:t>
            </a:r>
            <a:r>
              <a:rPr lang="en-US" altLang="ko-KR" dirty="0" smtClean="0"/>
              <a:t>plot() </a:t>
            </a:r>
            <a:r>
              <a:rPr lang="ko-KR" altLang="en-US" dirty="0" smtClean="0"/>
              <a:t>함수의 인자에 하나의 리스트만 입력하면 이를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값으로 인식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로 </a:t>
            </a:r>
            <a:r>
              <a:rPr lang="en-US" altLang="ko-KR" dirty="0"/>
              <a:t>[0,1,2,3</a:t>
            </a:r>
            <a:r>
              <a:rPr lang="en-US" altLang="ko-KR" dirty="0" smtClean="0"/>
              <a:t>]</a:t>
            </a:r>
            <a:r>
              <a:rPr lang="ko-KR" altLang="en-US" dirty="0" smtClean="0"/>
              <a:t>이 됨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783" y="1825625"/>
            <a:ext cx="3860017" cy="252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1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간단한 예제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import </a:t>
            </a:r>
            <a:r>
              <a:rPr lang="en-US" altLang="ko-KR" spc="-150" dirty="0" err="1">
                <a:latin typeface="Consolas" panose="020B0609020204030204" pitchFamily="49" charset="0"/>
              </a:rPr>
              <a:t>matplotlib.pyplot</a:t>
            </a:r>
            <a:r>
              <a:rPr lang="en-US" altLang="ko-KR" spc="-150" dirty="0">
                <a:latin typeface="Consolas" panose="020B0609020204030204" pitchFamily="49" charset="0"/>
              </a:rPr>
              <a:t> as </a:t>
            </a:r>
            <a:r>
              <a:rPr lang="en-US" altLang="ko-KR" spc="-150" dirty="0" err="1">
                <a:latin typeface="Consolas" panose="020B0609020204030204" pitchFamily="49" charset="0"/>
              </a:rPr>
              <a:t>plt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 err="1">
                <a:latin typeface="Consolas" panose="020B0609020204030204" pitchFamily="49" charset="0"/>
              </a:rPr>
              <a:t>plt.plot</a:t>
            </a:r>
            <a:r>
              <a:rPr lang="en-US" altLang="ko-KR" spc="-150" dirty="0">
                <a:latin typeface="Consolas" panose="020B0609020204030204" pitchFamily="49" charset="0"/>
              </a:rPr>
              <a:t>([1,2,3,4], [1,4,9,16], '</a:t>
            </a:r>
            <a:r>
              <a:rPr lang="en-US" altLang="ko-KR" spc="-150" dirty="0" err="1">
                <a:latin typeface="Consolas" panose="020B0609020204030204" pitchFamily="49" charset="0"/>
              </a:rPr>
              <a:t>ro</a:t>
            </a:r>
            <a:r>
              <a:rPr lang="en-US" altLang="ko-KR" spc="-150" dirty="0">
                <a:latin typeface="Consolas" panose="020B0609020204030204" pitchFamily="49" charset="0"/>
              </a:rPr>
              <a:t>')</a:t>
            </a:r>
          </a:p>
          <a:p>
            <a:pPr marL="0" indent="0">
              <a:buNone/>
            </a:pPr>
            <a:r>
              <a:rPr lang="en-US" altLang="ko-KR" spc="-150" dirty="0" err="1">
                <a:latin typeface="Consolas" panose="020B0609020204030204" pitchFamily="49" charset="0"/>
              </a:rPr>
              <a:t>plt.axis</a:t>
            </a:r>
            <a:r>
              <a:rPr lang="en-US" altLang="ko-KR" spc="-150" dirty="0">
                <a:latin typeface="Consolas" panose="020B0609020204030204" pitchFamily="49" charset="0"/>
              </a:rPr>
              <a:t>([0, 6, 0, 20])</a:t>
            </a:r>
          </a:p>
          <a:p>
            <a:pPr marL="0" indent="0">
              <a:buNone/>
            </a:pPr>
            <a:r>
              <a:rPr lang="en-US" altLang="ko-KR" spc="-150" dirty="0" err="1">
                <a:latin typeface="Consolas" panose="020B0609020204030204" pitchFamily="49" charset="0"/>
              </a:rPr>
              <a:t>plt.show</a:t>
            </a:r>
            <a:r>
              <a:rPr lang="en-US" altLang="ko-KR" spc="-15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plot()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값과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값을 둘 다 입력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'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ro</a:t>
            </a:r>
            <a:r>
              <a:rPr lang="en-US" altLang="ko-KR" dirty="0" smtClean="0"/>
              <a:t>'</a:t>
            </a:r>
            <a:r>
              <a:rPr lang="ko-KR" altLang="en-US" dirty="0" smtClean="0"/>
              <a:t>는 빨간색 동그라미를 의미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axis() </a:t>
            </a:r>
            <a:r>
              <a:rPr lang="ko-KR" altLang="en-US" dirty="0" smtClean="0"/>
              <a:t>함수의 인자 </a:t>
            </a:r>
            <a:r>
              <a:rPr lang="en-US" altLang="ko-KR" dirty="0" smtClean="0"/>
              <a:t>: </a:t>
            </a:r>
            <a:r>
              <a:rPr lang="en-US" altLang="ko-KR" spc="-150" dirty="0" smtClean="0">
                <a:latin typeface="Consolas" panose="020B0609020204030204" pitchFamily="49" charset="0"/>
              </a:rPr>
              <a:t>[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xmin</a:t>
            </a:r>
            <a:r>
              <a:rPr lang="en-US" altLang="ko-KR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xmax</a:t>
            </a:r>
            <a:r>
              <a:rPr lang="en-US" altLang="ko-KR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ymin</a:t>
            </a:r>
            <a:r>
              <a:rPr lang="en-US" altLang="ko-KR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ymax</a:t>
            </a:r>
            <a:r>
              <a:rPr lang="en-US" altLang="ko-KR" spc="-150" dirty="0" smtClean="0">
                <a:latin typeface="Consolas" panose="020B0609020204030204" pitchFamily="49" charset="0"/>
              </a:rPr>
              <a:t>]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241" y="1825625"/>
            <a:ext cx="4273568" cy="29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3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그래프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from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matplotlib</a:t>
            </a:r>
            <a:r>
              <a:rPr lang="en-US" altLang="ko-KR" spc="-150" dirty="0" smtClean="0">
                <a:latin typeface="Consolas" panose="020B0609020204030204" pitchFamily="49" charset="0"/>
              </a:rPr>
              <a:t> import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pyplot</a:t>
            </a:r>
            <a:r>
              <a:rPr lang="en-US" altLang="ko-KR" spc="-150" dirty="0" smtClean="0">
                <a:latin typeface="Consolas" panose="020B0609020204030204" pitchFamily="49" charset="0"/>
              </a:rPr>
              <a:t> as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plt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years = [1950, 1960, 1970, 1980, 1990, 2000, 2010] 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gdp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[300, 543, 1075, 2862, 5979, 10289, 14958]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plt.plot</a:t>
            </a:r>
            <a:r>
              <a:rPr lang="en-US" altLang="ko-KR" spc="-150" dirty="0" smtClean="0">
                <a:latin typeface="Consolas" panose="020B0609020204030204" pitchFamily="49" charset="0"/>
              </a:rPr>
              <a:t>(years,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gdp</a:t>
            </a:r>
            <a:r>
              <a:rPr lang="en-US" altLang="ko-KR" spc="-150" dirty="0" smtClean="0">
                <a:latin typeface="Consolas" panose="020B0609020204030204" pitchFamily="49" charset="0"/>
              </a:rPr>
              <a:t>, color='green', marker='o',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linestyle</a:t>
            </a:r>
            <a:r>
              <a:rPr lang="en-US" altLang="ko-KR" spc="-150" dirty="0" smtClean="0">
                <a:latin typeface="Consolas" panose="020B0609020204030204" pitchFamily="49" charset="0"/>
              </a:rPr>
              <a:t>='solid')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plt.title</a:t>
            </a:r>
            <a:r>
              <a:rPr lang="en-US" altLang="ko-KR" spc="-150" dirty="0" smtClean="0">
                <a:latin typeface="Consolas" panose="020B0609020204030204" pitchFamily="49" charset="0"/>
              </a:rPr>
              <a:t>("Nominal GDP")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plt.ylabel</a:t>
            </a:r>
            <a:r>
              <a:rPr lang="en-US" altLang="ko-KR" spc="-150" dirty="0" smtClean="0">
                <a:latin typeface="Consolas" panose="020B0609020204030204" pitchFamily="49" charset="0"/>
              </a:rPr>
              <a:t>("Billions of $")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plt.show</a:t>
            </a:r>
            <a:r>
              <a:rPr lang="en-US" altLang="ko-KR" spc="-150" dirty="0" smtClean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805" y="3881413"/>
            <a:ext cx="4610352" cy="297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1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셋팅에서</a:t>
            </a:r>
            <a:r>
              <a:rPr lang="ko-KR" altLang="en-US" dirty="0" smtClean="0"/>
              <a:t> 그림 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import </a:t>
            </a:r>
            <a:r>
              <a:rPr lang="en-US" altLang="ko-KR" spc="-150" dirty="0" err="1">
                <a:latin typeface="Consolas" panose="020B0609020204030204" pitchFamily="49" charset="0"/>
              </a:rPr>
              <a:t>numpy</a:t>
            </a:r>
            <a:r>
              <a:rPr lang="en-US" altLang="ko-KR" spc="-150" dirty="0">
                <a:latin typeface="Consolas" panose="020B06090202040302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import </a:t>
            </a:r>
            <a:r>
              <a:rPr lang="en-US" altLang="ko-KR" spc="-150" dirty="0" err="1">
                <a:latin typeface="Consolas" panose="020B0609020204030204" pitchFamily="49" charset="0"/>
              </a:rPr>
              <a:t>matplotlib.pyplot</a:t>
            </a:r>
            <a:r>
              <a:rPr lang="en-US" altLang="ko-KR" spc="-150" dirty="0">
                <a:latin typeface="Consolas" panose="020B0609020204030204" pitchFamily="49" charset="0"/>
              </a:rPr>
              <a:t> as </a:t>
            </a:r>
            <a:r>
              <a:rPr lang="en-US" altLang="ko-KR" spc="-150" dirty="0" err="1">
                <a:latin typeface="Consolas" panose="020B0609020204030204" pitchFamily="49" charset="0"/>
              </a:rPr>
              <a:t>plt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X = </a:t>
            </a:r>
            <a:r>
              <a:rPr lang="en-US" altLang="ko-KR" spc="-150" dirty="0" err="1">
                <a:latin typeface="Consolas" panose="020B0609020204030204" pitchFamily="49" charset="0"/>
              </a:rPr>
              <a:t>np.linspace</a:t>
            </a:r>
            <a:r>
              <a:rPr lang="en-US" altLang="ko-KR" spc="-150" dirty="0">
                <a:latin typeface="Consolas" panose="020B0609020204030204" pitchFamily="49" charset="0"/>
              </a:rPr>
              <a:t>(-</a:t>
            </a:r>
            <a:r>
              <a:rPr lang="en-US" altLang="ko-KR" spc="-150" dirty="0" err="1">
                <a:latin typeface="Consolas" panose="020B0609020204030204" pitchFamily="49" charset="0"/>
              </a:rPr>
              <a:t>np.pi</a:t>
            </a:r>
            <a:r>
              <a:rPr lang="en-US" altLang="ko-KR" spc="-150" dirty="0">
                <a:latin typeface="Consolas" panose="020B0609020204030204" pitchFamily="49" charset="0"/>
              </a:rPr>
              <a:t>, </a:t>
            </a:r>
            <a:r>
              <a:rPr lang="en-US" altLang="ko-KR" spc="-150" dirty="0" err="1">
                <a:latin typeface="Consolas" panose="020B0609020204030204" pitchFamily="49" charset="0"/>
              </a:rPr>
              <a:t>np.pi</a:t>
            </a:r>
            <a:r>
              <a:rPr lang="en-US" altLang="ko-KR" spc="-150" dirty="0">
                <a:latin typeface="Consolas" panose="020B0609020204030204" pitchFamily="49" charset="0"/>
              </a:rPr>
              <a:t>, 256, endpoint=True)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C, S = </a:t>
            </a:r>
            <a:r>
              <a:rPr lang="en-US" altLang="ko-KR" spc="-150" dirty="0" err="1">
                <a:latin typeface="Consolas" panose="020B0609020204030204" pitchFamily="49" charset="0"/>
              </a:rPr>
              <a:t>np.cos</a:t>
            </a:r>
            <a:r>
              <a:rPr lang="en-US" altLang="ko-KR" spc="-150" dirty="0">
                <a:latin typeface="Consolas" panose="020B0609020204030204" pitchFamily="49" charset="0"/>
              </a:rPr>
              <a:t>(X), </a:t>
            </a:r>
            <a:r>
              <a:rPr lang="en-US" altLang="ko-KR" spc="-150" dirty="0" err="1">
                <a:latin typeface="Consolas" panose="020B0609020204030204" pitchFamily="49" charset="0"/>
              </a:rPr>
              <a:t>np.sin</a:t>
            </a:r>
            <a:r>
              <a:rPr lang="en-US" altLang="ko-KR" spc="-150" dirty="0">
                <a:latin typeface="Consolas" panose="020B0609020204030204" pitchFamily="49" charset="0"/>
              </a:rPr>
              <a:t>(X)</a:t>
            </a:r>
          </a:p>
          <a:p>
            <a:pPr marL="0" indent="0">
              <a:buNone/>
            </a:pP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 err="1">
                <a:latin typeface="Consolas" panose="020B0609020204030204" pitchFamily="49" charset="0"/>
              </a:rPr>
              <a:t>plt.plot</a:t>
            </a:r>
            <a:r>
              <a:rPr lang="en-US" altLang="ko-KR" spc="-150" dirty="0">
                <a:latin typeface="Consolas" panose="020B0609020204030204" pitchFamily="49" charset="0"/>
              </a:rPr>
              <a:t>(X, C)</a:t>
            </a:r>
          </a:p>
          <a:p>
            <a:pPr marL="0" indent="0">
              <a:buNone/>
            </a:pPr>
            <a:r>
              <a:rPr lang="en-US" altLang="ko-KR" spc="-150" dirty="0" err="1">
                <a:latin typeface="Consolas" panose="020B0609020204030204" pitchFamily="49" charset="0"/>
              </a:rPr>
              <a:t>plt.plot</a:t>
            </a:r>
            <a:r>
              <a:rPr lang="en-US" altLang="ko-KR" spc="-150" dirty="0">
                <a:latin typeface="Consolas" panose="020B0609020204030204" pitchFamily="49" charset="0"/>
              </a:rPr>
              <a:t>(X, S)</a:t>
            </a:r>
          </a:p>
          <a:p>
            <a:pPr marL="0" indent="0">
              <a:buNone/>
            </a:pP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 err="1">
                <a:latin typeface="Consolas" panose="020B0609020204030204" pitchFamily="49" charset="0"/>
              </a:rPr>
              <a:t>plt.show</a:t>
            </a:r>
            <a:r>
              <a:rPr lang="en-US" altLang="ko-KR" spc="-150" dirty="0">
                <a:latin typeface="Consolas" panose="020B0609020204030204" pitchFamily="49" charset="0"/>
              </a:rPr>
              <a:t>()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118" y="3441144"/>
            <a:ext cx="4060981" cy="273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18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여러 </a:t>
            </a:r>
            <a:r>
              <a:rPr lang="ko-KR" altLang="en-US" dirty="0" err="1" smtClean="0"/>
              <a:t>셋팅</a:t>
            </a:r>
            <a:r>
              <a:rPr lang="ko-KR" altLang="en-US" dirty="0" smtClean="0"/>
              <a:t> 자세히 살펴 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76865"/>
            <a:ext cx="10515600" cy="490009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plt.figure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figsize</a:t>
            </a:r>
            <a:r>
              <a:rPr lang="en-US" altLang="ko-KR" spc="-150" dirty="0">
                <a:latin typeface="Consolas" panose="020B0609020204030204" pitchFamily="49" charset="0"/>
              </a:rPr>
              <a:t>=(8, 6), dpi=80</a:t>
            </a:r>
            <a:r>
              <a:rPr lang="en-US" altLang="ko-KR" spc="-150" dirty="0" smtClean="0">
                <a:latin typeface="Consolas" panose="020B0609020204030204" pitchFamily="49" charset="0"/>
              </a:rPr>
              <a:t>)        # 8x6 inches </a:t>
            </a:r>
            <a:r>
              <a:rPr lang="ko-KR" altLang="en-US" spc="-150" dirty="0" smtClean="0">
                <a:latin typeface="Consolas" panose="020B0609020204030204" pitchFamily="49" charset="0"/>
              </a:rPr>
              <a:t>크기의 그림 생성</a:t>
            </a:r>
            <a:r>
              <a:rPr lang="en-US" altLang="ko-KR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pc="-150" dirty="0">
                <a:latin typeface="Consolas" panose="020B0609020204030204" pitchFamily="49" charset="0"/>
              </a:rPr>
              <a:t>80 dots per </a:t>
            </a:r>
            <a:r>
              <a:rPr lang="en-US" altLang="ko-KR" spc="-150" dirty="0" smtClean="0">
                <a:latin typeface="Consolas" panose="020B0609020204030204" pitchFamily="49" charset="0"/>
              </a:rPr>
              <a:t>inch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plt.subplot</a:t>
            </a:r>
            <a:r>
              <a:rPr lang="en-US" altLang="ko-KR" spc="-150" dirty="0" smtClean="0">
                <a:latin typeface="Consolas" panose="020B0609020204030204" pitchFamily="49" charset="0"/>
              </a:rPr>
              <a:t>(1</a:t>
            </a:r>
            <a:r>
              <a:rPr lang="en-US" altLang="ko-KR" spc="-150" dirty="0">
                <a:latin typeface="Consolas" panose="020B0609020204030204" pitchFamily="49" charset="0"/>
              </a:rPr>
              <a:t>, 1, 1</a:t>
            </a:r>
            <a:r>
              <a:rPr lang="en-US" altLang="ko-KR" spc="-150" dirty="0" smtClean="0">
                <a:latin typeface="Consolas" panose="020B0609020204030204" pitchFamily="49" charset="0"/>
              </a:rPr>
              <a:t>)                      # </a:t>
            </a:r>
            <a:r>
              <a:rPr lang="en-US" altLang="ko-KR" spc="-150" dirty="0">
                <a:latin typeface="Consolas" panose="020B0609020204030204" pitchFamily="49" charset="0"/>
              </a:rPr>
              <a:t>1x1 </a:t>
            </a:r>
            <a:r>
              <a:rPr lang="en-US" altLang="ko-KR" spc="-150" dirty="0" smtClean="0">
                <a:latin typeface="Consolas" panose="020B0609020204030204" pitchFamily="49" charset="0"/>
              </a:rPr>
              <a:t>subplot </a:t>
            </a:r>
            <a:r>
              <a:rPr lang="ko-KR" altLang="en-US" spc="-150" dirty="0" smtClean="0">
                <a:latin typeface="Consolas" panose="020B0609020204030204" pitchFamily="49" charset="0"/>
              </a:rPr>
              <a:t>생성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X = </a:t>
            </a:r>
            <a:r>
              <a:rPr lang="en-US" altLang="ko-KR" spc="-150" dirty="0" err="1">
                <a:latin typeface="Consolas" panose="020B0609020204030204" pitchFamily="49" charset="0"/>
              </a:rPr>
              <a:t>np.linspace</a:t>
            </a:r>
            <a:r>
              <a:rPr lang="en-US" altLang="ko-KR" spc="-150" dirty="0">
                <a:latin typeface="Consolas" panose="020B0609020204030204" pitchFamily="49" charset="0"/>
              </a:rPr>
              <a:t>(-</a:t>
            </a:r>
            <a:r>
              <a:rPr lang="en-US" altLang="ko-KR" spc="-150" dirty="0" err="1">
                <a:latin typeface="Consolas" panose="020B0609020204030204" pitchFamily="49" charset="0"/>
              </a:rPr>
              <a:t>np.pi</a:t>
            </a:r>
            <a:r>
              <a:rPr lang="en-US" altLang="ko-KR" spc="-150" dirty="0">
                <a:latin typeface="Consolas" panose="020B0609020204030204" pitchFamily="49" charset="0"/>
              </a:rPr>
              <a:t>, </a:t>
            </a:r>
            <a:r>
              <a:rPr lang="en-US" altLang="ko-KR" spc="-150" dirty="0" err="1">
                <a:latin typeface="Consolas" panose="020B0609020204030204" pitchFamily="49" charset="0"/>
              </a:rPr>
              <a:t>np.pi</a:t>
            </a:r>
            <a:r>
              <a:rPr lang="en-US" altLang="ko-KR" spc="-150" dirty="0">
                <a:latin typeface="Consolas" panose="020B0609020204030204" pitchFamily="49" charset="0"/>
              </a:rPr>
              <a:t>, 256, endpoint=True)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C, S = </a:t>
            </a:r>
            <a:r>
              <a:rPr lang="en-US" altLang="ko-KR" spc="-150" dirty="0" err="1">
                <a:latin typeface="Consolas" panose="020B0609020204030204" pitchFamily="49" charset="0"/>
              </a:rPr>
              <a:t>np.cos</a:t>
            </a:r>
            <a:r>
              <a:rPr lang="en-US" altLang="ko-KR" spc="-150" dirty="0">
                <a:latin typeface="Consolas" panose="020B0609020204030204" pitchFamily="49" charset="0"/>
              </a:rPr>
              <a:t>(X), </a:t>
            </a:r>
            <a:r>
              <a:rPr lang="en-US" altLang="ko-KR" spc="-150" dirty="0" err="1">
                <a:latin typeface="Consolas" panose="020B0609020204030204" pitchFamily="49" charset="0"/>
              </a:rPr>
              <a:t>np.sin</a:t>
            </a:r>
            <a:r>
              <a:rPr lang="en-US" altLang="ko-KR" spc="-150" dirty="0">
                <a:latin typeface="Consolas" panose="020B0609020204030204" pitchFamily="49" charset="0"/>
              </a:rPr>
              <a:t>(X)</a:t>
            </a:r>
          </a:p>
          <a:p>
            <a:pPr marL="0" indent="0">
              <a:buNone/>
            </a:pP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plt.plot</a:t>
            </a:r>
            <a:r>
              <a:rPr lang="en-US" altLang="ko-KR" spc="-150" dirty="0" smtClean="0">
                <a:latin typeface="Consolas" panose="020B0609020204030204" pitchFamily="49" charset="0"/>
              </a:rPr>
              <a:t>(X</a:t>
            </a:r>
            <a:r>
              <a:rPr lang="en-US" altLang="ko-KR" spc="-150" dirty="0">
                <a:latin typeface="Consolas" panose="020B0609020204030204" pitchFamily="49" charset="0"/>
              </a:rPr>
              <a:t>, C, color="blue", linewidth=1.0, </a:t>
            </a:r>
            <a:r>
              <a:rPr lang="en-US" altLang="ko-KR" spc="-150" dirty="0" err="1">
                <a:latin typeface="Consolas" panose="020B0609020204030204" pitchFamily="49" charset="0"/>
              </a:rPr>
              <a:t>linestyle</a:t>
            </a:r>
            <a:r>
              <a:rPr lang="en-US" altLang="ko-KR" spc="-150" dirty="0" smtClean="0">
                <a:latin typeface="Consolas" panose="020B0609020204030204" pitchFamily="49" charset="0"/>
              </a:rPr>
              <a:t>="-")       # </a:t>
            </a:r>
            <a:r>
              <a:rPr lang="ko-KR" altLang="en-US" spc="-150" dirty="0" smtClean="0">
                <a:latin typeface="Consolas" panose="020B0609020204030204" pitchFamily="49" charset="0"/>
              </a:rPr>
              <a:t>라인두께 </a:t>
            </a:r>
            <a:r>
              <a:rPr lang="en-US" altLang="ko-KR" spc="-150" dirty="0" smtClean="0">
                <a:latin typeface="Consolas" panose="020B0609020204030204" pitchFamily="49" charset="0"/>
              </a:rPr>
              <a:t>1</a:t>
            </a:r>
            <a:r>
              <a:rPr lang="ko-KR" altLang="en-US" spc="-150" dirty="0" smtClean="0">
                <a:latin typeface="Consolas" panose="020B0609020204030204" pitchFamily="49" charset="0"/>
              </a:rPr>
              <a:t>의 파란색 </a:t>
            </a:r>
            <a:r>
              <a:rPr lang="en-US" altLang="ko-KR" spc="-150" dirty="0" smtClean="0">
                <a:latin typeface="Consolas" panose="020B0609020204030204" pitchFamily="49" charset="0"/>
              </a:rPr>
              <a:t>cos </a:t>
            </a:r>
            <a:r>
              <a:rPr lang="ko-KR" altLang="en-US" spc="-150" dirty="0" smtClean="0">
                <a:latin typeface="Consolas" panose="020B0609020204030204" pitchFamily="49" charset="0"/>
              </a:rPr>
              <a:t>그리기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plt.plot</a:t>
            </a:r>
            <a:r>
              <a:rPr lang="en-US" altLang="ko-KR" spc="-150" dirty="0" smtClean="0">
                <a:latin typeface="Consolas" panose="020B0609020204030204" pitchFamily="49" charset="0"/>
              </a:rPr>
              <a:t>(X</a:t>
            </a:r>
            <a:r>
              <a:rPr lang="en-US" altLang="ko-KR" spc="-150" dirty="0">
                <a:latin typeface="Consolas" panose="020B0609020204030204" pitchFamily="49" charset="0"/>
              </a:rPr>
              <a:t>, S, color="green", linewidth=1.0, </a:t>
            </a:r>
            <a:r>
              <a:rPr lang="en-US" altLang="ko-KR" spc="-150" dirty="0" err="1">
                <a:latin typeface="Consolas" panose="020B0609020204030204" pitchFamily="49" charset="0"/>
              </a:rPr>
              <a:t>linestyle</a:t>
            </a:r>
            <a:r>
              <a:rPr lang="en-US" altLang="ko-KR" spc="-150" dirty="0" smtClean="0">
                <a:latin typeface="Consolas" panose="020B0609020204030204" pitchFamily="49" charset="0"/>
              </a:rPr>
              <a:t>="-")      # </a:t>
            </a:r>
            <a:r>
              <a:rPr lang="ko-KR" altLang="en-US" spc="-150" dirty="0">
                <a:latin typeface="Consolas" panose="020B0609020204030204" pitchFamily="49" charset="0"/>
              </a:rPr>
              <a:t>라인두께 </a:t>
            </a:r>
            <a:r>
              <a:rPr lang="en-US" altLang="ko-KR" spc="-150" dirty="0">
                <a:latin typeface="Consolas" panose="020B0609020204030204" pitchFamily="49" charset="0"/>
              </a:rPr>
              <a:t>1</a:t>
            </a:r>
            <a:r>
              <a:rPr lang="ko-KR" altLang="en-US" spc="-150" dirty="0">
                <a:latin typeface="Consolas" panose="020B0609020204030204" pitchFamily="49" charset="0"/>
              </a:rPr>
              <a:t>의 </a:t>
            </a:r>
            <a:r>
              <a:rPr lang="ko-KR" altLang="en-US" spc="-150" dirty="0" smtClean="0">
                <a:latin typeface="Consolas" panose="020B0609020204030204" pitchFamily="49" charset="0"/>
              </a:rPr>
              <a:t>초록색 </a:t>
            </a:r>
            <a:r>
              <a:rPr lang="en-US" altLang="ko-KR" spc="-150" dirty="0" smtClean="0">
                <a:latin typeface="Consolas" panose="020B0609020204030204" pitchFamily="49" charset="0"/>
              </a:rPr>
              <a:t>sin </a:t>
            </a:r>
            <a:r>
              <a:rPr lang="ko-KR" altLang="en-US" spc="-150" dirty="0">
                <a:latin typeface="Consolas" panose="020B0609020204030204" pitchFamily="49" charset="0"/>
              </a:rPr>
              <a:t>그리기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plt.xlim</a:t>
            </a:r>
            <a:r>
              <a:rPr lang="en-US" altLang="ko-KR" spc="-150" dirty="0">
                <a:latin typeface="Consolas" panose="020B0609020204030204" pitchFamily="49" charset="0"/>
              </a:rPr>
              <a:t>(-4.0, 4.0</a:t>
            </a:r>
            <a:r>
              <a:rPr lang="en-US" altLang="ko-KR" spc="-150" dirty="0" smtClean="0">
                <a:latin typeface="Consolas" panose="020B0609020204030204" pitchFamily="49" charset="0"/>
              </a:rPr>
              <a:t>)                                          # </a:t>
            </a:r>
            <a:r>
              <a:rPr lang="en-US" altLang="ko-KR" spc="-150" dirty="0">
                <a:latin typeface="Consolas" panose="020B0609020204030204" pitchFamily="49" charset="0"/>
              </a:rPr>
              <a:t>Set x </a:t>
            </a:r>
            <a:r>
              <a:rPr lang="en-US" altLang="ko-KR" spc="-150" dirty="0" smtClean="0">
                <a:latin typeface="Consolas" panose="020B0609020204030204" pitchFamily="49" charset="0"/>
              </a:rPr>
              <a:t>limits</a:t>
            </a:r>
          </a:p>
          <a:p>
            <a:pPr marL="0" indent="0">
              <a:buNone/>
            </a:pPr>
            <a:r>
              <a:rPr lang="en-US" altLang="ko-KR" spc="-150" dirty="0" err="1">
                <a:latin typeface="Consolas" panose="020B0609020204030204" pitchFamily="49" charset="0"/>
              </a:rPr>
              <a:t>plt.ylim</a:t>
            </a:r>
            <a:r>
              <a:rPr lang="en-US" altLang="ko-KR" spc="-150" dirty="0">
                <a:latin typeface="Consolas" panose="020B0609020204030204" pitchFamily="49" charset="0"/>
              </a:rPr>
              <a:t>(-1.0, 1.0)                                          # Set y limits</a:t>
            </a:r>
          </a:p>
          <a:p>
            <a:pPr marL="0" indent="0">
              <a:buNone/>
            </a:pP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plt.xticks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np.linspace</a:t>
            </a:r>
            <a:r>
              <a:rPr lang="en-US" altLang="ko-KR" spc="-150" dirty="0">
                <a:latin typeface="Consolas" panose="020B0609020204030204" pitchFamily="49" charset="0"/>
              </a:rPr>
              <a:t>(-4, 4, 9, endpoint=True</a:t>
            </a:r>
            <a:r>
              <a:rPr lang="en-US" altLang="ko-KR" spc="-150" dirty="0" smtClean="0">
                <a:latin typeface="Consolas" panose="020B0609020204030204" pitchFamily="49" charset="0"/>
              </a:rPr>
              <a:t>))             # </a:t>
            </a:r>
            <a:r>
              <a:rPr lang="en-US" altLang="ko-KR" spc="-150" dirty="0">
                <a:latin typeface="Consolas" panose="020B0609020204030204" pitchFamily="49" charset="0"/>
              </a:rPr>
              <a:t>Set x </a:t>
            </a:r>
            <a:r>
              <a:rPr lang="en-US" altLang="ko-KR" spc="-150" dirty="0" smtClean="0">
                <a:latin typeface="Consolas" panose="020B0609020204030204" pitchFamily="49" charset="0"/>
              </a:rPr>
              <a:t>ticks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plt.yticks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np.linspace</a:t>
            </a:r>
            <a:r>
              <a:rPr lang="en-US" altLang="ko-KR" spc="-150" dirty="0">
                <a:latin typeface="Consolas" panose="020B0609020204030204" pitchFamily="49" charset="0"/>
              </a:rPr>
              <a:t>(-1, 1, 5, endpoint=True</a:t>
            </a:r>
            <a:r>
              <a:rPr lang="en-US" altLang="ko-KR" spc="-150" dirty="0" smtClean="0">
                <a:latin typeface="Consolas" panose="020B0609020204030204" pitchFamily="49" charset="0"/>
              </a:rPr>
              <a:t>))             # </a:t>
            </a:r>
            <a:r>
              <a:rPr lang="en-US" altLang="ko-KR" spc="-150" dirty="0">
                <a:latin typeface="Consolas" panose="020B0609020204030204" pitchFamily="49" charset="0"/>
              </a:rPr>
              <a:t>Set y </a:t>
            </a:r>
            <a:r>
              <a:rPr lang="en-US" altLang="ko-KR" spc="-150" dirty="0" smtClean="0">
                <a:latin typeface="Consolas" panose="020B0609020204030204" pitchFamily="49" charset="0"/>
              </a:rPr>
              <a:t>ticks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plt.show</a:t>
            </a:r>
            <a:r>
              <a:rPr lang="en-US" altLang="ko-KR" spc="-150" dirty="0" smtClean="0">
                <a:latin typeface="Consolas" panose="020B0609020204030204" pitchFamily="49" charset="0"/>
              </a:rPr>
              <a:t>()                                                   # </a:t>
            </a:r>
            <a:r>
              <a:rPr lang="en-US" altLang="ko-KR" spc="-150" dirty="0">
                <a:latin typeface="Consolas" panose="020B0609020204030204" pitchFamily="49" charset="0"/>
              </a:rPr>
              <a:t>Show result on </a:t>
            </a:r>
            <a:r>
              <a:rPr lang="en-US" altLang="ko-KR" spc="-150" dirty="0" smtClean="0">
                <a:latin typeface="Consolas" panose="020B0609020204030204" pitchFamily="49" charset="0"/>
              </a:rPr>
              <a:t>screen</a:t>
            </a:r>
            <a:endParaRPr lang="en-US" altLang="ko-KR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64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셋팅</a:t>
            </a:r>
            <a:r>
              <a:rPr lang="ko-KR" altLang="en-US" dirty="0" smtClean="0"/>
              <a:t> 바꾸어 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선의 색깔과 두께를 </a:t>
            </a:r>
            <a:r>
              <a:rPr lang="ko-KR" altLang="en-US" dirty="0" smtClean="0"/>
              <a:t>바꾸려면 다음을 수정</a:t>
            </a:r>
            <a:endParaRPr lang="en-US" altLang="ko-KR" dirty="0" smtClean="0"/>
          </a:p>
          <a:p>
            <a:pPr lvl="1"/>
            <a:r>
              <a:rPr lang="en-US" altLang="ko-KR" spc="-150" dirty="0" err="1">
                <a:latin typeface="Consolas" panose="020B0609020204030204" pitchFamily="49" charset="0"/>
              </a:rPr>
              <a:t>plt.figure</a:t>
            </a:r>
            <a:r>
              <a:rPr lang="en-US" altLang="ko-KR" spc="-150" dirty="0">
                <a:latin typeface="Consolas" panose="020B0609020204030204" pitchFamily="49" charset="0"/>
              </a:rPr>
              <a:t>(</a:t>
            </a:r>
            <a:r>
              <a:rPr lang="en-US" altLang="ko-KR" spc="-150" dirty="0" err="1">
                <a:latin typeface="Consolas" panose="020B0609020204030204" pitchFamily="49" charset="0"/>
              </a:rPr>
              <a:t>figsize</a:t>
            </a:r>
            <a:r>
              <a:rPr lang="en-US" altLang="ko-KR" spc="-150" dirty="0">
                <a:latin typeface="Consolas" panose="020B0609020204030204" pitchFamily="49" charset="0"/>
              </a:rPr>
              <a:t>=(10, 6), dpi=80)</a:t>
            </a:r>
          </a:p>
          <a:p>
            <a:pPr lvl="1"/>
            <a:r>
              <a:rPr lang="en-US" altLang="ko-KR" spc="-150" dirty="0" err="1">
                <a:latin typeface="Consolas" panose="020B0609020204030204" pitchFamily="49" charset="0"/>
              </a:rPr>
              <a:t>plt.plot</a:t>
            </a:r>
            <a:r>
              <a:rPr lang="en-US" altLang="ko-KR" spc="-150" dirty="0">
                <a:latin typeface="Consolas" panose="020B0609020204030204" pitchFamily="49" charset="0"/>
              </a:rPr>
              <a:t>(X, C, color="blue", linewidth=2.5, </a:t>
            </a:r>
            <a:r>
              <a:rPr lang="en-US" altLang="ko-KR" spc="-150" dirty="0" err="1">
                <a:latin typeface="Consolas" panose="020B0609020204030204" pitchFamily="49" charset="0"/>
              </a:rPr>
              <a:t>linestyle</a:t>
            </a:r>
            <a:r>
              <a:rPr lang="en-US" altLang="ko-KR" spc="-150" dirty="0">
                <a:latin typeface="Consolas" panose="020B0609020204030204" pitchFamily="49" charset="0"/>
              </a:rPr>
              <a:t>="-")</a:t>
            </a:r>
          </a:p>
          <a:p>
            <a:pPr lvl="1"/>
            <a:r>
              <a:rPr lang="en-US" altLang="ko-KR" spc="-150" dirty="0" err="1">
                <a:latin typeface="Consolas" panose="020B0609020204030204" pitchFamily="49" charset="0"/>
              </a:rPr>
              <a:t>plt.plot</a:t>
            </a:r>
            <a:r>
              <a:rPr lang="en-US" altLang="ko-KR" spc="-150" dirty="0">
                <a:latin typeface="Consolas" panose="020B0609020204030204" pitchFamily="49" charset="0"/>
              </a:rPr>
              <a:t>(X, S, color="red",  linewidth=2.5, </a:t>
            </a:r>
            <a:r>
              <a:rPr lang="en-US" altLang="ko-KR" spc="-150" dirty="0" err="1">
                <a:latin typeface="Consolas" panose="020B0609020204030204" pitchFamily="49" charset="0"/>
              </a:rPr>
              <a:t>linestyle</a:t>
            </a:r>
            <a:r>
              <a:rPr lang="en-US" altLang="ko-KR" spc="-150" dirty="0" smtClean="0">
                <a:latin typeface="Consolas" panose="020B0609020204030204" pitchFamily="49" charset="0"/>
              </a:rPr>
              <a:t>="-")</a:t>
            </a:r>
          </a:p>
          <a:p>
            <a:r>
              <a:rPr lang="en-US" altLang="ko-KR" dirty="0" smtClean="0"/>
              <a:t>x, y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한계값</a:t>
            </a:r>
            <a:r>
              <a:rPr lang="ko-KR" altLang="en-US" dirty="0" smtClean="0"/>
              <a:t> 바꾸려면 다음을 수정</a:t>
            </a:r>
            <a:endParaRPr lang="en-US" altLang="ko-KR" dirty="0" smtClean="0"/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</a:rPr>
              <a:t>plt.xlim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X.min</a:t>
            </a:r>
            <a:r>
              <a:rPr lang="en-US" altLang="ko-KR" spc="-150" dirty="0">
                <a:latin typeface="Consolas" panose="020B0609020204030204" pitchFamily="49" charset="0"/>
              </a:rPr>
              <a:t>() * 1.1, </a:t>
            </a:r>
            <a:r>
              <a:rPr lang="en-US" altLang="ko-KR" spc="-150" dirty="0" err="1">
                <a:latin typeface="Consolas" panose="020B0609020204030204" pitchFamily="49" charset="0"/>
              </a:rPr>
              <a:t>X.max</a:t>
            </a:r>
            <a:r>
              <a:rPr lang="en-US" altLang="ko-KR" spc="-150" dirty="0">
                <a:latin typeface="Consolas" panose="020B0609020204030204" pitchFamily="49" charset="0"/>
              </a:rPr>
              <a:t>() * 1.1)</a:t>
            </a:r>
          </a:p>
          <a:p>
            <a:pPr lvl="1"/>
            <a:r>
              <a:rPr lang="en-US" altLang="ko-KR" spc="-150" dirty="0" err="1">
                <a:latin typeface="Consolas" panose="020B0609020204030204" pitchFamily="49" charset="0"/>
              </a:rPr>
              <a:t>plt.ylim</a:t>
            </a:r>
            <a:r>
              <a:rPr lang="en-US" altLang="ko-KR" spc="-150" dirty="0">
                <a:latin typeface="Consolas" panose="020B0609020204030204" pitchFamily="49" charset="0"/>
              </a:rPr>
              <a:t>(</a:t>
            </a:r>
            <a:r>
              <a:rPr lang="en-US" altLang="ko-KR" spc="-150" dirty="0" err="1">
                <a:latin typeface="Consolas" panose="020B0609020204030204" pitchFamily="49" charset="0"/>
              </a:rPr>
              <a:t>C.min</a:t>
            </a:r>
            <a:r>
              <a:rPr lang="en-US" altLang="ko-KR" spc="-150" dirty="0">
                <a:latin typeface="Consolas" panose="020B0609020204030204" pitchFamily="49" charset="0"/>
              </a:rPr>
              <a:t>() * 1.1, </a:t>
            </a:r>
            <a:r>
              <a:rPr lang="en-US" altLang="ko-KR" spc="-150" dirty="0" err="1">
                <a:latin typeface="Consolas" panose="020B0609020204030204" pitchFamily="49" charset="0"/>
              </a:rPr>
              <a:t>C.max</a:t>
            </a:r>
            <a:r>
              <a:rPr lang="en-US" altLang="ko-KR" spc="-150" dirty="0">
                <a:latin typeface="Consolas" panose="020B0609020204030204" pitchFamily="49" charset="0"/>
              </a:rPr>
              <a:t>() * 1.1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smtClean="0"/>
              <a:t>tick</a:t>
            </a:r>
            <a:r>
              <a:rPr lang="ko-KR" altLang="en-US" dirty="0" smtClean="0"/>
              <a:t>의 위치를 바꾸려면</a:t>
            </a:r>
            <a:endParaRPr lang="en-US" altLang="ko-KR" dirty="0" smtClean="0"/>
          </a:p>
          <a:p>
            <a:pPr lvl="1"/>
            <a:r>
              <a:rPr lang="en-US" altLang="ko-KR" spc="-150" dirty="0" err="1">
                <a:latin typeface="Consolas" panose="020B0609020204030204" pitchFamily="49" charset="0"/>
              </a:rPr>
              <a:t>plt.xticks</a:t>
            </a:r>
            <a:r>
              <a:rPr lang="en-US" altLang="ko-KR" spc="-150" dirty="0">
                <a:latin typeface="Consolas" panose="020B0609020204030204" pitchFamily="49" charset="0"/>
              </a:rPr>
              <a:t>([-</a:t>
            </a:r>
            <a:r>
              <a:rPr lang="en-US" altLang="ko-KR" spc="-150" dirty="0" err="1">
                <a:latin typeface="Consolas" panose="020B0609020204030204" pitchFamily="49" charset="0"/>
              </a:rPr>
              <a:t>np.pi</a:t>
            </a:r>
            <a:r>
              <a:rPr lang="en-US" altLang="ko-KR" spc="-150" dirty="0">
                <a:latin typeface="Consolas" panose="020B0609020204030204" pitchFamily="49" charset="0"/>
              </a:rPr>
              <a:t>, -</a:t>
            </a:r>
            <a:r>
              <a:rPr lang="en-US" altLang="ko-KR" spc="-150" dirty="0" err="1">
                <a:latin typeface="Consolas" panose="020B0609020204030204" pitchFamily="49" charset="0"/>
              </a:rPr>
              <a:t>np.pi</a:t>
            </a:r>
            <a:r>
              <a:rPr lang="en-US" altLang="ko-KR" spc="-150" dirty="0">
                <a:latin typeface="Consolas" panose="020B0609020204030204" pitchFamily="49" charset="0"/>
              </a:rPr>
              <a:t>/2, 0, </a:t>
            </a:r>
            <a:r>
              <a:rPr lang="en-US" altLang="ko-KR" spc="-150" dirty="0" err="1">
                <a:latin typeface="Consolas" panose="020B0609020204030204" pitchFamily="49" charset="0"/>
              </a:rPr>
              <a:t>np.pi</a:t>
            </a:r>
            <a:r>
              <a:rPr lang="en-US" altLang="ko-KR" spc="-150" dirty="0">
                <a:latin typeface="Consolas" panose="020B0609020204030204" pitchFamily="49" charset="0"/>
              </a:rPr>
              <a:t>/2, </a:t>
            </a:r>
            <a:r>
              <a:rPr lang="en-US" altLang="ko-KR" spc="-150" dirty="0" err="1">
                <a:latin typeface="Consolas" panose="020B0609020204030204" pitchFamily="49" charset="0"/>
              </a:rPr>
              <a:t>np.pi</a:t>
            </a:r>
            <a:r>
              <a:rPr lang="en-US" altLang="ko-KR" spc="-150" dirty="0"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en-US" altLang="ko-KR" spc="-150" dirty="0" err="1">
                <a:latin typeface="Consolas" panose="020B0609020204030204" pitchFamily="49" charset="0"/>
              </a:rPr>
              <a:t>plt.yticks</a:t>
            </a:r>
            <a:r>
              <a:rPr lang="en-US" altLang="ko-KR" spc="-150" dirty="0">
                <a:latin typeface="Consolas" panose="020B0609020204030204" pitchFamily="49" charset="0"/>
              </a:rPr>
              <a:t>([-1, 0, +1</a:t>
            </a:r>
            <a:r>
              <a:rPr lang="en-US" altLang="ko-KR" spc="-150" dirty="0" smtClean="0">
                <a:latin typeface="Consolas" panose="020B0609020204030204" pitchFamily="49" charset="0"/>
              </a:rPr>
              <a:t>])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7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4118"/>
          </a:xfrm>
        </p:spPr>
        <p:txBody>
          <a:bodyPr/>
          <a:lstStyle/>
          <a:p>
            <a:r>
              <a:rPr lang="ko-KR" altLang="en-US" dirty="0" err="1"/>
              <a:t>셋팅</a:t>
            </a:r>
            <a:r>
              <a:rPr lang="ko-KR" altLang="en-US" dirty="0"/>
              <a:t> 바꾸어 </a:t>
            </a:r>
            <a:r>
              <a:rPr lang="ko-KR" altLang="en-US" dirty="0" smtClean="0"/>
              <a:t>보기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15762"/>
            <a:ext cx="10515600" cy="4661201"/>
          </a:xfrm>
        </p:spPr>
        <p:txBody>
          <a:bodyPr>
            <a:normAutofit/>
          </a:bodyPr>
          <a:lstStyle/>
          <a:p>
            <a:r>
              <a:rPr lang="en-US" altLang="ko-KR" dirty="0"/>
              <a:t>tick</a:t>
            </a:r>
            <a:r>
              <a:rPr lang="ko-KR" altLang="en-US" dirty="0"/>
              <a:t>에 </a:t>
            </a:r>
            <a:r>
              <a:rPr lang="en-US" altLang="ko-KR" dirty="0"/>
              <a:t>label </a:t>
            </a:r>
            <a:r>
              <a:rPr lang="ko-KR" altLang="en-US" dirty="0" smtClean="0"/>
              <a:t>넣기</a:t>
            </a:r>
            <a:endParaRPr lang="en-US" altLang="ko-KR" dirty="0" smtClean="0"/>
          </a:p>
          <a:p>
            <a:pPr lvl="1"/>
            <a:r>
              <a:rPr lang="en-US" altLang="ko-KR" sz="2100" spc="-150" dirty="0" err="1">
                <a:latin typeface="Consolas" panose="020B0609020204030204" pitchFamily="49" charset="0"/>
              </a:rPr>
              <a:t>plt.xticks</a:t>
            </a:r>
            <a:r>
              <a:rPr lang="en-US" altLang="ko-KR" sz="2100" spc="-150" dirty="0">
                <a:latin typeface="Consolas" panose="020B0609020204030204" pitchFamily="49" charset="0"/>
              </a:rPr>
              <a:t>([-</a:t>
            </a:r>
            <a:r>
              <a:rPr lang="en-US" altLang="ko-KR" sz="2100" spc="-150" dirty="0" err="1">
                <a:latin typeface="Consolas" panose="020B0609020204030204" pitchFamily="49" charset="0"/>
              </a:rPr>
              <a:t>np.pi</a:t>
            </a:r>
            <a:r>
              <a:rPr lang="en-US" altLang="ko-KR" sz="2100" spc="-150" dirty="0">
                <a:latin typeface="Consolas" panose="020B0609020204030204" pitchFamily="49" charset="0"/>
              </a:rPr>
              <a:t>, -</a:t>
            </a:r>
            <a:r>
              <a:rPr lang="en-US" altLang="ko-KR" sz="2100" spc="-150" dirty="0" err="1">
                <a:latin typeface="Consolas" panose="020B0609020204030204" pitchFamily="49" charset="0"/>
              </a:rPr>
              <a:t>np.pi</a:t>
            </a:r>
            <a:r>
              <a:rPr lang="en-US" altLang="ko-KR" sz="2100" spc="-150" dirty="0">
                <a:latin typeface="Consolas" panose="020B0609020204030204" pitchFamily="49" charset="0"/>
              </a:rPr>
              <a:t>/2, 0, </a:t>
            </a:r>
            <a:r>
              <a:rPr lang="en-US" altLang="ko-KR" sz="2100" spc="-150" dirty="0" err="1">
                <a:latin typeface="Consolas" panose="020B0609020204030204" pitchFamily="49" charset="0"/>
              </a:rPr>
              <a:t>np.pi</a:t>
            </a:r>
            <a:r>
              <a:rPr lang="en-US" altLang="ko-KR" sz="2100" spc="-150" dirty="0">
                <a:latin typeface="Consolas" panose="020B0609020204030204" pitchFamily="49" charset="0"/>
              </a:rPr>
              <a:t>/2, </a:t>
            </a:r>
            <a:r>
              <a:rPr lang="en-US" altLang="ko-KR" sz="2100" spc="-150" dirty="0" err="1">
                <a:latin typeface="Consolas" panose="020B0609020204030204" pitchFamily="49" charset="0"/>
              </a:rPr>
              <a:t>np.pi</a:t>
            </a:r>
            <a:r>
              <a:rPr lang="en-US" altLang="ko-KR" sz="2100" spc="-150" dirty="0" smtClean="0">
                <a:latin typeface="Consolas" panose="020B0609020204030204" pitchFamily="49" charset="0"/>
              </a:rPr>
              <a:t>],</a:t>
            </a:r>
            <a:br>
              <a:rPr lang="en-US" altLang="ko-KR" sz="2100" spc="-150" dirty="0" smtClean="0">
                <a:latin typeface="Consolas" panose="020B0609020204030204" pitchFamily="49" charset="0"/>
              </a:rPr>
            </a:br>
            <a:r>
              <a:rPr lang="en-US" altLang="ko-KR" sz="2100" spc="-150" dirty="0" smtClean="0">
                <a:latin typeface="Consolas" panose="020B0609020204030204" pitchFamily="49" charset="0"/>
              </a:rPr>
              <a:t>		 </a:t>
            </a:r>
            <a:r>
              <a:rPr lang="en-US" altLang="ko-KR" sz="2100" spc="-150" dirty="0">
                <a:latin typeface="Consolas" panose="020B0609020204030204" pitchFamily="49" charset="0"/>
              </a:rPr>
              <a:t>[r'$-\pi$', r'$-\pi/2$', r'$0$', r'$+\pi/2$', r'$+\pi</a:t>
            </a:r>
            <a:r>
              <a:rPr lang="en-US" altLang="ko-KR" sz="2100" spc="-150" dirty="0" smtClean="0">
                <a:latin typeface="Consolas" panose="020B0609020204030204" pitchFamily="49" charset="0"/>
              </a:rPr>
              <a:t>$'])</a:t>
            </a:r>
            <a:endParaRPr lang="en-US" altLang="ko-KR" sz="2100" spc="-15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2100" spc="-150" dirty="0" err="1">
                <a:latin typeface="Consolas" panose="020B0609020204030204" pitchFamily="49" charset="0"/>
              </a:rPr>
              <a:t>plt.yticks</a:t>
            </a:r>
            <a:r>
              <a:rPr lang="en-US" altLang="ko-KR" sz="2100" spc="-150" dirty="0">
                <a:latin typeface="Consolas" panose="020B0609020204030204" pitchFamily="49" charset="0"/>
              </a:rPr>
              <a:t>([-1, 0, +1</a:t>
            </a:r>
            <a:r>
              <a:rPr lang="en-US" altLang="ko-KR" sz="2100" spc="-150" dirty="0" smtClean="0">
                <a:latin typeface="Consolas" panose="020B0609020204030204" pitchFamily="49" charset="0"/>
              </a:rPr>
              <a:t>],</a:t>
            </a:r>
            <a:r>
              <a:rPr lang="en-US" altLang="ko-KR" sz="2100" spc="-150" dirty="0">
                <a:latin typeface="Consolas" panose="020B0609020204030204" pitchFamily="49" charset="0"/>
              </a:rPr>
              <a:t> </a:t>
            </a:r>
            <a:r>
              <a:rPr lang="en-US" altLang="ko-KR" sz="2100" spc="-150" dirty="0" smtClean="0">
                <a:latin typeface="Consolas" panose="020B0609020204030204" pitchFamily="49" charset="0"/>
              </a:rPr>
              <a:t>[</a:t>
            </a:r>
            <a:r>
              <a:rPr lang="en-US" altLang="ko-KR" sz="2100" spc="-150" dirty="0">
                <a:latin typeface="Consolas" panose="020B0609020204030204" pitchFamily="49" charset="0"/>
              </a:rPr>
              <a:t>r'$-1$', r'$0$', r'$+1</a:t>
            </a:r>
            <a:r>
              <a:rPr lang="en-US" altLang="ko-KR" sz="2100" spc="-150" dirty="0" smtClean="0">
                <a:latin typeface="Consolas" panose="020B0609020204030204" pitchFamily="49" charset="0"/>
              </a:rPr>
              <a:t>$'])</a:t>
            </a:r>
          </a:p>
          <a:p>
            <a:pPr lvl="1"/>
            <a:endParaRPr lang="en-US" altLang="ko-KR" sz="2000" spc="-150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/>
              <a:t>legend </a:t>
            </a:r>
            <a:r>
              <a:rPr lang="ko-KR" altLang="en-US" dirty="0" smtClean="0"/>
              <a:t>넣기</a:t>
            </a:r>
            <a:endParaRPr lang="en-US" altLang="ko-KR" dirty="0" smtClean="0"/>
          </a:p>
          <a:p>
            <a:pPr lvl="1"/>
            <a:r>
              <a:rPr lang="en-US" altLang="ko-KR" sz="2100" spc="-150" dirty="0" err="1">
                <a:latin typeface="Consolas" panose="020B0609020204030204" pitchFamily="49" charset="0"/>
              </a:rPr>
              <a:t>plt.plot</a:t>
            </a:r>
            <a:r>
              <a:rPr lang="en-US" altLang="ko-KR" sz="2100" spc="-150" dirty="0">
                <a:latin typeface="Consolas" panose="020B0609020204030204" pitchFamily="49" charset="0"/>
              </a:rPr>
              <a:t>(X, C, color="blue", linewidth=2.5, </a:t>
            </a:r>
            <a:r>
              <a:rPr lang="en-US" altLang="ko-KR" sz="2100" spc="-150" dirty="0" err="1">
                <a:latin typeface="Consolas" panose="020B0609020204030204" pitchFamily="49" charset="0"/>
              </a:rPr>
              <a:t>linestyle</a:t>
            </a:r>
            <a:r>
              <a:rPr lang="en-US" altLang="ko-KR" sz="2100" spc="-150" dirty="0">
                <a:latin typeface="Consolas" panose="020B0609020204030204" pitchFamily="49" charset="0"/>
              </a:rPr>
              <a:t>="-", label="cosine")</a:t>
            </a:r>
          </a:p>
          <a:p>
            <a:pPr lvl="1"/>
            <a:r>
              <a:rPr lang="en-US" altLang="ko-KR" sz="2100" spc="-150" dirty="0" err="1">
                <a:latin typeface="Consolas" panose="020B0609020204030204" pitchFamily="49" charset="0"/>
              </a:rPr>
              <a:t>plt.plot</a:t>
            </a:r>
            <a:r>
              <a:rPr lang="en-US" altLang="ko-KR" sz="2100" spc="-150" dirty="0">
                <a:latin typeface="Consolas" panose="020B0609020204030204" pitchFamily="49" charset="0"/>
              </a:rPr>
              <a:t>(X, S, color="red",  linewidth=2.5, </a:t>
            </a:r>
            <a:r>
              <a:rPr lang="en-US" altLang="ko-KR" sz="2100" spc="-150" dirty="0" err="1">
                <a:latin typeface="Consolas" panose="020B0609020204030204" pitchFamily="49" charset="0"/>
              </a:rPr>
              <a:t>linestyle</a:t>
            </a:r>
            <a:r>
              <a:rPr lang="en-US" altLang="ko-KR" sz="2100" spc="-150" dirty="0">
                <a:latin typeface="Consolas" panose="020B0609020204030204" pitchFamily="49" charset="0"/>
              </a:rPr>
              <a:t>="-", label="sine</a:t>
            </a:r>
            <a:r>
              <a:rPr lang="en-US" altLang="ko-KR" sz="2100" spc="-150" dirty="0" smtClean="0">
                <a:latin typeface="Consolas" panose="020B0609020204030204" pitchFamily="49" charset="0"/>
              </a:rPr>
              <a:t>")</a:t>
            </a:r>
            <a:endParaRPr lang="en-US" altLang="ko-KR" sz="2100" spc="-15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2100" spc="-150" dirty="0" err="1">
                <a:latin typeface="Consolas" panose="020B0609020204030204" pitchFamily="49" charset="0"/>
              </a:rPr>
              <a:t>plt.legend</a:t>
            </a:r>
            <a:r>
              <a:rPr lang="en-US" altLang="ko-KR" sz="2100" spc="-150" dirty="0">
                <a:latin typeface="Consolas" panose="020B0609020204030204" pitchFamily="49" charset="0"/>
              </a:rPr>
              <a:t>(</a:t>
            </a:r>
            <a:r>
              <a:rPr lang="en-US" altLang="ko-KR" sz="2100" spc="-150" dirty="0" err="1">
                <a:latin typeface="Consolas" panose="020B0609020204030204" pitchFamily="49" charset="0"/>
              </a:rPr>
              <a:t>loc</a:t>
            </a:r>
            <a:r>
              <a:rPr lang="en-US" altLang="ko-KR" sz="2100" spc="-150" dirty="0">
                <a:latin typeface="Consolas" panose="020B0609020204030204" pitchFamily="49" charset="0"/>
              </a:rPr>
              <a:t>='upper left')</a:t>
            </a:r>
            <a:endParaRPr lang="ko-KR" altLang="en-US" sz="2100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057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3952</TotalTime>
  <Words>887</Words>
  <Application>Microsoft Office PowerPoint</Application>
  <PresentationFormat>와이드스크린</PresentationFormat>
  <Paragraphs>135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Consolas</vt:lpstr>
      <vt:lpstr>Office 테마</vt:lpstr>
      <vt:lpstr>Visualizing Data</vt:lpstr>
      <vt:lpstr>matplotlib</vt:lpstr>
      <vt:lpstr>간단한 예제</vt:lpstr>
      <vt:lpstr>간단한 예제(2)</vt:lpstr>
      <vt:lpstr>선 그래프</vt:lpstr>
      <vt:lpstr>기본 셋팅에서 그림 그리기</vt:lpstr>
      <vt:lpstr>여러 셋팅 자세히 살펴 보기</vt:lpstr>
      <vt:lpstr>셋팅 바꾸어 보기</vt:lpstr>
      <vt:lpstr>셋팅 바꾸어 보기(2)</vt:lpstr>
      <vt:lpstr>선 그래프 – plot()</vt:lpstr>
      <vt:lpstr>바 그래프 – bar()</vt:lpstr>
      <vt:lpstr>바 그래프 (2)</vt:lpstr>
      <vt:lpstr>바 그래프 (3)</vt:lpstr>
      <vt:lpstr>산점도 – scatter()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Data</dc:title>
  <dc:creator>sw</dc:creator>
  <cp:lastModifiedBy>sw</cp:lastModifiedBy>
  <cp:revision>75</cp:revision>
  <dcterms:created xsi:type="dcterms:W3CDTF">2016-02-04T13:52:58Z</dcterms:created>
  <dcterms:modified xsi:type="dcterms:W3CDTF">2017-03-19T00:08:43Z</dcterms:modified>
</cp:coreProperties>
</file>