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57" r:id="rId8"/>
    <p:sldId id="287" r:id="rId9"/>
    <p:sldId id="288" r:id="rId10"/>
    <p:sldId id="258" r:id="rId11"/>
    <p:sldId id="259" r:id="rId12"/>
    <p:sldId id="260" r:id="rId13"/>
    <p:sldId id="264" r:id="rId14"/>
    <p:sldId id="265" r:id="rId15"/>
    <p:sldId id="281" r:id="rId16"/>
    <p:sldId id="266" r:id="rId17"/>
    <p:sldId id="291" r:id="rId18"/>
    <p:sldId id="268" r:id="rId19"/>
    <p:sldId id="269" r:id="rId20"/>
    <p:sldId id="292" r:id="rId21"/>
    <p:sldId id="273" r:id="rId22"/>
    <p:sldId id="274" r:id="rId23"/>
    <p:sldId id="282" r:id="rId24"/>
    <p:sldId id="275" r:id="rId25"/>
    <p:sldId id="289" r:id="rId26"/>
    <p:sldId id="29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3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41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70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35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4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63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0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3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9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0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79C41-D944-4FBF-B39D-3A6871AB0249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23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jupyter.org/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science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Python</a:t>
            </a:r>
            <a:endParaRPr lang="ko-KR" altLang="en-US" dirty="0"/>
          </a:p>
        </p:txBody>
      </p:sp>
      <p:pic>
        <p:nvPicPr>
          <p:cNvPr id="5" name="Picture 2" descr="KDnuggets 2014 Poll - Overlap between languages for Analytics/Data Mining: R, Python, and SQ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15" y="2042431"/>
            <a:ext cx="4440908" cy="389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KDnuggets 2014 Poll - Overlap between languages for Analytics/Data Mining: R, Python, and S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104" y="2042431"/>
            <a:ext cx="45720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53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science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Python(2)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706" y="1528847"/>
            <a:ext cx="3190879" cy="49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3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pc="-150" dirty="0" smtClean="0"/>
              <a:t>자연언어</a:t>
            </a:r>
            <a:r>
              <a:rPr lang="en-US" altLang="ko-KR" spc="-150" dirty="0" smtClean="0"/>
              <a:t>(</a:t>
            </a:r>
            <a:r>
              <a:rPr lang="ko-KR" altLang="en-US" spc="-150" dirty="0" smtClean="0"/>
              <a:t>영어</a:t>
            </a:r>
            <a:r>
              <a:rPr lang="en-US" altLang="ko-KR" spc="-150" dirty="0" smtClean="0"/>
              <a:t>)</a:t>
            </a:r>
            <a:r>
              <a:rPr lang="ko-KR" altLang="en-US" spc="-150" dirty="0" smtClean="0"/>
              <a:t>와 프로그래밍 언어를 비슷하게 만들어 해석이 용이</a:t>
            </a:r>
            <a:endParaRPr lang="en-US" altLang="ko-KR" spc="-150" dirty="0" smtClean="0"/>
          </a:p>
          <a:p>
            <a:pPr lvl="1"/>
            <a:r>
              <a:rPr lang="en-US" altLang="ko-KR" dirty="0" smtClean="0"/>
              <a:t>for x in [1,2,3,4]: print x</a:t>
            </a:r>
          </a:p>
          <a:p>
            <a:pPr lvl="2"/>
            <a:r>
              <a:rPr lang="en-US" altLang="ko-KR" dirty="0" smtClean="0"/>
              <a:t>[1,2,3,4]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값들을 순서대로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문법을 익히기 쉬움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Python </a:t>
            </a:r>
            <a:r>
              <a:rPr lang="ko-KR" altLang="en-US" dirty="0" smtClean="0"/>
              <a:t>프로그래밍은 매우 강력하여 수많은 작업을 수행 가능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프로그래밍 언어와 연동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Open source</a:t>
            </a:r>
            <a:r>
              <a:rPr lang="ko-KR" altLang="en-US" dirty="0" smtClean="0"/>
              <a:t>로서 무료로 활용 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다양한 </a:t>
            </a:r>
            <a:r>
              <a:rPr lang="en-US" altLang="ko-KR" dirty="0" err="1" smtClean="0"/>
              <a:t>libarary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3501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OS</a:t>
            </a:r>
            <a:r>
              <a:rPr lang="ko-KR" altLang="en-US" dirty="0" smtClean="0"/>
              <a:t>에 상관없이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을 설치할 수 있음</a:t>
            </a:r>
            <a:endParaRPr lang="en-US" altLang="ko-KR" dirty="0" smtClean="0"/>
          </a:p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</a:t>
            </a:r>
            <a:r>
              <a:rPr lang="ko-KR" altLang="en-US" dirty="0" smtClean="0"/>
              <a:t>공식 홈페이지에서 제공하는 설치 파일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2"/>
              </a:rPr>
              <a:t>www.python.org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인터프리터와 몇 가지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최소한의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프로그램이 설치됨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배포판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특정 분야들에서 사용하는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패키지들을 같이 설치함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Anaconda, Python(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), Win9xPython, </a:t>
            </a:r>
            <a:r>
              <a:rPr lang="en-US" altLang="ko-KR" dirty="0" err="1" smtClean="0"/>
              <a:t>PocketPython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많은 종류가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본 강의에서는 </a:t>
            </a:r>
            <a:r>
              <a:rPr lang="en-US" altLang="ko-KR" dirty="0" smtClean="0"/>
              <a:t>Anaconda </a:t>
            </a:r>
            <a:r>
              <a:rPr lang="ko-KR" altLang="en-US" dirty="0" err="1" smtClean="0"/>
              <a:t>배포판을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데이터 </a:t>
            </a:r>
            <a:r>
              <a:rPr lang="ko-KR" altLang="en-US" dirty="0" err="1" smtClean="0"/>
              <a:t>프로세싱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, scientific computing </a:t>
            </a:r>
            <a:r>
              <a:rPr lang="ko-KR" altLang="en-US" dirty="0" smtClean="0"/>
              <a:t>등을 위한 패키지 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580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Ananconda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r>
              <a:rPr lang="en-US" altLang="ko-KR" sz="2400" spc="-150" dirty="0" smtClean="0"/>
              <a:t>Python 2.7</a:t>
            </a:r>
            <a:r>
              <a:rPr lang="ko-KR" altLang="en-US" sz="2400" spc="-150" dirty="0" smtClean="0"/>
              <a:t>과 </a:t>
            </a:r>
            <a:r>
              <a:rPr lang="en-US" altLang="ko-KR" sz="2400" spc="-150" dirty="0" smtClean="0"/>
              <a:t>3.5 </a:t>
            </a:r>
            <a:r>
              <a:rPr lang="ko-KR" altLang="en-US" sz="2400" spc="-150" dirty="0" smtClean="0"/>
              <a:t>버전이 </a:t>
            </a:r>
            <a:r>
              <a:rPr lang="ko-KR" altLang="en-US" sz="2400" spc="-150" dirty="0" smtClean="0"/>
              <a:t>있음</a:t>
            </a:r>
            <a:endParaRPr lang="en-US" altLang="ko-KR" sz="2400" spc="-150" dirty="0" smtClean="0"/>
          </a:p>
          <a:p>
            <a:endParaRPr lang="en-US" altLang="ko-KR" sz="2400" spc="-150" dirty="0" smtClean="0"/>
          </a:p>
          <a:p>
            <a:r>
              <a:rPr lang="en-US" altLang="ko-KR" sz="2400" spc="-150" dirty="0" smtClean="0"/>
              <a:t>2.7</a:t>
            </a:r>
            <a:r>
              <a:rPr lang="ko-KR" altLang="en-US" sz="2400" spc="-150" dirty="0" smtClean="0"/>
              <a:t>은 오래되었으나 안정성이 </a:t>
            </a:r>
            <a:r>
              <a:rPr lang="ko-KR" altLang="en-US" sz="2400" spc="-150" dirty="0" smtClean="0"/>
              <a:t>높음</a:t>
            </a:r>
            <a:endParaRPr lang="en-US" altLang="ko-KR" sz="2400" spc="-150" dirty="0" smtClean="0"/>
          </a:p>
          <a:p>
            <a:endParaRPr lang="en-US" altLang="ko-KR" sz="2400" spc="-150" dirty="0" smtClean="0"/>
          </a:p>
          <a:p>
            <a:r>
              <a:rPr lang="en-US" altLang="ko-KR" sz="2400" spc="-150" dirty="0" smtClean="0"/>
              <a:t>3.x</a:t>
            </a:r>
            <a:r>
              <a:rPr lang="ko-KR" altLang="en-US" sz="2400" spc="-150" dirty="0" smtClean="0"/>
              <a:t>버전은 새롭게 업데이트 되는 버전이나 </a:t>
            </a:r>
            <a:r>
              <a:rPr lang="en-US" altLang="ko-KR" sz="2400" spc="-150" dirty="0" smtClean="0"/>
              <a:t>2.x</a:t>
            </a:r>
            <a:r>
              <a:rPr lang="ko-KR" altLang="en-US" sz="2400" spc="-150" dirty="0" smtClean="0"/>
              <a:t>버전과 호환되지 않을 수 있음</a:t>
            </a:r>
            <a:endParaRPr lang="en-US" altLang="ko-KR" sz="2400" spc="-150" dirty="0" smtClean="0"/>
          </a:p>
          <a:p>
            <a:endParaRPr lang="en-US" altLang="ko-KR" sz="2400" spc="-150" dirty="0" smtClean="0"/>
          </a:p>
          <a:p>
            <a:r>
              <a:rPr lang="ko-KR" altLang="en-US" sz="2400" spc="-150" dirty="0" smtClean="0"/>
              <a:t>이번 </a:t>
            </a:r>
            <a:r>
              <a:rPr lang="ko-KR" altLang="en-US" sz="2400" spc="-150" dirty="0" smtClean="0"/>
              <a:t>강의에 있어 버전 선택은 크게 중요한 이슈는 아니며</a:t>
            </a:r>
            <a:r>
              <a:rPr lang="en-US" altLang="ko-KR" sz="2400" spc="-150" dirty="0" smtClean="0"/>
              <a:t>, 2.7</a:t>
            </a:r>
            <a:r>
              <a:rPr lang="ko-KR" altLang="en-US" sz="2400" spc="-150" dirty="0" smtClean="0"/>
              <a:t>로 진행하도록 함</a:t>
            </a:r>
            <a:endParaRPr lang="en-US" altLang="ko-KR" sz="2400" spc="-150" dirty="0" smtClean="0"/>
          </a:p>
          <a:p>
            <a:r>
              <a:rPr lang="en-US" altLang="ko-KR" sz="2400" spc="-150" dirty="0" smtClean="0"/>
              <a:t>www.continuum.io/downloads</a:t>
            </a:r>
            <a:endParaRPr lang="ko-KR" altLang="en-US" sz="2400" spc="-15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9378" y="2014758"/>
            <a:ext cx="5181600" cy="33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61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1990</a:t>
            </a:r>
            <a:r>
              <a:rPr lang="ko-KR" altLang="en-US" dirty="0" smtClean="0"/>
              <a:t>년 처음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이 만들어졌을 때는 많이 이용되는 언어는 아니었음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2000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Python 2.0</a:t>
            </a:r>
            <a:r>
              <a:rPr lang="ko-KR" altLang="en-US" dirty="0" smtClean="0"/>
              <a:t>이 도입되면서 많은 발전이 있었고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수많은 사람들이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프로젝트에 참여하여 거대한 </a:t>
            </a:r>
            <a:r>
              <a:rPr lang="en-US" altLang="ko-KR" dirty="0" smtClean="0"/>
              <a:t>ecosystem</a:t>
            </a:r>
            <a:r>
              <a:rPr lang="ko-KR" altLang="en-US" dirty="0" smtClean="0"/>
              <a:t>으로 발전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2008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Python 2.0</a:t>
            </a:r>
            <a:r>
              <a:rPr lang="ko-KR" altLang="en-US" dirty="0" smtClean="0"/>
              <a:t>의 단점을 보완한 </a:t>
            </a:r>
            <a:r>
              <a:rPr lang="en-US" altLang="ko-KR" dirty="0" smtClean="0"/>
              <a:t>3.0</a:t>
            </a:r>
            <a:r>
              <a:rPr lang="ko-KR" altLang="en-US" dirty="0" smtClean="0"/>
              <a:t>이 등장하였으며 대체적으로 </a:t>
            </a:r>
            <a:r>
              <a:rPr lang="en-US" altLang="ko-KR" dirty="0" smtClean="0"/>
              <a:t>2.0 </a:t>
            </a:r>
            <a:r>
              <a:rPr lang="ko-KR" altLang="en-US" dirty="0" smtClean="0"/>
              <a:t>버전보다 우수하다고 평가 받음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14646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Spyder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"Scientific Python Development </a:t>
            </a:r>
            <a:r>
              <a:rPr lang="en-US" altLang="ko-KR" dirty="0" err="1" smtClean="0"/>
              <a:t>EnviRonment</a:t>
            </a:r>
            <a:r>
              <a:rPr lang="en-US" altLang="ko-KR" dirty="0" smtClean="0"/>
              <a:t>"</a:t>
            </a:r>
            <a:endParaRPr lang="en-US" altLang="ko-KR" spc="-150" dirty="0" smtClean="0"/>
          </a:p>
          <a:p>
            <a:r>
              <a:rPr lang="en-US" altLang="ko-KR" spc="-150" dirty="0" err="1" smtClean="0"/>
              <a:t>Spyder</a:t>
            </a:r>
            <a:r>
              <a:rPr lang="ko-KR" altLang="en-US" spc="-150" dirty="0" smtClean="0"/>
              <a:t>는 </a:t>
            </a:r>
            <a:r>
              <a:rPr lang="en-US" altLang="ko-KR" spc="-150" dirty="0" smtClean="0"/>
              <a:t>Python </a:t>
            </a:r>
            <a:r>
              <a:rPr lang="ko-KR" altLang="en-US" spc="-150" dirty="0" smtClean="0"/>
              <a:t>개발 환경으로 </a:t>
            </a:r>
            <a:r>
              <a:rPr lang="en-US" altLang="ko-KR" spc="-150" dirty="0" smtClean="0"/>
              <a:t>Anaconda</a:t>
            </a:r>
            <a:r>
              <a:rPr lang="ko-KR" altLang="en-US" spc="-150" dirty="0" smtClean="0"/>
              <a:t>를 설치하면 같이 설치 됨</a:t>
            </a:r>
            <a:endParaRPr lang="en-US" altLang="ko-KR" spc="-150" dirty="0" smtClean="0"/>
          </a:p>
          <a:p>
            <a:pPr lvl="1"/>
            <a:r>
              <a:rPr lang="ko-KR" altLang="en-US" dirty="0" smtClean="0"/>
              <a:t>개발 환경 </a:t>
            </a:r>
            <a:r>
              <a:rPr lang="en-US" altLang="ko-KR" dirty="0" smtClean="0"/>
              <a:t>– IDE (Interactive Development Environment)</a:t>
            </a:r>
          </a:p>
          <a:p>
            <a:pPr lvl="2"/>
            <a:r>
              <a:rPr lang="ko-KR" altLang="en-US" dirty="0" smtClean="0"/>
              <a:t>텍스트 에디터</a:t>
            </a:r>
            <a:r>
              <a:rPr lang="en-US" altLang="ko-KR" dirty="0" smtClean="0"/>
              <a:t>(Editor)</a:t>
            </a:r>
          </a:p>
          <a:p>
            <a:pPr lvl="3"/>
            <a:r>
              <a:rPr lang="ko-KR" altLang="en-US" dirty="0" smtClean="0"/>
              <a:t>프로그램 소스 코드를 작성하는 곳</a:t>
            </a:r>
            <a:endParaRPr lang="en-US" altLang="ko-KR" dirty="0"/>
          </a:p>
          <a:p>
            <a:pPr lvl="2"/>
            <a:r>
              <a:rPr lang="ko-KR" altLang="en-US" dirty="0" smtClean="0"/>
              <a:t>명령어 콘솔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(enhanced interactive Python interpreter)</a:t>
            </a:r>
          </a:p>
          <a:p>
            <a:pPr lvl="3"/>
            <a:r>
              <a:rPr lang="en-US" altLang="ko-KR" dirty="0" smtClean="0"/>
              <a:t>Python</a:t>
            </a:r>
            <a:r>
              <a:rPr lang="ko-KR" altLang="en-US" dirty="0" smtClean="0"/>
              <a:t>의 기본 </a:t>
            </a:r>
            <a:r>
              <a:rPr lang="en-US" altLang="ko-KR" dirty="0" smtClean="0"/>
              <a:t>interpreter</a:t>
            </a:r>
            <a:r>
              <a:rPr lang="ko-KR" altLang="en-US" dirty="0" smtClean="0"/>
              <a:t>보다 확장된 기능을 제공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에디터를 이용하지 않고도 콘솔에서 직접 프로그램을 작성하여 실행할 수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Python library</a:t>
            </a:r>
            <a:r>
              <a:rPr lang="ko-KR" altLang="en-US" dirty="0" smtClean="0"/>
              <a:t>인 </a:t>
            </a:r>
            <a:r>
              <a:rPr lang="en-US" altLang="ko-KR" dirty="0" err="1"/>
              <a:t>N</a:t>
            </a:r>
            <a:r>
              <a:rPr lang="en-US" altLang="ko-KR" dirty="0" err="1" smtClean="0"/>
              <a:t>umPy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SciPy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matplotlib</a:t>
            </a:r>
            <a:r>
              <a:rPr lang="ko-KR" altLang="en-US" dirty="0"/>
              <a:t> </a:t>
            </a:r>
            <a:r>
              <a:rPr lang="ko-KR" altLang="en-US" dirty="0" smtClean="0"/>
              <a:t>등 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 탐색기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32340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Spyder</a:t>
            </a:r>
            <a:r>
              <a:rPr lang="en-US" altLang="ko-KR" dirty="0"/>
              <a:t> </a:t>
            </a:r>
            <a:r>
              <a:rPr lang="ko-KR" altLang="en-US" dirty="0"/>
              <a:t>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332" y="1883290"/>
            <a:ext cx="61643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52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Spyder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console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27046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Spyder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환경의 우측 하단 부분이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console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해당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사칙연산 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5*10/(4+1), </a:t>
            </a:r>
            <a:r>
              <a:rPr lang="ko-KR" altLang="en-US" dirty="0" smtClean="0"/>
              <a:t>과 같은 명령을 입력하면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Python </a:t>
            </a:r>
            <a:r>
              <a:rPr lang="ko-KR" altLang="en-US" dirty="0" smtClean="0"/>
              <a:t>인터프리터가 이를 계산하여 결과를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print “Hello, world!”</a:t>
            </a:r>
            <a:r>
              <a:rPr lang="ko-KR" altLang="en-US" dirty="0" smtClean="0"/>
              <a:t>와 같은 명령도 수행해 </a:t>
            </a:r>
            <a:r>
              <a:rPr lang="ko-KR" altLang="en-US" dirty="0" smtClean="0"/>
              <a:t>보자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27685" y="2239169"/>
            <a:ext cx="46005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00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Spyder</a:t>
            </a:r>
            <a:r>
              <a:rPr lang="en-US" altLang="ko-KR" dirty="0" smtClean="0"/>
              <a:t> : Editor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작성하려는 프로그램의 길이가 길 때</a:t>
            </a:r>
            <a:endParaRPr lang="en-US" altLang="ko-KR" dirty="0"/>
          </a:p>
          <a:p>
            <a:r>
              <a:rPr lang="en-US" altLang="ko-KR" dirty="0" smtClean="0"/>
              <a:t>Console</a:t>
            </a:r>
            <a:r>
              <a:rPr lang="ko-KR" altLang="en-US" dirty="0" smtClean="0"/>
              <a:t>에서 직접 작성하는 것보다</a:t>
            </a:r>
            <a:r>
              <a:rPr lang="en-US" altLang="ko-KR" dirty="0" smtClean="0"/>
              <a:t>, Editor</a:t>
            </a:r>
            <a:r>
              <a:rPr lang="ko-KR" altLang="en-US" dirty="0" smtClean="0"/>
              <a:t>를 이용하여 긴 길이의 프로그램 코드를 미리 만들어 두는 것이 편함</a:t>
            </a:r>
            <a:endParaRPr lang="en-US" altLang="ko-KR" dirty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버튼이나 메뉴의 </a:t>
            </a:r>
            <a:r>
              <a:rPr lang="en-US" altLang="ko-KR" dirty="0" smtClean="0"/>
              <a:t>Run </a:t>
            </a:r>
            <a:r>
              <a:rPr lang="ko-KR" altLang="en-US" dirty="0" smtClean="0"/>
              <a:t>항목 등을 이용하여 한꺼번에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22" y="3363252"/>
            <a:ext cx="345893" cy="28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1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컴퓨터가 잘 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계산을 수행하고 계산 결과들을 기억한다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컴퓨터가 할 수 있는 것</a:t>
            </a:r>
            <a:endParaRPr lang="en-US" altLang="ko-KR" dirty="0" smtClean="0"/>
          </a:p>
          <a:p>
            <a:pPr lvl="1"/>
            <a:r>
              <a:rPr lang="ko-KR" altLang="en-US" dirty="0"/>
              <a:t>계산을 수행하고 계산 결과들을 기억한다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130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773" y="400478"/>
            <a:ext cx="9908362" cy="604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29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Sublime 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뿐만 아니라 여러 개발 언어를 사용할 때 도움을 주는 텍스트 에디터 중 하나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https://www.sublimetext.com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 smtClean="0"/>
              <a:t>View-&gt;Syntax-&gt;Python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문법을 강조할 수 있음</a:t>
            </a:r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이 설치되어 있을 경우 </a:t>
            </a:r>
            <a:r>
              <a:rPr lang="en-US" altLang="ko-KR" dirty="0" smtClean="0"/>
              <a:t>Tools-&gt;Build</a:t>
            </a:r>
            <a:r>
              <a:rPr lang="ko-KR" altLang="en-US" dirty="0" smtClean="0"/>
              <a:t>를 이용하여 작성한 코드를 실행할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전에는 스크립트를 미리 저장할 것</a:t>
            </a:r>
            <a:endParaRPr lang="en-US" altLang="ko-KR" dirty="0" smtClean="0"/>
          </a:p>
          <a:p>
            <a:r>
              <a:rPr lang="en-US" altLang="ko-KR" dirty="0" smtClean="0"/>
              <a:t>Command Palette (</a:t>
            </a:r>
            <a:r>
              <a:rPr lang="en-US" altLang="ko-KR" dirty="0" err="1" smtClean="0"/>
              <a:t>Ctrl+Shift+B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이용하여 마우스 사용을 최소화할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9338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Sublime Text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836" y="1478949"/>
            <a:ext cx="5776414" cy="463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74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02643" cy="4351338"/>
          </a:xfrm>
        </p:spPr>
        <p:txBody>
          <a:bodyPr/>
          <a:lstStyle/>
          <a:p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://jupyter.org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브라우저 기반 작업 환경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Anaconda</a:t>
            </a:r>
            <a:r>
              <a:rPr lang="ko-KR" altLang="en-US" dirty="0" smtClean="0"/>
              <a:t>가 설치되어 있다면 </a:t>
            </a:r>
            <a:r>
              <a:rPr lang="en-US" altLang="ko-KR" dirty="0" smtClean="0"/>
              <a:t>Windows</a:t>
            </a:r>
            <a:r>
              <a:rPr lang="ko-KR" altLang="en-US" dirty="0" smtClean="0"/>
              <a:t> 실행창에서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을 입력하여 실행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9994" y="1941992"/>
            <a:ext cx="5181600" cy="350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72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Editor </a:t>
            </a:r>
            <a:r>
              <a:rPr lang="ko-KR" altLang="en-US" dirty="0" smtClean="0"/>
              <a:t>혹은 개발 환경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 코드는 사실 </a:t>
            </a:r>
            <a:r>
              <a:rPr lang="en-US" altLang="ko-KR" dirty="0" smtClean="0"/>
              <a:t>text </a:t>
            </a:r>
            <a:r>
              <a:rPr lang="ko-KR" altLang="en-US" dirty="0" smtClean="0"/>
              <a:t>파일이며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작성하기 위해서는 윈도우의 기본 메모장</a:t>
            </a:r>
            <a:r>
              <a:rPr lang="en-US" altLang="ko-KR" dirty="0" smtClean="0"/>
              <a:t>(notepad)</a:t>
            </a:r>
            <a:r>
              <a:rPr lang="ko-KR" altLang="en-US" dirty="0" smtClean="0"/>
              <a:t>으로</a:t>
            </a:r>
            <a:r>
              <a:rPr lang="ko-KR" altLang="en-US" dirty="0"/>
              <a:t>도</a:t>
            </a:r>
            <a:r>
              <a:rPr lang="ko-KR" altLang="en-US" dirty="0" smtClean="0"/>
              <a:t> </a:t>
            </a:r>
            <a:r>
              <a:rPr lang="ko-KR" altLang="en-US" dirty="0" smtClean="0"/>
              <a:t>충분함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그러나 보다 편리한 개발 환경을 위하여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Spyder</a:t>
            </a:r>
            <a:r>
              <a:rPr lang="en-US" altLang="ko-KR" dirty="0" smtClean="0"/>
              <a:t>, Sublime text, VIM, Notepad++ </a:t>
            </a:r>
            <a:r>
              <a:rPr lang="ko-KR" altLang="en-US" dirty="0" smtClean="0"/>
              <a:t>등의 프로그램을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에디터를 활용하는가는 개인 취향의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02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프로그래밍을 익힐 때 중요한 것은 언어 그 자체가 아니라</a:t>
            </a:r>
            <a:endParaRPr lang="en-US" altLang="ko-KR" dirty="0" smtClean="0"/>
          </a:p>
          <a:p>
            <a:r>
              <a:rPr lang="ko-KR" altLang="en-US" dirty="0" smtClean="0"/>
              <a:t>해결하고자 하는 문제를 프로그래밍 언어로 논리적으로 변환할 수 있는 능력</a:t>
            </a:r>
            <a:endParaRPr lang="en-US" altLang="ko-KR" dirty="0" smtClean="0"/>
          </a:p>
          <a:p>
            <a:r>
              <a:rPr lang="ko-KR" altLang="en-US" dirty="0" smtClean="0"/>
              <a:t>본 과목에서는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 </a:t>
            </a:r>
            <a:r>
              <a:rPr lang="ko-KR" altLang="en-US" dirty="0" smtClean="0"/>
              <a:t>자체의 특징에 대해 배우는 것이 아니라</a:t>
            </a:r>
            <a:endParaRPr lang="en-US" altLang="ko-KR" dirty="0" smtClean="0"/>
          </a:p>
          <a:p>
            <a:r>
              <a:rPr lang="ko-KR" altLang="en-US" dirty="0" smtClean="0"/>
              <a:t>프로그래밍 언어를 통하여 통계적 분석에 필요한 논리적 사고 과정을 습득하고자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49158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프로그래밍적인 사고를 익힌다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다른 사람의 코드를 이해할 수 있는 능력을 키운다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좋은 코딩이란 어떤 것인가에 대해 고민한다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45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Computational thinking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선언적 지식 </a:t>
            </a:r>
            <a:r>
              <a:rPr lang="en-US" altLang="ko-KR" dirty="0" smtClean="0"/>
              <a:t>(declarative knowledge)</a:t>
            </a:r>
          </a:p>
          <a:p>
            <a:pPr lvl="1"/>
            <a:r>
              <a:rPr lang="ko-KR" altLang="en-US" dirty="0" smtClean="0"/>
              <a:t>어떤 사실에 대한 문장으로 구성됨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</a:t>
            </a:r>
            <a:r>
              <a:rPr lang="ko-KR" altLang="en-US" dirty="0" smtClean="0"/>
              <a:t>의 제곱근은 </a:t>
            </a:r>
            <a:r>
              <a:rPr lang="en-US" altLang="ko-KR" dirty="0" smtClean="0"/>
              <a:t>y*y=x</a:t>
            </a:r>
            <a:r>
              <a:rPr lang="ko-KR" altLang="en-US" dirty="0" smtClean="0"/>
              <a:t>를 만족하는 숫자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절차적 지식 </a:t>
            </a:r>
            <a:r>
              <a:rPr lang="en-US" altLang="ko-KR" dirty="0" smtClean="0"/>
              <a:t>(imperative knowledge)</a:t>
            </a:r>
          </a:p>
          <a:p>
            <a:pPr lvl="1"/>
            <a:r>
              <a:rPr lang="ko-KR" altLang="en-US" dirty="0" smtClean="0"/>
              <a:t>무엇을 어떻게 수행하는가에 대한 지식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요리 </a:t>
            </a:r>
            <a:r>
              <a:rPr lang="ko-KR" altLang="en-US" dirty="0" err="1" smtClean="0"/>
              <a:t>레시피와</a:t>
            </a:r>
            <a:r>
              <a:rPr lang="ko-KR" altLang="en-US" dirty="0" smtClean="0"/>
              <a:t> 비슷함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제곱근 문제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적당한 </a:t>
            </a:r>
            <a:r>
              <a:rPr lang="ko-KR" altLang="en-US" dirty="0" err="1" smtClean="0"/>
              <a:t>추측값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g</a:t>
            </a:r>
            <a:r>
              <a:rPr lang="ko-KR" altLang="en-US" dirty="0" smtClean="0"/>
              <a:t>로부터 시작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g*g</a:t>
            </a:r>
            <a:r>
              <a:rPr lang="ko-KR" altLang="en-US" dirty="0" smtClean="0"/>
              <a:t>를 계산하여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비슷하면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멈추고 </a:t>
            </a:r>
            <a:r>
              <a:rPr lang="en-US" altLang="ko-KR" dirty="0" smtClean="0"/>
              <a:t>g</a:t>
            </a:r>
            <a:r>
              <a:rPr lang="ko-KR" altLang="en-US" dirty="0" smtClean="0"/>
              <a:t>가 답이라고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아니면 새로운 </a:t>
            </a:r>
            <a:r>
              <a:rPr lang="ko-KR" altLang="en-US" dirty="0" err="1" smtClean="0"/>
              <a:t>추측값을</a:t>
            </a:r>
            <a:r>
              <a:rPr lang="ko-KR" altLang="en-US" dirty="0" smtClean="0"/>
              <a:t> 계산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g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x/g</a:t>
            </a:r>
            <a:r>
              <a:rPr lang="ko-KR" altLang="en-US" dirty="0" smtClean="0"/>
              <a:t>의 평균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새로운 </a:t>
            </a:r>
            <a:r>
              <a:rPr lang="ko-KR" altLang="en-US" dirty="0" err="1" smtClean="0"/>
              <a:t>추측값의</a:t>
            </a:r>
            <a:r>
              <a:rPr lang="ko-KR" altLang="en-US" dirty="0" smtClean="0"/>
              <a:t> 제곱이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비슷하면 멈추고 </a:t>
            </a:r>
            <a:r>
              <a:rPr lang="ko-KR" altLang="en-US" dirty="0"/>
              <a:t>답이라고 함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아니면 정답에 근접할 때까지 위 과정을 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2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제곱근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25</a:t>
            </a:r>
            <a:r>
              <a:rPr lang="ko-KR" altLang="en-US" dirty="0" smtClean="0"/>
              <a:t>의 제곱근을 구해보자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g</a:t>
            </a:r>
            <a:r>
              <a:rPr lang="ko-KR" altLang="en-US" dirty="0" smtClean="0"/>
              <a:t>를 임의의 숫자로 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g=3.</a:t>
            </a:r>
          </a:p>
          <a:p>
            <a:pPr lvl="1"/>
            <a:r>
              <a:rPr lang="en-US" altLang="ko-KR" dirty="0" smtClean="0"/>
              <a:t>3*3=9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와는 거리가 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새로운 </a:t>
            </a:r>
            <a:r>
              <a:rPr lang="en-US" altLang="ko-KR" dirty="0" smtClean="0"/>
              <a:t>g = (3+25/3)/2 = 5.67.</a:t>
            </a:r>
          </a:p>
          <a:p>
            <a:pPr lvl="1"/>
            <a:r>
              <a:rPr lang="en-US" altLang="ko-KR" dirty="0" smtClean="0"/>
              <a:t>5.67*5.67 = 32.15</a:t>
            </a:r>
            <a:r>
              <a:rPr lang="ko-KR" altLang="en-US" dirty="0" smtClean="0"/>
              <a:t>로 여전히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와는 차이가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</a:t>
            </a:r>
            <a:r>
              <a:rPr lang="en-US" altLang="ko-KR" dirty="0" smtClean="0"/>
              <a:t>g = (5.67 + 25/5.67)/2 = 5.04</a:t>
            </a:r>
          </a:p>
          <a:p>
            <a:pPr lvl="1"/>
            <a:r>
              <a:rPr lang="en-US" altLang="ko-KR" dirty="0" smtClean="0"/>
              <a:t>5.04*5.04 = 25.4</a:t>
            </a:r>
            <a:r>
              <a:rPr lang="ko-KR" altLang="en-US" dirty="0" smtClean="0"/>
              <a:t>이며 이는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와 상당히 비슷하다고 간주하고</a:t>
            </a:r>
            <a:r>
              <a:rPr lang="en-US" altLang="ko-KR" dirty="0" smtClean="0"/>
              <a:t>, 5.04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의 제곱근에 대한 좋은 근사값이라고 결정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위와 같은 과정에 대한 묘사를 알고리즘</a:t>
            </a:r>
            <a:r>
              <a:rPr lang="en-US" altLang="ko-KR" dirty="0" smtClean="0"/>
              <a:t>(algorithm)</a:t>
            </a:r>
            <a:r>
              <a:rPr lang="ko-KR" altLang="en-US" dirty="0" smtClean="0"/>
              <a:t>이라고 부름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58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컴퓨터에 일련의 </a:t>
            </a:r>
            <a:r>
              <a:rPr lang="en-US" altLang="ko-KR" dirty="0" smtClean="0"/>
              <a:t>instruction</a:t>
            </a:r>
            <a:r>
              <a:rPr lang="ko-KR" altLang="en-US" dirty="0" smtClean="0"/>
              <a:t>들을 전달할 수 있도록 고안된 컴퓨터 언어</a:t>
            </a:r>
            <a:endParaRPr lang="en-US" altLang="ko-KR" dirty="0"/>
          </a:p>
          <a:p>
            <a:r>
              <a:rPr lang="ko-KR" altLang="en-US" dirty="0" smtClean="0"/>
              <a:t>많은 종류의 프로그래밍 언어들이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각자의 장점이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Matlab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벡터와 행렬 연산에 효과적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 : </a:t>
            </a:r>
            <a:r>
              <a:rPr lang="ko-KR" altLang="en-US" dirty="0" smtClean="0"/>
              <a:t>데이터 네트워크를 제어하는데 효과적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 : </a:t>
            </a:r>
            <a:r>
              <a:rPr lang="ko-KR" altLang="en-US" dirty="0" smtClean="0"/>
              <a:t>확률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통계적 계산과 시뮬레이션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: </a:t>
            </a:r>
            <a:r>
              <a:rPr lang="ko-KR" altLang="en-US" dirty="0" smtClean="0"/>
              <a:t>여러 가지 목적에 맞춰 사용할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: </a:t>
            </a:r>
            <a:r>
              <a:rPr lang="ko-KR" altLang="en-US" dirty="0" smtClean="0"/>
              <a:t>수행 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플랫폼에 영향을 받지 않음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7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언어의 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Low level vs. High level</a:t>
            </a:r>
          </a:p>
          <a:p>
            <a:pPr lvl="1"/>
            <a:r>
              <a:rPr lang="ko-KR" altLang="en-US" dirty="0" smtClean="0"/>
              <a:t>기계어 수준의 언어를 이용하는가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추상적인 레벨의 언어를 이용하는가</a:t>
            </a:r>
            <a:endParaRPr lang="en-US" altLang="ko-KR" dirty="0" smtClean="0"/>
          </a:p>
          <a:p>
            <a:r>
              <a:rPr lang="en-US" altLang="ko-KR" dirty="0" smtClean="0"/>
              <a:t>General vs. targeted to an application domain</a:t>
            </a:r>
          </a:p>
          <a:p>
            <a:pPr lvl="1"/>
            <a:r>
              <a:rPr lang="ko-KR" altLang="en-US" dirty="0" smtClean="0"/>
              <a:t>일반적인 목적 혹은 특정 어플리케이션을 위한 목적</a:t>
            </a:r>
            <a:endParaRPr lang="en-US" altLang="ko-KR" dirty="0"/>
          </a:p>
          <a:p>
            <a:r>
              <a:rPr lang="ko-KR" altLang="en-US" dirty="0" smtClean="0"/>
              <a:t>인터프리터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컴파일러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프로그램이 적힌 소스 코드가 한 번에 실행되는가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먼저 기계어로 변환된 후에 실행되는가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60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- </a:t>
            </a:r>
            <a:r>
              <a:rPr lang="ko-KR" altLang="en-US" dirty="0" err="1" smtClean="0"/>
              <a:t>파이썬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전세계적으로 많이 이용되는 </a:t>
            </a:r>
            <a:r>
              <a:rPr lang="en-US" altLang="ko-KR" dirty="0" smtClean="0"/>
              <a:t>high-level </a:t>
            </a:r>
            <a:r>
              <a:rPr lang="ko-KR" altLang="en-US" dirty="0" smtClean="0"/>
              <a:t>프로그래밍 언어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코드의 </a:t>
            </a:r>
            <a:r>
              <a:rPr lang="ko-KR" altLang="en-US" dirty="0" err="1" smtClean="0"/>
              <a:t>가독성</a:t>
            </a:r>
            <a:r>
              <a:rPr lang="en-US" altLang="ko-KR" dirty="0" smtClean="0"/>
              <a:t>(readability)</a:t>
            </a:r>
            <a:r>
              <a:rPr lang="ko-KR" altLang="en-US" dirty="0" smtClean="0"/>
              <a:t>에 중점을 두고 만들어짐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보다 더 적은 양의 코드를 이용하여 프로그래밍 할 수 있도록 </a:t>
            </a:r>
            <a:r>
              <a:rPr lang="ko-KR" altLang="en-US" dirty="0" smtClean="0"/>
              <a:t>만듦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1990</a:t>
            </a:r>
            <a:r>
              <a:rPr lang="ko-KR" altLang="en-US" dirty="0" smtClean="0"/>
              <a:t>년 네덜란드의 </a:t>
            </a:r>
            <a:r>
              <a:rPr lang="en-US" altLang="ko-KR" dirty="0" smtClean="0"/>
              <a:t>Guido van Rossum</a:t>
            </a:r>
            <a:r>
              <a:rPr lang="ko-KR" altLang="en-US" dirty="0" smtClean="0"/>
              <a:t>에 의해 만들어진 인터프리터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Google, Drobox, Django </a:t>
            </a:r>
            <a:r>
              <a:rPr lang="ko-KR" altLang="en-US" dirty="0" smtClean="0"/>
              <a:t>등 실용적인 부분에서 많이 </a:t>
            </a:r>
            <a:r>
              <a:rPr lang="ko-KR" altLang="en-US" dirty="0" smtClean="0"/>
              <a:t>활용됨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98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Interpreter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 코드를 작성하면 이를 맨 위부터 한 줄 씩 차근차근 실행하는 언어를 </a:t>
            </a:r>
            <a:r>
              <a:rPr lang="en-US" altLang="ko-KR" dirty="0" smtClean="0"/>
              <a:t>interpreter </a:t>
            </a:r>
            <a:r>
              <a:rPr lang="ko-KR" altLang="en-US" dirty="0" smtClean="0"/>
              <a:t>언어라고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Python, R,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반면 </a:t>
            </a:r>
            <a:r>
              <a:rPr lang="en-US" altLang="ko-KR" dirty="0" smtClean="0"/>
              <a:t>C/C++ </a:t>
            </a:r>
            <a:r>
              <a:rPr lang="ko-KR" altLang="en-US" dirty="0" smtClean="0"/>
              <a:t>등은 작성된 프로그램을 컴퓨터가 이해할 수 있는 언어로 </a:t>
            </a:r>
            <a:r>
              <a:rPr lang="en-US" altLang="ko-KR" dirty="0" smtClean="0"/>
              <a:t>compiler</a:t>
            </a:r>
            <a:r>
              <a:rPr lang="ko-KR" altLang="en-US" dirty="0" smtClean="0"/>
              <a:t>를 통해 번역을 완료한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과정을 통해 만들어지는 실행 파일을 수행하도록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750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Interpreter Compiler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36085" y="2022484"/>
          <a:ext cx="8128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Interpreter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Compiler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프로그램 한 줄씩 번역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 프로그램을 다 번역함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소스 코드 분석 시간은 적게 걸리나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실행 시간은 오래 걸림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소스 코드 분석 시간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컴파일 타임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이 오래 걸리나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실행 시간은 상대적으로 빠름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프로그램을 실행하다가 코드에 에러가 있으면 그 자리에서 멈춤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 코드를 분석하여 전체의 에러를 한꺼번에 모두 알려줌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Python,</a:t>
                      </a:r>
                      <a:r>
                        <a:rPr lang="en-US" altLang="ko-KR" baseline="0" dirty="0" smtClean="0"/>
                        <a:t> R, Ruby, SAS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C, C++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27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4632</TotalTime>
  <Words>1038</Words>
  <Application>Microsoft Office PowerPoint</Application>
  <PresentationFormat>와이드스크린</PresentationFormat>
  <Paragraphs>163</Paragraphs>
  <Slides>26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Introduction</vt:lpstr>
      <vt:lpstr>컴퓨터</vt:lpstr>
      <vt:lpstr>Computational thinking</vt:lpstr>
      <vt:lpstr>예) 제곱근 문제</vt:lpstr>
      <vt:lpstr>프로그래밍 언어</vt:lpstr>
      <vt:lpstr>프로그래밍 언어의 분류</vt:lpstr>
      <vt:lpstr>Python - 파이썬</vt:lpstr>
      <vt:lpstr>Python은 Interpreter 언어</vt:lpstr>
      <vt:lpstr>Interpreter Compiler 비교</vt:lpstr>
      <vt:lpstr>Data science에서의 Python</vt:lpstr>
      <vt:lpstr>Data science에서의 Python(2)</vt:lpstr>
      <vt:lpstr>Python의 특징</vt:lpstr>
      <vt:lpstr>Python 설치</vt:lpstr>
      <vt:lpstr>Ananconda 설치</vt:lpstr>
      <vt:lpstr>Python 버전</vt:lpstr>
      <vt:lpstr>Spyder</vt:lpstr>
      <vt:lpstr>Spyder 화면</vt:lpstr>
      <vt:lpstr>Spyder : IPython console</vt:lpstr>
      <vt:lpstr>Spyder : Editor</vt:lpstr>
      <vt:lpstr>PowerPoint 프레젠테이션</vt:lpstr>
      <vt:lpstr>Sublime Text</vt:lpstr>
      <vt:lpstr>Sublime Text 화면</vt:lpstr>
      <vt:lpstr>Jupyter notebook</vt:lpstr>
      <vt:lpstr>Editor 혹은 개발 환경 선택</vt:lpstr>
      <vt:lpstr>프로그래밍</vt:lpstr>
      <vt:lpstr>목표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소개</dc:title>
  <dc:creator>sw</dc:creator>
  <cp:lastModifiedBy>kyungsub@gmail.com</cp:lastModifiedBy>
  <cp:revision>68</cp:revision>
  <dcterms:created xsi:type="dcterms:W3CDTF">2016-01-08T07:39:19Z</dcterms:created>
  <dcterms:modified xsi:type="dcterms:W3CDTF">2017-02-27T05:06:35Z</dcterms:modified>
</cp:coreProperties>
</file>