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7" r:id="rId9"/>
    <p:sldId id="288" r:id="rId10"/>
    <p:sldId id="258" r:id="rId11"/>
    <p:sldId id="259" r:id="rId12"/>
    <p:sldId id="295" r:id="rId13"/>
    <p:sldId id="260" r:id="rId14"/>
    <p:sldId id="296" r:id="rId15"/>
    <p:sldId id="264" r:id="rId16"/>
    <p:sldId id="265" r:id="rId17"/>
    <p:sldId id="281" r:id="rId18"/>
    <p:sldId id="294" r:id="rId19"/>
    <p:sldId id="282" r:id="rId20"/>
    <p:sldId id="297" r:id="rId21"/>
    <p:sldId id="298" r:id="rId22"/>
    <p:sldId id="299" r:id="rId23"/>
    <p:sldId id="293" r:id="rId24"/>
    <p:sldId id="300" r:id="rId25"/>
    <p:sldId id="301" r:id="rId26"/>
    <p:sldId id="302" r:id="rId27"/>
    <p:sldId id="303" r:id="rId28"/>
    <p:sldId id="304" r:id="rId29"/>
    <p:sldId id="275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65.229.194.169:44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5" name="Picture 2" descr="KDnuggets 2014 Poll - Overlap between languages for Analytics/Data Mining: R, Python, and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2042431"/>
            <a:ext cx="4440908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Dnuggets 2014 Poll - Overlap between languages for Analytics/Data Mining: R, Python, and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4" y="2042431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6" y="1528847"/>
            <a:ext cx="3190879" cy="4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대중성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1" y="2208961"/>
            <a:ext cx="5496979" cy="3283392"/>
          </a:xfrm>
          <a:prstGeom prst="rect">
            <a:avLst/>
          </a:prstGeom>
        </p:spPr>
      </p:pic>
      <p:pic>
        <p:nvPicPr>
          <p:cNvPr id="1028" name="Picture 4" descr="https://static1.squarespace.com/static/51361f2fe4b0f24e710af7ae/t/56b1187d4c2f85efc5598bb1/1454446752995/?format=75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32" y="2208961"/>
            <a:ext cx="4239914" cy="31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3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pc="-150" dirty="0" smtClean="0"/>
              <a:t>자연언어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영어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와 프로그래밍 언어를 비슷하게 만들어 해석이 용이</a:t>
            </a:r>
            <a:endParaRPr lang="en-US" altLang="ko-KR" spc="-150" dirty="0" smtClean="0"/>
          </a:p>
          <a:p>
            <a:pPr lvl="1"/>
            <a:r>
              <a:rPr lang="en-US" altLang="ko-KR" dirty="0" smtClean="0"/>
              <a:t>for x in [1,2,3,4]: print x</a:t>
            </a:r>
          </a:p>
          <a:p>
            <a:pPr lvl="2"/>
            <a:r>
              <a:rPr lang="en-US" altLang="ko-KR" dirty="0" smtClean="0"/>
              <a:t>[1,2,3,4]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값들을 순서대로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문법을 익히기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프로그래밍은 매우 강력하여 수많은 작업을 수행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프로그래밍 언어와 연동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Open source</a:t>
            </a:r>
            <a:r>
              <a:rPr lang="ko-KR" altLang="en-US" dirty="0" smtClean="0"/>
              <a:t>로서 무료로 활용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libarary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50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다양한 </a:t>
            </a:r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  <a:r>
              <a:rPr lang="en-US" altLang="ko-KR" dirty="0"/>
              <a:t>,</a:t>
            </a:r>
            <a:r>
              <a:rPr lang="ko-KR" altLang="en-US" dirty="0"/>
              <a:t> 머신 러닝을 위한 강력한 </a:t>
            </a:r>
            <a:r>
              <a:rPr lang="en-US" altLang="ko-KR" dirty="0"/>
              <a:t>Python </a:t>
            </a:r>
            <a:r>
              <a:rPr lang="ko-KR" altLang="en-US" dirty="0"/>
              <a:t>패키지가 많이 개발됨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데이터 과학 활용 사례가 증가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주요 과학 패키지</a:t>
            </a:r>
            <a:endParaRPr lang="en-US" altLang="ko-KR" dirty="0"/>
          </a:p>
          <a:p>
            <a:pPr lvl="2"/>
            <a:r>
              <a:rPr lang="en-US" altLang="ko-KR" dirty="0"/>
              <a:t>Pandas : </a:t>
            </a:r>
            <a:r>
              <a:rPr lang="ko-KR" altLang="en-US" dirty="0"/>
              <a:t>데이터 프레임 객체를 이용한 데이터 처리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과학 컴퓨팅을 이용한 핵심 라이브러리</a:t>
            </a:r>
            <a:endParaRPr lang="en-US" altLang="ko-KR" dirty="0"/>
          </a:p>
          <a:p>
            <a:pPr lvl="2"/>
            <a:r>
              <a:rPr lang="en-US" altLang="ko-KR" dirty="0" err="1"/>
              <a:t>SciPy</a:t>
            </a:r>
            <a:r>
              <a:rPr lang="en-US" altLang="ko-KR" dirty="0"/>
              <a:t> : 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수학 분야 연산과 최적화</a:t>
            </a:r>
            <a:endParaRPr lang="en-US" altLang="ko-KR" dirty="0"/>
          </a:p>
          <a:p>
            <a:pPr lvl="2"/>
            <a:r>
              <a:rPr lang="en-US" altLang="ko-KR" dirty="0" err="1"/>
              <a:t>matplotlib</a:t>
            </a:r>
            <a:r>
              <a:rPr lang="en-US" altLang="ko-KR" dirty="0"/>
              <a:t> : </a:t>
            </a:r>
            <a:r>
              <a:rPr lang="ko-KR" altLang="en-US" dirty="0"/>
              <a:t>데이터 시각화</a:t>
            </a:r>
            <a:endParaRPr lang="en-US" altLang="ko-KR" dirty="0"/>
          </a:p>
          <a:p>
            <a:pPr lvl="2"/>
            <a:r>
              <a:rPr lang="en-US" altLang="ko-KR" dirty="0" err="1"/>
              <a:t>scikit</a:t>
            </a:r>
            <a:r>
              <a:rPr lang="en-US" altLang="ko-KR" dirty="0"/>
              <a:t>-learn : </a:t>
            </a:r>
            <a:r>
              <a:rPr lang="ko-KR" altLang="en-US" dirty="0"/>
              <a:t>머신 러닝 라이브러리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상관없이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설치할 수 있음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공식 홈페이지에서 제공하는 설치 파일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www.python.org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인터프리터와 몇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프로그램이 설치됨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분야들에서 사용하는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패키지들을 같이 설치함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Anaconda, 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Win9xPython, </a:t>
            </a:r>
            <a:r>
              <a:rPr lang="en-US" altLang="ko-KR" dirty="0" err="1" smtClean="0"/>
              <a:t>PocketPython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많은 종류가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중 </a:t>
            </a:r>
            <a:r>
              <a:rPr lang="en-US" altLang="ko-KR" dirty="0" smtClean="0"/>
              <a:t>Anaconda </a:t>
            </a:r>
            <a:r>
              <a:rPr lang="ko-KR" altLang="en-US" dirty="0" err="1" smtClean="0"/>
              <a:t>배포판을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scientific computing </a:t>
            </a:r>
            <a:r>
              <a:rPr lang="ko-KR" altLang="en-US" dirty="0" smtClean="0"/>
              <a:t>등을 위한 패키지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8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Ananconda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2400" spc="-150" dirty="0" smtClean="0"/>
              <a:t>Python 2.x</a:t>
            </a:r>
            <a:r>
              <a:rPr lang="ko-KR" altLang="en-US" sz="2400" spc="-150" dirty="0" smtClean="0"/>
              <a:t>과 </a:t>
            </a:r>
            <a:r>
              <a:rPr lang="en-US" altLang="ko-KR" sz="2400" spc="-150" dirty="0" smtClean="0"/>
              <a:t>3.x </a:t>
            </a:r>
            <a:r>
              <a:rPr lang="ko-KR" altLang="en-US" sz="2400" spc="-150" dirty="0" smtClean="0"/>
              <a:t>버전이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은 오래되었으나 안정성이 높음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3.x</a:t>
            </a:r>
            <a:r>
              <a:rPr lang="ko-KR" altLang="en-US" sz="2400" spc="-150" dirty="0" smtClean="0"/>
              <a:t>버전은 새롭게 업데이트 되는 버전이나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버전과 호환되지 않을 수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ko-KR" altLang="en-US" sz="2400" spc="-150" dirty="0" smtClean="0"/>
              <a:t>이번 강의에 있어 버전 선택은 크게 중요한 이슈는 아</a:t>
            </a:r>
            <a:r>
              <a:rPr lang="ko-KR" altLang="en-US" sz="2400" spc="-150" dirty="0"/>
              <a:t>님</a:t>
            </a:r>
            <a:endParaRPr lang="en-US" altLang="ko-KR" sz="2400" spc="-150" dirty="0" smtClean="0"/>
          </a:p>
          <a:p>
            <a:r>
              <a:rPr lang="en-US" altLang="ko-KR" sz="2400" spc="-150" dirty="0" smtClean="0"/>
              <a:t>www.continuum.io/downloads</a:t>
            </a:r>
            <a:endParaRPr lang="ko-KR" altLang="en-US" sz="2400" spc="-15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378" y="2014758"/>
            <a:ext cx="5181600" cy="3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처음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만들어졌을 때는 많이 이용되는 언어는 아니었음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이 도입되면서 많은 발전이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 사람들이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프로젝트에 참여하여 거대한 </a:t>
            </a:r>
            <a:r>
              <a:rPr lang="en-US" altLang="ko-KR" dirty="0" smtClean="0"/>
              <a:t>ecosystem</a:t>
            </a:r>
            <a:r>
              <a:rPr lang="ko-KR" altLang="en-US" dirty="0" smtClean="0"/>
              <a:t>으로 발전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의 단점을 보완한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이 등장하였으며 대체적으로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버전보다 우수하다고 평가 받음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4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로컬 컴퓨터에 설치된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이용하는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학과 서버에 </a:t>
            </a:r>
            <a:r>
              <a:rPr lang="ko-KR" altLang="en-US" dirty="0" smtClean="0"/>
              <a:t>설치된 </a:t>
            </a:r>
            <a:r>
              <a:rPr lang="en-US" altLang="ko-KR" dirty="0" err="1" smtClean="0"/>
              <a:t>Jupyterhub</a:t>
            </a:r>
            <a:r>
              <a:rPr lang="ko-KR" altLang="en-US" dirty="0" smtClean="0"/>
              <a:t>를 이용하는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개발 환경을 이용하는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14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컴퓨터의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4783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://jupyter.org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브라우저 기반 작업 환경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코드와 코드에 대한 설명을 번갈아 작성할 수 있음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demonstration</a:t>
            </a:r>
            <a:r>
              <a:rPr lang="ko-KR" altLang="en-US" sz="1600" dirty="0" smtClean="0"/>
              <a:t>에 용이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literate programming</a:t>
            </a:r>
            <a:r>
              <a:rPr lang="ko-KR" altLang="en-US" sz="1600" dirty="0" smtClean="0"/>
              <a:t>이라고도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설명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수식 등을 한 페이지에 보일 수 있음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7999" y="1825625"/>
            <a:ext cx="5381167" cy="36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수행하고 계산 결과들을 기억한다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컴퓨터가 할 수 있는 것</a:t>
            </a:r>
            <a:endParaRPr lang="en-US" altLang="ko-KR" dirty="0" smtClean="0"/>
          </a:p>
          <a:p>
            <a:pPr lvl="1"/>
            <a:r>
              <a:rPr lang="ko-KR" altLang="en-US" dirty="0"/>
              <a:t>계산을 수행하고 계산 결과들을 기억한다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523702"/>
            <a:ext cx="10515600" cy="565326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Anaconda</a:t>
            </a:r>
            <a:r>
              <a:rPr lang="ko-KR" altLang="en-US" sz="2000" dirty="0"/>
              <a:t>가 설치되어 있다는 가정 하에</a:t>
            </a:r>
            <a:r>
              <a:rPr lang="en-US" altLang="ko-KR" sz="2000" dirty="0"/>
              <a:t>, Windows </a:t>
            </a:r>
            <a:r>
              <a:rPr lang="ko-KR" altLang="en-US" sz="2000" dirty="0"/>
              <a:t>키</a:t>
            </a:r>
            <a:r>
              <a:rPr lang="en-US" altLang="ko-KR" sz="2000" dirty="0"/>
              <a:t>+R </a:t>
            </a:r>
            <a:r>
              <a:rPr lang="ko-KR" altLang="en-US" sz="2000" dirty="0"/>
              <a:t>키를 통해 실행 창을 연 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notebook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브라우저를 통해 다음과 같은 화면이 </a:t>
            </a:r>
            <a:r>
              <a:rPr lang="ko-KR" altLang="en-US" sz="2000" dirty="0" smtClean="0"/>
              <a:t>나타남</a:t>
            </a:r>
            <a:r>
              <a:rPr lang="en-US" altLang="ko-KR" sz="2000" dirty="0"/>
              <a:t> </a:t>
            </a:r>
            <a:endParaRPr lang="en-US" altLang="ko-KR" sz="2000" dirty="0" smtClean="0"/>
          </a:p>
          <a:p>
            <a:r>
              <a:rPr lang="ko-KR" altLang="en-US" sz="2000" dirty="0" smtClean="0"/>
              <a:t>파일 </a:t>
            </a:r>
            <a:r>
              <a:rPr lang="ko-KR" altLang="en-US" sz="2000" dirty="0"/>
              <a:t>탐색기처럼 폴더 간 이동을 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내가 </a:t>
            </a:r>
            <a:r>
              <a:rPr lang="ko-KR" altLang="en-US" sz="2000" dirty="0"/>
              <a:t>작업할 적당한 폴더로 </a:t>
            </a:r>
            <a:r>
              <a:rPr lang="ko-KR" altLang="en-US" sz="2000" dirty="0" smtClean="0"/>
              <a:t>이동</a:t>
            </a:r>
            <a:endParaRPr lang="en-US" altLang="ko-KR" sz="2000" dirty="0"/>
          </a:p>
          <a:p>
            <a:r>
              <a:rPr lang="en-US" altLang="ko-KR" sz="2000" dirty="0" smtClean="0"/>
              <a:t>New </a:t>
            </a:r>
            <a:r>
              <a:rPr lang="ko-KR" altLang="en-US" sz="2000" dirty="0" err="1"/>
              <a:t>드랍</a:t>
            </a:r>
            <a:r>
              <a:rPr lang="ko-KR" altLang="en-US" sz="2000" dirty="0"/>
              <a:t> 다운 버튼을 통해 </a:t>
            </a:r>
            <a:r>
              <a:rPr lang="en-US" altLang="ko-KR" sz="2000" dirty="0" smtClean="0"/>
              <a:t>Python </a:t>
            </a:r>
            <a:r>
              <a:rPr lang="ko-KR" altLang="en-US" sz="2000" dirty="0"/>
              <a:t>노트북을 새로 </a:t>
            </a:r>
            <a:r>
              <a:rPr lang="ko-KR" altLang="en-US" sz="2000" dirty="0" smtClean="0"/>
              <a:t>만듦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49" y="1284231"/>
            <a:ext cx="2901487" cy="13004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96" y="4523613"/>
            <a:ext cx="5380239" cy="16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9250"/>
            <a:ext cx="10515600" cy="588771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새로운 창에서 빈 </a:t>
            </a:r>
            <a:r>
              <a:rPr lang="en-US" altLang="ko-KR" sz="2000" dirty="0"/>
              <a:t>notebook </a:t>
            </a:r>
            <a:r>
              <a:rPr lang="ko-KR" altLang="en-US" sz="2000" dirty="0"/>
              <a:t>파일이 </a:t>
            </a:r>
            <a:r>
              <a:rPr lang="ko-KR" altLang="en-US" sz="2000" dirty="0" smtClean="0"/>
              <a:t>생성</a:t>
            </a:r>
            <a:r>
              <a:rPr lang="en-US" altLang="ko-KR" sz="2000" dirty="0"/>
              <a:t> </a:t>
            </a:r>
            <a:endParaRPr lang="en-US" altLang="ko-KR" sz="2000" dirty="0" smtClean="0"/>
          </a:p>
          <a:p>
            <a:r>
              <a:rPr lang="en-US" altLang="ko-KR" sz="2000" dirty="0" smtClean="0"/>
              <a:t>Code</a:t>
            </a:r>
            <a:r>
              <a:rPr lang="ko-KR" altLang="en-US" sz="2000" dirty="0"/>
              <a:t>라고 쓰여있는 </a:t>
            </a:r>
            <a:r>
              <a:rPr lang="ko-KR" altLang="en-US" sz="2000" dirty="0" err="1"/>
              <a:t>드랍다운</a:t>
            </a:r>
            <a:r>
              <a:rPr lang="ko-KR" altLang="en-US" sz="2000" dirty="0"/>
              <a:t> 메뉴를 클릭하면 </a:t>
            </a:r>
            <a:r>
              <a:rPr lang="en-US" altLang="ko-KR" sz="2000" dirty="0" smtClean="0"/>
              <a:t>Code, Markdown </a:t>
            </a:r>
            <a:r>
              <a:rPr lang="ko-KR" altLang="en-US" sz="2000" dirty="0"/>
              <a:t>등을 선택할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먼저 </a:t>
            </a:r>
            <a:r>
              <a:rPr lang="en-US" altLang="ko-KR" sz="2000" dirty="0"/>
              <a:t>Markdown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Markdown</a:t>
            </a:r>
            <a:r>
              <a:rPr lang="ko-KR" altLang="en-US" sz="2000" dirty="0"/>
              <a:t>을 이용하여 내가 작성하고자 하는 보고서의 내용을 </a:t>
            </a:r>
            <a:r>
              <a:rPr lang="ko-KR" altLang="en-US" sz="2000" dirty="0" smtClean="0"/>
              <a:t>설명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다음과 </a:t>
            </a:r>
            <a:r>
              <a:rPr lang="ko-KR" altLang="en-US" sz="2000" dirty="0"/>
              <a:t>같이 작성한 후 화살표 버튼을 눌러 실행하여 결과를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1600" dirty="0" err="1" smtClean="0"/>
              <a:t>마크다운</a:t>
            </a:r>
            <a:r>
              <a:rPr lang="ko-KR" altLang="en-US" sz="1600" dirty="0" smtClean="0"/>
              <a:t> 문서 더 살펴보기 </a:t>
            </a:r>
            <a:r>
              <a:rPr lang="en-US" altLang="ko-KR" sz="1600" smtClean="0"/>
              <a:t>: https</a:t>
            </a:r>
            <a:r>
              <a:rPr lang="en-US" altLang="ko-KR" sz="1600" dirty="0"/>
              <a:t>://gist.github.com/ihoneymon/652be052a0727ad59601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25" y="1365849"/>
            <a:ext cx="5508148" cy="1323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25" y="3685171"/>
            <a:ext cx="5508148" cy="17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2138"/>
            <a:ext cx="10515600" cy="569482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코드를 </a:t>
            </a:r>
            <a:r>
              <a:rPr lang="ko-KR" altLang="en-US" sz="2000" dirty="0" smtClean="0"/>
              <a:t>작성하기</a:t>
            </a:r>
            <a:endParaRPr lang="en-US" altLang="ko-KR" sz="2000" dirty="0" smtClean="0"/>
          </a:p>
          <a:p>
            <a:r>
              <a:rPr lang="en-US" altLang="ko-KR" sz="2000" dirty="0" smtClean="0"/>
              <a:t>Python </a:t>
            </a:r>
            <a:r>
              <a:rPr lang="ko-KR" altLang="en-US" sz="2000" dirty="0"/>
              <a:t>코드를 작성 후 마찬가지로 화살표 버튼을 클릭하면 실행 결과를 확인할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마지막으로 </a:t>
            </a:r>
            <a:r>
              <a:rPr lang="en-US" altLang="ko-KR" sz="2000" dirty="0"/>
              <a:t>File -&gt; Rename</a:t>
            </a:r>
            <a:r>
              <a:rPr lang="ko-KR" altLang="en-US" sz="2000" dirty="0"/>
              <a:t>을 통하여 적정한 이름으로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> </a:t>
            </a:r>
            <a:endParaRPr lang="en-US" altLang="ko-KR" sz="1600" dirty="0" smtClean="0"/>
          </a:p>
          <a:p>
            <a:r>
              <a:rPr lang="en-US" altLang="ko-KR" sz="2000" dirty="0" smtClean="0"/>
              <a:t>Notebook </a:t>
            </a:r>
            <a:r>
              <a:rPr lang="ko-KR" altLang="en-US" sz="2000" dirty="0" err="1"/>
              <a:t>윗</a:t>
            </a:r>
            <a:r>
              <a:rPr lang="ko-KR" altLang="en-US" sz="2000" dirty="0"/>
              <a:t> 쪽의 </a:t>
            </a:r>
            <a:r>
              <a:rPr lang="en-US" altLang="ko-KR" sz="2000" dirty="0"/>
              <a:t>Untitled</a:t>
            </a:r>
            <a:r>
              <a:rPr lang="ko-KR" altLang="en-US" sz="2000" dirty="0"/>
              <a:t>을 클릭해도 이름을 변경할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저장된 </a:t>
            </a:r>
            <a:r>
              <a:rPr lang="ko-KR" altLang="en-US" sz="2000" dirty="0"/>
              <a:t>파일은 윈도우 탐색기를 통하여 </a:t>
            </a:r>
            <a:r>
              <a:rPr lang="ko-KR" altLang="en-US" sz="2000" dirty="0" smtClean="0"/>
              <a:t>확인</a:t>
            </a:r>
            <a:endParaRPr lang="en-US" altLang="ko-KR" sz="16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60" y="1390477"/>
            <a:ext cx="6475095" cy="30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</a:t>
            </a:r>
            <a:r>
              <a:rPr lang="en-US" altLang="ko-KR" dirty="0" err="1" smtClean="0"/>
              <a:t>jupyterhub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웹브라우저에서</a:t>
            </a:r>
            <a:r>
              <a:rPr lang="ko-KR" altLang="en-US" sz="2400" dirty="0" smtClean="0"/>
              <a:t> </a:t>
            </a:r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165.229.194.169:443</a:t>
            </a:r>
            <a:r>
              <a:rPr lang="ko-KR" altLang="en-US" sz="2400" dirty="0" smtClean="0"/>
              <a:t>로 접속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본인의 아이디와 비밀번호로 접속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 smtClean="0"/>
              <a:t>노트북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이용 방법은 앞의 경우와 흡사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실습실 컴퓨터와 달리 자신의 코드를 저장해 </a:t>
            </a:r>
            <a:r>
              <a:rPr lang="ko-KR" altLang="en-US" sz="2400" dirty="0" smtClean="0"/>
              <a:t>두고 쓸 수 있음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12" y="2570889"/>
            <a:ext cx="3781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439603"/>
          </a:xfrm>
        </p:spPr>
        <p:txBody>
          <a:bodyPr/>
          <a:lstStyle/>
          <a:p>
            <a:r>
              <a:rPr lang="en-US" altLang="ko-KR" dirty="0"/>
              <a:t>"Scientific Python Development </a:t>
            </a:r>
            <a:r>
              <a:rPr lang="en-US" altLang="ko-KR" dirty="0" err="1" smtClean="0"/>
              <a:t>EnviRonment</a:t>
            </a:r>
            <a:r>
              <a:rPr lang="en-US" altLang="ko-KR" dirty="0" smtClean="0"/>
              <a:t>"</a:t>
            </a:r>
            <a:endParaRPr lang="en-US" altLang="ko-KR" spc="-150" dirty="0" smtClean="0"/>
          </a:p>
          <a:p>
            <a:r>
              <a:rPr lang="en-US" altLang="ko-KR" spc="-150" dirty="0" err="1" smtClean="0"/>
              <a:t>Spyder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/>
              <a:t>Python </a:t>
            </a:r>
            <a:r>
              <a:rPr lang="ko-KR" altLang="en-US" spc="-150" dirty="0" smtClean="0"/>
              <a:t>개발 환경으로 </a:t>
            </a:r>
            <a:r>
              <a:rPr lang="en-US" altLang="ko-KR" spc="-150" dirty="0" smtClean="0"/>
              <a:t>Anaconda</a:t>
            </a:r>
            <a:r>
              <a:rPr lang="ko-KR" altLang="en-US" spc="-150" dirty="0" smtClean="0"/>
              <a:t>를 설치하면 같이 설치 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개발 환경 </a:t>
            </a:r>
            <a:r>
              <a:rPr lang="en-US" altLang="ko-KR" dirty="0" smtClean="0"/>
              <a:t>– IDE (Interactive Development Environment)</a:t>
            </a:r>
          </a:p>
          <a:p>
            <a:pPr lvl="2"/>
            <a:r>
              <a:rPr lang="ko-KR" altLang="en-US" dirty="0" smtClean="0"/>
              <a:t>텍스트 에디터</a:t>
            </a:r>
            <a:r>
              <a:rPr lang="en-US" altLang="ko-KR" dirty="0" smtClean="0"/>
              <a:t>(Editor)</a:t>
            </a:r>
          </a:p>
          <a:p>
            <a:pPr lvl="3"/>
            <a:r>
              <a:rPr lang="ko-KR" altLang="en-US" dirty="0" smtClean="0"/>
              <a:t>프로그램 소스 코드를 작성하는 곳</a:t>
            </a:r>
            <a:endParaRPr lang="en-US" altLang="ko-KR" dirty="0"/>
          </a:p>
          <a:p>
            <a:pPr lvl="2"/>
            <a:r>
              <a:rPr lang="ko-KR" altLang="en-US" dirty="0" smtClean="0"/>
              <a:t>명령어 콘솔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(enhanced interactive Python interpreter)</a:t>
            </a:r>
          </a:p>
          <a:p>
            <a:pPr lvl="3"/>
            <a:r>
              <a:rPr lang="en-US" altLang="ko-KR" dirty="0" smtClean="0"/>
              <a:t>Python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보다 확장된 기능을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에디터를 이용하지 않고도 콘솔에서 직접 프로그램을 작성하여 실행할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 library</a:t>
            </a:r>
            <a:r>
              <a:rPr lang="ko-KR" altLang="en-US" dirty="0" smtClean="0"/>
              <a:t>인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탐색기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466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32" y="1883290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704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환경의 우측 하단 부분이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사칙연산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5*10/(4+1), </a:t>
            </a:r>
            <a:r>
              <a:rPr lang="ko-KR" altLang="en-US" dirty="0" smtClean="0"/>
              <a:t>과 같은 명령을 입력하면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인터프리터가 이를 계산하여 결과를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print(“Hello, world!”)</a:t>
            </a:r>
            <a:r>
              <a:rPr lang="ko-KR" altLang="en-US" dirty="0" smtClean="0"/>
              <a:t>와 같은 명령도 수행해 보자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685" y="2239169"/>
            <a:ext cx="460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Editor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작성하려는 프로그램의 길이가 길 때</a:t>
            </a:r>
            <a:endParaRPr lang="en-US" altLang="ko-KR" dirty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직접 작성하는 것보다</a:t>
            </a:r>
            <a:r>
              <a:rPr lang="en-US" altLang="ko-KR" dirty="0" smtClean="0"/>
              <a:t>, Editor</a:t>
            </a:r>
            <a:r>
              <a:rPr lang="ko-KR" altLang="en-US" dirty="0" smtClean="0"/>
              <a:t>를 이용하여 긴 길이의 프로그램 코드를 미리 만들어 두는 것이 편함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버튼이나 메뉴의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항목 등을 이용하여 한꺼번에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2" y="3363252"/>
            <a:ext cx="345893" cy="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3" y="400478"/>
            <a:ext cx="9908362" cy="6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 </a:t>
            </a:r>
            <a:r>
              <a:rPr lang="ko-KR" altLang="en-US" dirty="0" smtClean="0"/>
              <a:t>혹은 개발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코드는 사실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작성하기 위해서는 윈도우의 기본 메모장</a:t>
            </a:r>
            <a:r>
              <a:rPr lang="en-US" altLang="ko-KR" dirty="0" smtClean="0"/>
              <a:t>(notepad)</a:t>
            </a:r>
            <a:r>
              <a:rPr lang="ko-KR" altLang="en-US" dirty="0" smtClean="0"/>
              <a:t>으로</a:t>
            </a:r>
            <a:r>
              <a:rPr lang="ko-KR" altLang="en-US" dirty="0"/>
              <a:t>도</a:t>
            </a:r>
            <a:r>
              <a:rPr lang="ko-KR" altLang="en-US" dirty="0" smtClean="0"/>
              <a:t> 충분함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보다 편리한 개발 환경을 위하여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Sublime text, VIM, Notepad++ </a:t>
            </a:r>
            <a:r>
              <a:rPr lang="ko-KR" altLang="en-US" dirty="0" smtClean="0"/>
              <a:t>등의 프로그램을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에디터를 활용하는가는 개인 취향의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altLang="ko-KR" dirty="0" smtClean="0"/>
              <a:t>Computational thinking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선언적 지식 </a:t>
            </a:r>
            <a:r>
              <a:rPr lang="en-US" altLang="ko-KR" dirty="0" smtClean="0"/>
              <a:t>(declarative knowledge)</a:t>
            </a:r>
          </a:p>
          <a:p>
            <a:pPr lvl="1"/>
            <a:r>
              <a:rPr lang="ko-KR" altLang="en-US" dirty="0" smtClean="0"/>
              <a:t>어떤 사실에 대한 문장으로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제곱근은 </a:t>
            </a:r>
            <a:r>
              <a:rPr lang="en-US" altLang="ko-KR" dirty="0" smtClean="0"/>
              <a:t>y*y=x</a:t>
            </a:r>
            <a:r>
              <a:rPr lang="ko-KR" altLang="en-US" dirty="0" smtClean="0"/>
              <a:t>를 만족하는 숫자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 지식 </a:t>
            </a:r>
            <a:r>
              <a:rPr lang="en-US" altLang="ko-KR" dirty="0" smtClean="0"/>
              <a:t>(imperative knowledge)</a:t>
            </a:r>
          </a:p>
          <a:p>
            <a:pPr lvl="1"/>
            <a:r>
              <a:rPr lang="ko-KR" altLang="en-US" dirty="0" smtClean="0"/>
              <a:t>무엇을 어떻게 수행하는가에 대한 지식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비슷함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제곱근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적당한 </a:t>
            </a:r>
            <a:r>
              <a:rPr lang="ko-KR" altLang="en-US" dirty="0" err="1" smtClean="0"/>
              <a:t>추측값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g*g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답이라고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새로운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x/g</a:t>
            </a:r>
            <a:r>
              <a:rPr lang="ko-KR" altLang="en-US" dirty="0" smtClean="0"/>
              <a:t>의 평균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추측값의</a:t>
            </a:r>
            <a:r>
              <a:rPr lang="ko-KR" altLang="en-US" dirty="0" smtClean="0"/>
              <a:t> 제곱이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 멈추고 </a:t>
            </a:r>
            <a:r>
              <a:rPr lang="ko-KR" altLang="en-US" dirty="0"/>
              <a:t>답이라고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정답에 근접할 때까지 위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익힐 때 중요한 것은 언어 그 자체가 아니라</a:t>
            </a:r>
            <a:endParaRPr lang="en-US" altLang="ko-KR" dirty="0" smtClean="0"/>
          </a:p>
          <a:p>
            <a:r>
              <a:rPr lang="ko-KR" altLang="en-US" dirty="0" smtClean="0"/>
              <a:t>해결하고자 하는 문제를 프로그래밍 언어로 논리적으로 변환할 수 있는 능력</a:t>
            </a:r>
            <a:endParaRPr lang="en-US" altLang="ko-KR" dirty="0" smtClean="0"/>
          </a:p>
          <a:p>
            <a:r>
              <a:rPr lang="ko-KR" altLang="en-US" dirty="0" smtClean="0"/>
              <a:t>본 과목에서는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자체의 특징에 대해 배우는 것이 아니라</a:t>
            </a:r>
            <a:endParaRPr lang="en-US" altLang="ko-KR" dirty="0" smtClean="0"/>
          </a:p>
          <a:p>
            <a:r>
              <a:rPr lang="ko-KR" altLang="en-US" dirty="0" smtClean="0"/>
              <a:t>프로그래밍 언어를 통하여 통계적 분석에 필요한 논리적 사고 과정을 습득하고자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15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프로그래밍적인 사고를 익힌다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사람의 코드를 이해할 수 있는 능력을 키운다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좋은 코딩이란 어떤 것인가에 대해 고민한다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5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제곱근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의 제곱근을 구해보자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</a:t>
            </a:r>
            <a:r>
              <a:rPr lang="ko-KR" altLang="en-US" dirty="0" smtClean="0"/>
              <a:t>를 임의의 숫자로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g=3.</a:t>
            </a:r>
          </a:p>
          <a:p>
            <a:pPr lvl="1"/>
            <a:r>
              <a:rPr lang="en-US" altLang="ko-KR" dirty="0" smtClean="0"/>
              <a:t>3*3=9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거리가 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(3+25/3)/2 = 5.67.</a:t>
            </a:r>
          </a:p>
          <a:p>
            <a:pPr lvl="1"/>
            <a:r>
              <a:rPr lang="en-US" altLang="ko-KR" dirty="0" smtClean="0"/>
              <a:t>5.67*5.67 = 32.15</a:t>
            </a:r>
            <a:r>
              <a:rPr lang="ko-KR" altLang="en-US" dirty="0" smtClean="0"/>
              <a:t>로 여전히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차이가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(5.67 + 25/5.67)/2 = 5.04</a:t>
            </a:r>
          </a:p>
          <a:p>
            <a:pPr lvl="1"/>
            <a:r>
              <a:rPr lang="en-US" altLang="ko-KR" dirty="0" smtClean="0"/>
              <a:t>5.04*5.04 = 25.4</a:t>
            </a:r>
            <a:r>
              <a:rPr lang="ko-KR" altLang="en-US" dirty="0" smtClean="0"/>
              <a:t>이며 이는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 상당히 비슷하다고 간주하고</a:t>
            </a:r>
            <a:r>
              <a:rPr lang="en-US" altLang="ko-KR" dirty="0" smtClean="0"/>
              <a:t>, 5.04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의 제곱근에 대한 좋은 근사값이라고 결정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위와 같은 과정에 대한 묘사를 알고리즘</a:t>
            </a:r>
            <a:r>
              <a:rPr lang="en-US" altLang="ko-KR" dirty="0" smtClean="0"/>
              <a:t>(algorithm)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일련의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들을 전달할 수 있도록 고안된 컴퓨터 언어</a:t>
            </a:r>
            <a:endParaRPr lang="en-US" altLang="ko-KR" dirty="0"/>
          </a:p>
          <a:p>
            <a:r>
              <a:rPr lang="ko-KR" altLang="en-US" dirty="0" smtClean="0"/>
              <a:t>많은 종류의 프로그래밍 언어들이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각자의 장점이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벡터와 행렬 연산에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: </a:t>
            </a:r>
            <a:r>
              <a:rPr lang="ko-KR" altLang="en-US" dirty="0" smtClean="0"/>
              <a:t>데이터 네트워크를 제어하는데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계산과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: </a:t>
            </a:r>
            <a:r>
              <a:rPr lang="ko-KR" altLang="en-US" dirty="0" smtClean="0"/>
              <a:t>여러 가지 목적에 맞춰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플랫폼에 영향을 받지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vs. High level</a:t>
            </a:r>
          </a:p>
          <a:p>
            <a:pPr lvl="1"/>
            <a:r>
              <a:rPr lang="ko-KR" altLang="en-US" dirty="0" smtClean="0"/>
              <a:t>기계어 수준의 언어를 이용하는가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추상적인 레벨의 언어를 이용하는가</a:t>
            </a:r>
            <a:endParaRPr lang="en-US" altLang="ko-KR" dirty="0" smtClean="0"/>
          </a:p>
          <a:p>
            <a:r>
              <a:rPr lang="en-US" altLang="ko-KR" dirty="0" smtClean="0"/>
              <a:t>General vs. targeted to an application domain</a:t>
            </a:r>
          </a:p>
          <a:p>
            <a:pPr lvl="1"/>
            <a:r>
              <a:rPr lang="ko-KR" altLang="en-US" dirty="0" smtClean="0"/>
              <a:t>일반적인 목적 혹은 특정 어플리케이션을 위한 목적</a:t>
            </a:r>
            <a:endParaRPr lang="en-US" altLang="ko-KR" dirty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적힌 소스 코드가 한 번에 실행되는가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먼저 기계어로 변환된 후에 실행되는가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전세계적으로 많이 이용되는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에 중점을 두고 만들어짐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보다 더 적은 양의 코드를 이용하여 프로그래밍 할 수 있도록 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네덜란드의 </a:t>
            </a:r>
            <a:r>
              <a:rPr lang="en-US" altLang="ko-KR" dirty="0" smtClean="0"/>
              <a:t>Guido van Rossum</a:t>
            </a:r>
            <a:r>
              <a:rPr lang="ko-KR" altLang="en-US" dirty="0" smtClean="0"/>
              <a:t>에 의해 만들어진 인터프리터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Google, Drobox, Django </a:t>
            </a:r>
            <a:r>
              <a:rPr lang="ko-KR" altLang="en-US" dirty="0" smtClean="0"/>
              <a:t>등 실용적인 부분에서 많이 활용됨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코드를 작성하면 이를 맨 위부터 한 줄 씩 차근차근 실행하는 언어를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Python, R,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등은 작성된 프로그램을 컴퓨터가 이해할 수 있는 언어로 </a:t>
            </a:r>
            <a:r>
              <a:rPr lang="en-US" altLang="ko-KR" dirty="0" smtClean="0"/>
              <a:t>compiler</a:t>
            </a:r>
            <a:r>
              <a:rPr lang="ko-KR" altLang="en-US" dirty="0" smtClean="0"/>
              <a:t>를 통해 번역을 완료한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과정을 통해 만들어지는 실행 파일을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Interpreter Compiler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085" y="2022484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Interpreter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Compiler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한 줄씩 번역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프로그램을 다 번역함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시간은 적게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오래 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컴파일 타임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오래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상대적으로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프로그램을 실행하다가 코드에 에러가 있으면 그 자리에서 멈춤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코드를 분석하여 전체의 에러를 한꺼번에 모두 알려줌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Python,</a:t>
                      </a:r>
                      <a:r>
                        <a:rPr lang="en-US" altLang="ko-KR" baseline="0" dirty="0" smtClean="0"/>
                        <a:t> R, Ruby, 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1160</Words>
  <Application>Microsoft Office PowerPoint</Application>
  <PresentationFormat>와이드스크린</PresentationFormat>
  <Paragraphs>228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Introduction</vt:lpstr>
      <vt:lpstr>컴퓨터</vt:lpstr>
      <vt:lpstr>Computational thinking</vt:lpstr>
      <vt:lpstr>예) 제곱근 문제</vt:lpstr>
      <vt:lpstr>프로그래밍 언어</vt:lpstr>
      <vt:lpstr>프로그래밍 언어의 분류</vt:lpstr>
      <vt:lpstr>Python - 파이썬</vt:lpstr>
      <vt:lpstr>Python은 Interpreter 언어</vt:lpstr>
      <vt:lpstr>Interpreter Compiler 비교</vt:lpstr>
      <vt:lpstr>Data science에서의 Python</vt:lpstr>
      <vt:lpstr>Data science에서의 Python(2)</vt:lpstr>
      <vt:lpstr>Python의 대중성</vt:lpstr>
      <vt:lpstr>Python의 특징</vt:lpstr>
      <vt:lpstr>Python의 다양한 package</vt:lpstr>
      <vt:lpstr>Python 설치</vt:lpstr>
      <vt:lpstr>Ananconda 설치</vt:lpstr>
      <vt:lpstr>Python 버전</vt:lpstr>
      <vt:lpstr>Python 개발 환경</vt:lpstr>
      <vt:lpstr>로컬 컴퓨터의 Jupyter notebook</vt:lpstr>
      <vt:lpstr>PowerPoint 프레젠테이션</vt:lpstr>
      <vt:lpstr>PowerPoint 프레젠테이션</vt:lpstr>
      <vt:lpstr>PowerPoint 프레젠테이션</vt:lpstr>
      <vt:lpstr>서버의 jupyterhub 이용하기</vt:lpstr>
      <vt:lpstr>Spyder</vt:lpstr>
      <vt:lpstr>Spyder 화면</vt:lpstr>
      <vt:lpstr>Spyder : IPython console</vt:lpstr>
      <vt:lpstr>Spyder : Editor</vt:lpstr>
      <vt:lpstr>PowerPoint 프레젠테이션</vt:lpstr>
      <vt:lpstr>Editor 혹은 개발 환경 선택</vt:lpstr>
      <vt:lpstr>프로그래밍</vt:lpstr>
      <vt:lpstr>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</dc:title>
  <dc:creator>sw</dc:creator>
  <cp:lastModifiedBy>Windows 사용자</cp:lastModifiedBy>
  <cp:revision>95</cp:revision>
  <dcterms:created xsi:type="dcterms:W3CDTF">2016-01-08T07:39:19Z</dcterms:created>
  <dcterms:modified xsi:type="dcterms:W3CDTF">2018-02-27T02:08:13Z</dcterms:modified>
</cp:coreProperties>
</file>