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36F36-9261-4800-9924-8576BB323A93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4E6D-12D5-41FE-8A70-AACD5C3FB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089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36F36-9261-4800-9924-8576BB323A93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4E6D-12D5-41FE-8A70-AACD5C3FB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356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36F36-9261-4800-9924-8576BB323A93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4E6D-12D5-41FE-8A70-AACD5C3FB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824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36F36-9261-4800-9924-8576BB323A93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4E6D-12D5-41FE-8A70-AACD5C3FB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040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36F36-9261-4800-9924-8576BB323A93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4E6D-12D5-41FE-8A70-AACD5C3FB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282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36F36-9261-4800-9924-8576BB323A93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4E6D-12D5-41FE-8A70-AACD5C3FB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408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36F36-9261-4800-9924-8576BB323A93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4E6D-12D5-41FE-8A70-AACD5C3FB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662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36F36-9261-4800-9924-8576BB323A93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4E6D-12D5-41FE-8A70-AACD5C3FB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651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36F36-9261-4800-9924-8576BB323A93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4E6D-12D5-41FE-8A70-AACD5C3FB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807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36F36-9261-4800-9924-8576BB323A93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4E6D-12D5-41FE-8A70-AACD5C3FB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66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36F36-9261-4800-9924-8576BB323A93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4E6D-12D5-41FE-8A70-AACD5C3FB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10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36F36-9261-4800-9924-8576BB323A93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74E6D-12D5-41FE-8A70-AACD5C3FB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890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Linear algebra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716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Numpy</a:t>
            </a:r>
            <a:r>
              <a:rPr lang="en-US" altLang="ko-KR" dirty="0" smtClean="0"/>
              <a:t> array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549346" cy="4351338"/>
          </a:xfrm>
        </p:spPr>
        <p:txBody>
          <a:bodyPr>
            <a:normAutofit fontScale="92500"/>
          </a:bodyPr>
          <a:lstStyle/>
          <a:p>
            <a:r>
              <a:rPr lang="ko-KR" altLang="en-US" dirty="0" smtClean="0"/>
              <a:t>다차원 배열을 구현</a:t>
            </a:r>
            <a:endParaRPr lang="en-US" altLang="ko-KR" dirty="0" smtClean="0"/>
          </a:p>
          <a:p>
            <a:r>
              <a:rPr lang="ko-KR" altLang="en-US" dirty="0" smtClean="0"/>
              <a:t>수학적 계산에 특화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import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numpy</a:t>
            </a:r>
            <a:r>
              <a:rPr lang="en-US" altLang="ko-KR" spc="-150" dirty="0" smtClean="0">
                <a:latin typeface="Consolas" panose="020B0609020204030204" pitchFamily="49" charset="0"/>
              </a:rPr>
              <a:t> as np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a =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np.array</a:t>
            </a:r>
            <a:r>
              <a:rPr lang="en-US" altLang="ko-KR" spc="-150" dirty="0" smtClean="0">
                <a:latin typeface="Consolas" panose="020B0609020204030204" pitchFamily="49" charset="0"/>
              </a:rPr>
              <a:t>([0, 1, 2, 3])</a:t>
            </a:r>
          </a:p>
          <a:p>
            <a:endParaRPr lang="en-US" altLang="ko-KR" dirty="0"/>
          </a:p>
          <a:p>
            <a:r>
              <a:rPr lang="en-US" altLang="ko-KR" spc="-150" dirty="0" err="1" smtClean="0">
                <a:latin typeface="Consolas" panose="020B0609020204030204" pitchFamily="49" charset="0"/>
              </a:rPr>
              <a:t>a.ndim</a:t>
            </a:r>
            <a:r>
              <a:rPr lang="en-US" altLang="ko-KR" dirty="0" smtClean="0"/>
              <a:t>  # 1 </a:t>
            </a:r>
            <a:r>
              <a:rPr lang="ko-KR" altLang="en-US" dirty="0" smtClean="0"/>
              <a:t>차원</a:t>
            </a:r>
            <a:endParaRPr lang="en-US" altLang="ko-KR" dirty="0" smtClean="0"/>
          </a:p>
          <a:p>
            <a:r>
              <a:rPr lang="en-US" altLang="ko-KR" spc="-150" dirty="0" err="1" smtClean="0">
                <a:latin typeface="Consolas" panose="020B0609020204030204" pitchFamily="49" charset="0"/>
              </a:rPr>
              <a:t>a.shape</a:t>
            </a:r>
            <a:r>
              <a:rPr lang="en-US" altLang="ko-KR" dirty="0" smtClean="0"/>
              <a:t>  # </a:t>
            </a:r>
            <a:r>
              <a:rPr lang="ko-KR" altLang="en-US" dirty="0" smtClean="0"/>
              <a:t>형태 </a:t>
            </a:r>
            <a:r>
              <a:rPr lang="en-US" altLang="ko-KR" dirty="0" smtClean="0"/>
              <a:t>: (4,)</a:t>
            </a:r>
          </a:p>
          <a:p>
            <a:r>
              <a:rPr lang="en-US" altLang="ko-KR" spc="-150" dirty="0" err="1" smtClean="0">
                <a:latin typeface="Consolas" panose="020B0609020204030204" pitchFamily="49" charset="0"/>
              </a:rPr>
              <a:t>len</a:t>
            </a:r>
            <a:r>
              <a:rPr lang="en-US" altLang="ko-KR" spc="-150" dirty="0" smtClean="0">
                <a:latin typeface="Consolas" panose="020B0609020204030204" pitchFamily="49" charset="0"/>
              </a:rPr>
              <a:t>(a)</a:t>
            </a:r>
            <a:r>
              <a:rPr lang="en-US" altLang="ko-KR" dirty="0" smtClean="0"/>
              <a:t>  # 4</a:t>
            </a:r>
          </a:p>
          <a:p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5568778" y="1825625"/>
            <a:ext cx="5785022" cy="4351338"/>
          </a:xfrm>
        </p:spPr>
        <p:txBody>
          <a:bodyPr>
            <a:normAutofit fontScale="92500"/>
          </a:bodyPr>
          <a:lstStyle/>
          <a:p>
            <a:r>
              <a:rPr lang="en-US" altLang="ko-KR" spc="-150" dirty="0" smtClean="0">
                <a:latin typeface="Consolas" panose="020B0609020204030204" pitchFamily="49" charset="0"/>
              </a:rPr>
              <a:t>b =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np.array</a:t>
            </a:r>
            <a:r>
              <a:rPr lang="en-US" altLang="ko-KR" spc="-150" dirty="0" smtClean="0">
                <a:latin typeface="Consolas" panose="020B0609020204030204" pitchFamily="49" charset="0"/>
              </a:rPr>
              <a:t>([[0,1,2], [3,4,5]])</a:t>
            </a:r>
          </a:p>
          <a:p>
            <a:endParaRPr lang="en-US" altLang="ko-KR" dirty="0"/>
          </a:p>
          <a:p>
            <a:r>
              <a:rPr lang="en-US" altLang="ko-KR" spc="-150" dirty="0" err="1" smtClean="0">
                <a:latin typeface="Consolas" panose="020B0609020204030204" pitchFamily="49" charset="0"/>
              </a:rPr>
              <a:t>b.ndim</a:t>
            </a:r>
            <a:r>
              <a:rPr lang="en-US" altLang="ko-KR" dirty="0" smtClean="0"/>
              <a:t>  # 2</a:t>
            </a:r>
            <a:r>
              <a:rPr lang="ko-KR" altLang="en-US" dirty="0" smtClean="0"/>
              <a:t>차원</a:t>
            </a:r>
            <a:endParaRPr lang="en-US" altLang="ko-KR" dirty="0" smtClean="0"/>
          </a:p>
          <a:p>
            <a:r>
              <a:rPr lang="en-US" altLang="ko-KR" spc="-150" dirty="0" err="1" smtClean="0">
                <a:latin typeface="Consolas" panose="020B0609020204030204" pitchFamily="49" charset="0"/>
              </a:rPr>
              <a:t>b.shape</a:t>
            </a:r>
            <a:r>
              <a:rPr lang="en-US" altLang="ko-KR" dirty="0" smtClean="0"/>
              <a:t> # </a:t>
            </a:r>
            <a:r>
              <a:rPr lang="ko-KR" altLang="en-US" dirty="0" smtClean="0"/>
              <a:t>형태 </a:t>
            </a:r>
            <a:r>
              <a:rPr lang="en-US" altLang="ko-KR" dirty="0" smtClean="0"/>
              <a:t>(2,3)</a:t>
            </a:r>
          </a:p>
          <a:p>
            <a:r>
              <a:rPr lang="en-US" altLang="ko-KR" spc="-150" dirty="0" err="1" smtClean="0">
                <a:latin typeface="Consolas" panose="020B0609020204030204" pitchFamily="49" charset="0"/>
              </a:rPr>
              <a:t>len</a:t>
            </a:r>
            <a:r>
              <a:rPr lang="en-US" altLang="ko-KR" spc="-150" dirty="0" smtClean="0">
                <a:latin typeface="Consolas" panose="020B0609020204030204" pitchFamily="49" charset="0"/>
              </a:rPr>
              <a:t>(b)</a:t>
            </a:r>
            <a:r>
              <a:rPr lang="en-US" altLang="ko-KR" dirty="0" smtClean="0"/>
              <a:t>  # 2 : 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차원의 길이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0340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array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</a:rPr>
              <a:t>a =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np.arange</a:t>
            </a:r>
            <a:r>
              <a:rPr lang="en-US" altLang="ko-KR" spc="-150" dirty="0" smtClean="0">
                <a:latin typeface="Consolas" panose="020B0609020204030204" pitchFamily="49" charset="0"/>
              </a:rPr>
              <a:t>(10)  # range </a:t>
            </a:r>
            <a:r>
              <a:rPr lang="ko-KR" altLang="en-US" spc="-150" dirty="0" smtClean="0">
                <a:latin typeface="Consolas" panose="020B0609020204030204" pitchFamily="49" charset="0"/>
              </a:rPr>
              <a:t>함수와 </a:t>
            </a:r>
            <a:r>
              <a:rPr lang="ko-KR" altLang="en-US" spc="-150" dirty="0" err="1" smtClean="0">
                <a:latin typeface="Consolas" panose="020B0609020204030204" pitchFamily="49" charset="0"/>
              </a:rPr>
              <a:t>비슷</a:t>
            </a:r>
            <a:endParaRPr lang="en-US" altLang="ko-KR" spc="-150" dirty="0" smtClean="0">
              <a:latin typeface="Consolas" panose="020B0609020204030204" pitchFamily="49" charset="0"/>
            </a:endParaRP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b =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np.arange</a:t>
            </a:r>
            <a:r>
              <a:rPr lang="en-US" altLang="ko-KR" spc="-150" dirty="0" smtClean="0">
                <a:latin typeface="Consolas" panose="020B0609020204030204" pitchFamily="49" charset="0"/>
              </a:rPr>
              <a:t>(1, 9, 2) 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c =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np.linspace</a:t>
            </a:r>
            <a:r>
              <a:rPr lang="en-US" altLang="ko-KR" spc="-150" dirty="0" smtClean="0">
                <a:latin typeface="Consolas" panose="020B0609020204030204" pitchFamily="49" charset="0"/>
              </a:rPr>
              <a:t>(0, 1, 6)  #</a:t>
            </a:r>
            <a:r>
              <a:rPr lang="ko-KR" altLang="en-US" spc="-150" dirty="0" smtClean="0">
                <a:latin typeface="Consolas" panose="020B0609020204030204" pitchFamily="49" charset="0"/>
              </a:rPr>
              <a:t>시작</a:t>
            </a:r>
            <a:r>
              <a:rPr lang="en-US" altLang="ko-KR" spc="-150" dirty="0" smtClean="0">
                <a:latin typeface="Consolas" panose="020B0609020204030204" pitchFamily="49" charset="0"/>
              </a:rPr>
              <a:t>, </a:t>
            </a:r>
            <a:r>
              <a:rPr lang="ko-KR" altLang="en-US" spc="-150" dirty="0" smtClean="0">
                <a:latin typeface="Consolas" panose="020B0609020204030204" pitchFamily="49" charset="0"/>
              </a:rPr>
              <a:t>끝</a:t>
            </a:r>
            <a:r>
              <a:rPr lang="en-US" altLang="ko-KR" spc="-150" dirty="0" smtClean="0">
                <a:latin typeface="Consolas" panose="020B0609020204030204" pitchFamily="49" charset="0"/>
              </a:rPr>
              <a:t>, </a:t>
            </a:r>
            <a:r>
              <a:rPr lang="ko-KR" altLang="en-US" spc="-150" dirty="0" smtClean="0">
                <a:latin typeface="Consolas" panose="020B0609020204030204" pitchFamily="49" charset="0"/>
              </a:rPr>
              <a:t>숫자 개수</a:t>
            </a:r>
            <a:endParaRPr lang="en-US" altLang="ko-KR" spc="-150" dirty="0" smtClean="0">
              <a:latin typeface="Consolas" panose="020B0609020204030204" pitchFamily="49" charset="0"/>
            </a:endParaRP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d </a:t>
            </a:r>
            <a:r>
              <a:rPr lang="en-US" altLang="ko-KR" spc="-150" dirty="0">
                <a:latin typeface="Consolas" panose="020B0609020204030204" pitchFamily="49" charset="0"/>
              </a:rPr>
              <a:t>= </a:t>
            </a:r>
            <a:r>
              <a:rPr lang="en-US" altLang="ko-KR" spc="-150" dirty="0" err="1">
                <a:latin typeface="Consolas" panose="020B0609020204030204" pitchFamily="49" charset="0"/>
              </a:rPr>
              <a:t>np.ones</a:t>
            </a:r>
            <a:r>
              <a:rPr lang="en-US" altLang="ko-KR" spc="-150" dirty="0">
                <a:latin typeface="Consolas" panose="020B0609020204030204" pitchFamily="49" charset="0"/>
              </a:rPr>
              <a:t>((3, 3</a:t>
            </a:r>
            <a:r>
              <a:rPr lang="en-US" altLang="ko-KR" spc="-150" dirty="0" smtClean="0">
                <a:latin typeface="Consolas" panose="020B0609020204030204" pitchFamily="49" charset="0"/>
              </a:rPr>
              <a:t>))  # 1</a:t>
            </a:r>
            <a:r>
              <a:rPr lang="ko-KR" altLang="en-US" spc="-150" dirty="0" smtClean="0">
                <a:latin typeface="Consolas" panose="020B0609020204030204" pitchFamily="49" charset="0"/>
              </a:rPr>
              <a:t>로 이루어진 다차원 배열</a:t>
            </a:r>
            <a:endParaRPr lang="en-US" altLang="ko-KR" spc="-150" dirty="0">
              <a:latin typeface="Consolas" panose="020B0609020204030204" pitchFamily="49" charset="0"/>
            </a:endParaRP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e </a:t>
            </a:r>
            <a:r>
              <a:rPr lang="en-US" altLang="ko-KR" spc="-150" dirty="0">
                <a:latin typeface="Consolas" panose="020B0609020204030204" pitchFamily="49" charset="0"/>
              </a:rPr>
              <a:t>= </a:t>
            </a:r>
            <a:r>
              <a:rPr lang="en-US" altLang="ko-KR" spc="-150" dirty="0" err="1">
                <a:latin typeface="Consolas" panose="020B0609020204030204" pitchFamily="49" charset="0"/>
              </a:rPr>
              <a:t>np.zeros</a:t>
            </a:r>
            <a:r>
              <a:rPr lang="en-US" altLang="ko-KR" spc="-150" dirty="0">
                <a:latin typeface="Consolas" panose="020B0609020204030204" pitchFamily="49" charset="0"/>
              </a:rPr>
              <a:t>((2, 2</a:t>
            </a:r>
            <a:r>
              <a:rPr lang="en-US" altLang="ko-KR" spc="-150" dirty="0" smtClean="0">
                <a:latin typeface="Consolas" panose="020B0609020204030204" pitchFamily="49" charset="0"/>
              </a:rPr>
              <a:t>))  # 0</a:t>
            </a:r>
            <a:r>
              <a:rPr lang="ko-KR" altLang="en-US" spc="-150" dirty="0" smtClean="0">
                <a:latin typeface="Consolas" panose="020B0609020204030204" pitchFamily="49" charset="0"/>
              </a:rPr>
              <a:t>으로 이루어진 다차원 배열</a:t>
            </a:r>
            <a:endParaRPr lang="en-US" altLang="ko-KR" spc="-150" dirty="0">
              <a:latin typeface="Consolas" panose="020B0609020204030204" pitchFamily="49" charset="0"/>
            </a:endParaRP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f </a:t>
            </a:r>
            <a:r>
              <a:rPr lang="en-US" altLang="ko-KR" spc="-150" dirty="0">
                <a:latin typeface="Consolas" panose="020B0609020204030204" pitchFamily="49" charset="0"/>
              </a:rPr>
              <a:t>= </a:t>
            </a:r>
            <a:r>
              <a:rPr lang="en-US" altLang="ko-KR" spc="-150" dirty="0" err="1">
                <a:latin typeface="Consolas" panose="020B0609020204030204" pitchFamily="49" charset="0"/>
              </a:rPr>
              <a:t>np.eye</a:t>
            </a:r>
            <a:r>
              <a:rPr lang="en-US" altLang="ko-KR" spc="-150" dirty="0">
                <a:latin typeface="Consolas" panose="020B0609020204030204" pitchFamily="49" charset="0"/>
              </a:rPr>
              <a:t>(3</a:t>
            </a:r>
            <a:r>
              <a:rPr lang="en-US" altLang="ko-KR" spc="-150" dirty="0" smtClean="0">
                <a:latin typeface="Consolas" panose="020B0609020204030204" pitchFamily="49" charset="0"/>
              </a:rPr>
              <a:t>)  # identity </a:t>
            </a:r>
            <a:r>
              <a:rPr lang="ko-KR" altLang="en-US" spc="-150" dirty="0" smtClean="0">
                <a:latin typeface="Consolas" panose="020B0609020204030204" pitchFamily="49" charset="0"/>
              </a:rPr>
              <a:t>행렬</a:t>
            </a:r>
            <a:endParaRPr lang="en-US" altLang="ko-KR" spc="-150" dirty="0">
              <a:latin typeface="Consolas" panose="020B0609020204030204" pitchFamily="49" charset="0"/>
            </a:endParaRP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g </a:t>
            </a:r>
            <a:r>
              <a:rPr lang="en-US" altLang="ko-KR" spc="-150" dirty="0">
                <a:latin typeface="Consolas" panose="020B0609020204030204" pitchFamily="49" charset="0"/>
              </a:rPr>
              <a:t>= </a:t>
            </a:r>
            <a:r>
              <a:rPr lang="en-US" altLang="ko-KR" spc="-150" dirty="0" err="1">
                <a:latin typeface="Consolas" panose="020B0609020204030204" pitchFamily="49" charset="0"/>
              </a:rPr>
              <a:t>np.diag</a:t>
            </a:r>
            <a:r>
              <a:rPr lang="en-US" altLang="ko-KR" spc="-150" dirty="0">
                <a:latin typeface="Consolas" panose="020B0609020204030204" pitchFamily="49" charset="0"/>
              </a:rPr>
              <a:t>(</a:t>
            </a:r>
            <a:r>
              <a:rPr lang="en-US" altLang="ko-KR" spc="-150" dirty="0" err="1">
                <a:latin typeface="Consolas" panose="020B0609020204030204" pitchFamily="49" charset="0"/>
              </a:rPr>
              <a:t>np.array</a:t>
            </a:r>
            <a:r>
              <a:rPr lang="en-US" altLang="ko-KR" spc="-150" dirty="0">
                <a:latin typeface="Consolas" panose="020B0609020204030204" pitchFamily="49" charset="0"/>
              </a:rPr>
              <a:t>([1, 2, 3, 4</a:t>
            </a:r>
            <a:r>
              <a:rPr lang="en-US" altLang="ko-KR" spc="-150" dirty="0" smtClean="0">
                <a:latin typeface="Consolas" panose="020B0609020204030204" pitchFamily="49" charset="0"/>
              </a:rPr>
              <a:t>]))  # </a:t>
            </a:r>
            <a:r>
              <a:rPr lang="ko-KR" altLang="en-US" spc="-150" dirty="0" smtClean="0">
                <a:latin typeface="Consolas" panose="020B0609020204030204" pitchFamily="49" charset="0"/>
              </a:rPr>
              <a:t>대각 행렬</a:t>
            </a:r>
            <a:endParaRPr lang="ko-KR" altLang="en-US" spc="-1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351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array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150" dirty="0" err="1" smtClean="0">
                <a:latin typeface="Consolas" panose="020B0609020204030204" pitchFamily="49" charset="0"/>
              </a:rPr>
              <a:t>np.random.rand</a:t>
            </a:r>
            <a:r>
              <a:rPr lang="en-US" altLang="ko-KR" spc="-150" dirty="0" smtClean="0">
                <a:latin typeface="Consolas" panose="020B0609020204030204" pitchFamily="49" charset="0"/>
              </a:rPr>
              <a:t>(4</a:t>
            </a:r>
            <a:r>
              <a:rPr lang="en-US" altLang="ko-KR" spc="-150" dirty="0">
                <a:latin typeface="Consolas" panose="020B0609020204030204" pitchFamily="49" charset="0"/>
              </a:rPr>
              <a:t>)       # uniform in [0, 1</a:t>
            </a:r>
            <a:r>
              <a:rPr lang="en-US" altLang="ko-KR" spc="-150" dirty="0" smtClean="0">
                <a:latin typeface="Consolas" panose="020B0609020204030204" pitchFamily="49" charset="0"/>
              </a:rPr>
              <a:t>]</a:t>
            </a:r>
          </a:p>
          <a:p>
            <a:r>
              <a:rPr lang="en-US" altLang="ko-KR" spc="-150" dirty="0" err="1" smtClean="0">
                <a:latin typeface="Consolas" panose="020B0609020204030204" pitchFamily="49" charset="0"/>
              </a:rPr>
              <a:t>np.random.randn</a:t>
            </a:r>
            <a:r>
              <a:rPr lang="en-US" altLang="ko-KR" spc="-150" dirty="0" smtClean="0">
                <a:latin typeface="Consolas" panose="020B0609020204030204" pitchFamily="49" charset="0"/>
              </a:rPr>
              <a:t>(4</a:t>
            </a:r>
            <a:r>
              <a:rPr lang="en-US" altLang="ko-KR" spc="-150" dirty="0">
                <a:latin typeface="Consolas" panose="020B0609020204030204" pitchFamily="49" charset="0"/>
              </a:rPr>
              <a:t>)      # standard </a:t>
            </a:r>
            <a:r>
              <a:rPr lang="en-US" altLang="ko-KR" spc="-150" dirty="0" smtClean="0">
                <a:latin typeface="Consolas" panose="020B0609020204030204" pitchFamily="49" charset="0"/>
              </a:rPr>
              <a:t>normal</a:t>
            </a:r>
          </a:p>
          <a:p>
            <a:r>
              <a:rPr lang="en-US" altLang="ko-KR" spc="-150" dirty="0">
                <a:latin typeface="Consolas" panose="020B0609020204030204" pitchFamily="49" charset="0"/>
              </a:rPr>
              <a:t>2.5 * </a:t>
            </a:r>
            <a:r>
              <a:rPr lang="en-US" altLang="ko-KR" spc="-150" dirty="0" err="1">
                <a:latin typeface="Consolas" panose="020B0609020204030204" pitchFamily="49" charset="0"/>
              </a:rPr>
              <a:t>np.random.randn</a:t>
            </a:r>
            <a:r>
              <a:rPr lang="en-US" altLang="ko-KR" spc="-150" dirty="0">
                <a:latin typeface="Consolas" panose="020B0609020204030204" pitchFamily="49" charset="0"/>
              </a:rPr>
              <a:t>(4) + </a:t>
            </a:r>
            <a:r>
              <a:rPr lang="en-US" altLang="ko-KR" spc="-150" dirty="0" smtClean="0">
                <a:latin typeface="Consolas" panose="020B0609020204030204" pitchFamily="49" charset="0"/>
              </a:rPr>
              <a:t>3   # </a:t>
            </a:r>
            <a:r>
              <a:rPr lang="ko-KR" altLang="en-US" spc="-150" dirty="0" smtClean="0">
                <a:latin typeface="Consolas" panose="020B0609020204030204" pitchFamily="49" charset="0"/>
              </a:rPr>
              <a:t>평균 </a:t>
            </a:r>
            <a:r>
              <a:rPr lang="en-US" altLang="ko-KR" spc="-150" dirty="0" smtClean="0">
                <a:latin typeface="Consolas" panose="020B0609020204030204" pitchFamily="49" charset="0"/>
              </a:rPr>
              <a:t>3, </a:t>
            </a:r>
            <a:r>
              <a:rPr lang="ko-KR" altLang="en-US" spc="-150" dirty="0" smtClean="0">
                <a:latin typeface="Consolas" panose="020B0609020204030204" pitchFamily="49" charset="0"/>
              </a:rPr>
              <a:t>표준편차 </a:t>
            </a:r>
            <a:r>
              <a:rPr lang="en-US" altLang="ko-KR" spc="-150" dirty="0" smtClean="0">
                <a:latin typeface="Consolas" panose="020B0609020204030204" pitchFamily="49" charset="0"/>
              </a:rPr>
              <a:t>2.5</a:t>
            </a:r>
          </a:p>
          <a:p>
            <a:endParaRPr lang="en-US" altLang="ko-KR" dirty="0"/>
          </a:p>
          <a:p>
            <a:r>
              <a:rPr lang="en-US" altLang="ko-KR" dirty="0" smtClean="0"/>
              <a:t>list</a:t>
            </a:r>
            <a:r>
              <a:rPr lang="ko-KR" altLang="en-US" dirty="0" smtClean="0"/>
              <a:t>로부터 </a:t>
            </a:r>
            <a:r>
              <a:rPr lang="en-US" altLang="ko-KR" dirty="0" smtClean="0"/>
              <a:t>array </a:t>
            </a:r>
            <a:r>
              <a:rPr lang="ko-KR" altLang="en-US" dirty="0" smtClean="0"/>
              <a:t>만들기</a:t>
            </a:r>
            <a:endParaRPr lang="en-US" altLang="ko-KR" dirty="0" smtClean="0"/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x = [2, 3, 1, -1]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y =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np.asarray</a:t>
            </a:r>
            <a:r>
              <a:rPr lang="en-US" altLang="ko-KR" spc="-150" dirty="0" smtClean="0">
                <a:latin typeface="Consolas" panose="020B0609020204030204" pitchFamily="49" charset="0"/>
              </a:rPr>
              <a:t>(x)</a:t>
            </a:r>
            <a:endParaRPr lang="ko-KR" altLang="en-US" spc="-1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973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2313"/>
          </a:xfrm>
        </p:spPr>
        <p:txBody>
          <a:bodyPr/>
          <a:lstStyle/>
          <a:p>
            <a:r>
              <a:rPr lang="en-US" altLang="ko-KR" spc="-150" dirty="0" err="1" smtClean="0"/>
              <a:t>numpy</a:t>
            </a:r>
            <a:r>
              <a:rPr lang="ko-KR" altLang="en-US" spc="-150" dirty="0" smtClean="0"/>
              <a:t>와 </a:t>
            </a:r>
            <a:r>
              <a:rPr lang="en-US" altLang="ko-KR" spc="-150" dirty="0" err="1" smtClean="0"/>
              <a:t>numpy.linalg</a:t>
            </a:r>
            <a:r>
              <a:rPr lang="ko-KR" altLang="en-US" spc="-150" dirty="0" smtClean="0"/>
              <a:t>를 이용한 선형대수</a:t>
            </a:r>
            <a:endParaRPr lang="ko-KR" altLang="en-US" spc="-15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359243"/>
            <a:ext cx="5181600" cy="4817720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600" dirty="0" smtClean="0"/>
              <a:t>벡터 합과 차</a:t>
            </a:r>
            <a:endParaRPr lang="en-US" altLang="ko-KR" sz="2600" dirty="0" smtClean="0"/>
          </a:p>
          <a:p>
            <a:pPr lvl="1"/>
            <a:r>
              <a:rPr lang="en-US" altLang="ko-KR" sz="2600" spc="-150" dirty="0" smtClean="0">
                <a:latin typeface="Consolas" panose="020B0609020204030204" pitchFamily="49" charset="0"/>
              </a:rPr>
              <a:t>a = </a:t>
            </a:r>
            <a:r>
              <a:rPr lang="en-US" altLang="ko-KR" sz="2600" spc="-150" dirty="0" err="1" smtClean="0">
                <a:latin typeface="Consolas" panose="020B0609020204030204" pitchFamily="49" charset="0"/>
              </a:rPr>
              <a:t>np.array</a:t>
            </a:r>
            <a:r>
              <a:rPr lang="en-US" altLang="ko-KR" sz="2600" spc="-150" dirty="0" smtClean="0">
                <a:latin typeface="Consolas" panose="020B0609020204030204" pitchFamily="49" charset="0"/>
              </a:rPr>
              <a:t>([3,1,-1])</a:t>
            </a:r>
            <a:br>
              <a:rPr lang="en-US" altLang="ko-KR" sz="2600" spc="-150" dirty="0" smtClean="0">
                <a:latin typeface="Consolas" panose="020B0609020204030204" pitchFamily="49" charset="0"/>
              </a:rPr>
            </a:br>
            <a:r>
              <a:rPr lang="en-US" altLang="ko-KR" sz="2600" spc="-150" dirty="0" smtClean="0">
                <a:latin typeface="Consolas" panose="020B0609020204030204" pitchFamily="49" charset="0"/>
              </a:rPr>
              <a:t>b = </a:t>
            </a:r>
            <a:r>
              <a:rPr lang="en-US" altLang="ko-KR" sz="2600" spc="-150" dirty="0" err="1" smtClean="0">
                <a:latin typeface="Consolas" panose="020B0609020204030204" pitchFamily="49" charset="0"/>
              </a:rPr>
              <a:t>np.arange</a:t>
            </a:r>
            <a:r>
              <a:rPr lang="en-US" altLang="ko-KR" sz="2600" spc="-150" dirty="0" smtClean="0">
                <a:latin typeface="Consolas" panose="020B0609020204030204" pitchFamily="49" charset="0"/>
              </a:rPr>
              <a:t>(3)</a:t>
            </a:r>
            <a:br>
              <a:rPr lang="en-US" altLang="ko-KR" sz="2600" spc="-150" dirty="0" smtClean="0">
                <a:latin typeface="Consolas" panose="020B0609020204030204" pitchFamily="49" charset="0"/>
              </a:rPr>
            </a:br>
            <a:r>
              <a:rPr lang="en-US" altLang="ko-KR" sz="2600" spc="-150" dirty="0" smtClean="0">
                <a:latin typeface="Consolas" panose="020B0609020204030204" pitchFamily="49" charset="0"/>
              </a:rPr>
              <a:t>c = a + b</a:t>
            </a:r>
            <a:br>
              <a:rPr lang="en-US" altLang="ko-KR" sz="2600" spc="-150" dirty="0" smtClean="0">
                <a:latin typeface="Consolas" panose="020B0609020204030204" pitchFamily="49" charset="0"/>
              </a:rPr>
            </a:br>
            <a:r>
              <a:rPr lang="en-US" altLang="ko-KR" sz="2600" spc="-150" dirty="0" smtClean="0">
                <a:latin typeface="Consolas" panose="020B0609020204030204" pitchFamily="49" charset="0"/>
              </a:rPr>
              <a:t>d = b – a</a:t>
            </a:r>
          </a:p>
          <a:p>
            <a:r>
              <a:rPr lang="ko-KR" altLang="en-US" sz="2600" dirty="0" smtClean="0"/>
              <a:t>스칼라 곱</a:t>
            </a:r>
            <a:endParaRPr lang="en-US" altLang="ko-KR" sz="2600" dirty="0" smtClean="0"/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</a:rPr>
              <a:t>4*a</a:t>
            </a:r>
          </a:p>
          <a:p>
            <a:r>
              <a:rPr lang="ko-KR" altLang="en-US" sz="2600" dirty="0" err="1" smtClean="0"/>
              <a:t>제곱합</a:t>
            </a:r>
            <a:endParaRPr lang="en-US" altLang="ko-KR" sz="2600" dirty="0" smtClean="0"/>
          </a:p>
          <a:p>
            <a:pPr lvl="1"/>
            <a:r>
              <a:rPr lang="en-US" altLang="ko-KR" spc="-150" dirty="0" err="1">
                <a:latin typeface="Consolas" panose="020B0609020204030204" pitchFamily="49" charset="0"/>
              </a:rPr>
              <a:t>np.sum</a:t>
            </a:r>
            <a:r>
              <a:rPr lang="en-US" altLang="ko-KR" spc="-150" dirty="0">
                <a:latin typeface="Consolas" panose="020B0609020204030204" pitchFamily="49" charset="0"/>
              </a:rPr>
              <a:t>(a**2</a:t>
            </a:r>
            <a:r>
              <a:rPr lang="en-US" altLang="ko-KR" spc="-15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600" dirty="0" smtClean="0"/>
              <a:t>dot product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</a:rPr>
              <a:t>np.dot(a, b)</a:t>
            </a:r>
          </a:p>
          <a:p>
            <a:r>
              <a:rPr lang="ko-KR" altLang="en-US" sz="2600" dirty="0"/>
              <a:t>벡터 사이의 거리</a:t>
            </a:r>
            <a:endParaRPr lang="en-US" altLang="ko-KR" sz="2600" dirty="0"/>
          </a:p>
          <a:p>
            <a:pPr lvl="1"/>
            <a:r>
              <a:rPr lang="en-US" altLang="ko-KR" spc="-150" dirty="0" err="1">
                <a:latin typeface="Consolas" panose="020B0609020204030204" pitchFamily="49" charset="0"/>
              </a:rPr>
              <a:t>np.linalg.norm</a:t>
            </a:r>
            <a:r>
              <a:rPr lang="en-US" altLang="ko-KR" spc="-150" dirty="0">
                <a:latin typeface="Consolas" panose="020B0609020204030204" pitchFamily="49" charset="0"/>
              </a:rPr>
              <a:t>(a-b)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359243"/>
            <a:ext cx="5181600" cy="481772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pc="-150" dirty="0" smtClean="0">
                <a:latin typeface="Consolas" panose="020B0609020204030204" pitchFamily="49" charset="0"/>
              </a:rPr>
              <a:t>M =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np.array</a:t>
            </a:r>
            <a:r>
              <a:rPr lang="en-US" altLang="ko-KR" spc="-150" dirty="0" smtClean="0">
                <a:latin typeface="Consolas" panose="020B0609020204030204" pitchFamily="49" charset="0"/>
              </a:rPr>
              <a:t>([[1,2], [3,4]])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N =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np.array</a:t>
            </a:r>
            <a:r>
              <a:rPr lang="en-US" altLang="ko-KR" spc="-150" dirty="0" smtClean="0">
                <a:latin typeface="Consolas" panose="020B0609020204030204" pitchFamily="49" charset="0"/>
              </a:rPr>
              <a:t>([[-1,1],[2,1]])</a:t>
            </a:r>
          </a:p>
          <a:p>
            <a:r>
              <a:rPr lang="ko-KR" altLang="en-US" dirty="0" err="1" smtClean="0"/>
              <a:t>역행렬</a:t>
            </a:r>
            <a:endParaRPr lang="en-US" altLang="ko-KR" dirty="0" smtClean="0"/>
          </a:p>
          <a:p>
            <a:pPr lvl="1"/>
            <a:r>
              <a:rPr lang="en-US" altLang="ko-KR" spc="-150" dirty="0" err="1">
                <a:latin typeface="Consolas" panose="020B0609020204030204" pitchFamily="49" charset="0"/>
              </a:rPr>
              <a:t>np.linalg.inv</a:t>
            </a:r>
            <a:r>
              <a:rPr lang="en-US" altLang="ko-KR" spc="-150" dirty="0">
                <a:latin typeface="Consolas" panose="020B0609020204030204" pitchFamily="49" charset="0"/>
              </a:rPr>
              <a:t>(M</a:t>
            </a:r>
            <a:r>
              <a:rPr lang="en-US" altLang="ko-KR" spc="-15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ko-KR" altLang="en-US" dirty="0" smtClean="0"/>
              <a:t>행렬식</a:t>
            </a:r>
            <a:endParaRPr lang="en-US" altLang="ko-KR" dirty="0" smtClean="0"/>
          </a:p>
          <a:p>
            <a:pPr lvl="1"/>
            <a:r>
              <a:rPr lang="en-US" altLang="ko-KR" spc="-150" dirty="0" err="1" smtClean="0">
                <a:latin typeface="Consolas" panose="020B0609020204030204" pitchFamily="49" charset="0"/>
              </a:rPr>
              <a:t>np.linalg.det</a:t>
            </a:r>
            <a:r>
              <a:rPr lang="en-US" altLang="ko-KR" spc="-150" dirty="0" smtClean="0">
                <a:latin typeface="Consolas" panose="020B0609020204030204" pitchFamily="49" charset="0"/>
              </a:rPr>
              <a:t>(M)</a:t>
            </a:r>
          </a:p>
          <a:p>
            <a:r>
              <a:rPr lang="ko-KR" altLang="en-US" dirty="0" smtClean="0"/>
              <a:t>해 찾기</a:t>
            </a:r>
            <a:endParaRPr lang="en-US" altLang="ko-KR" dirty="0"/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</a:rPr>
              <a:t>c =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np.array</a:t>
            </a:r>
            <a:r>
              <a:rPr lang="en-US" altLang="ko-KR" spc="-150" dirty="0" smtClean="0">
                <a:latin typeface="Consolas" panose="020B0609020204030204" pitchFamily="49" charset="0"/>
              </a:rPr>
              <a:t>([2,1])</a:t>
            </a:r>
            <a:endParaRPr lang="en-US" altLang="ko-KR" spc="-150" dirty="0">
              <a:latin typeface="Consolas" panose="020B0609020204030204" pitchFamily="49" charset="0"/>
            </a:endParaRPr>
          </a:p>
          <a:p>
            <a:pPr lvl="1"/>
            <a:r>
              <a:rPr lang="en-US" altLang="ko-KR" spc="-150" dirty="0" err="1" smtClean="0">
                <a:latin typeface="Consolas" panose="020B0609020204030204" pitchFamily="49" charset="0"/>
              </a:rPr>
              <a:t>np.linalg.solve</a:t>
            </a:r>
            <a:r>
              <a:rPr lang="en-US" altLang="ko-KR" spc="-150" dirty="0" smtClean="0">
                <a:latin typeface="Consolas" panose="020B0609020204030204" pitchFamily="49" charset="0"/>
              </a:rPr>
              <a:t>(M, c)</a:t>
            </a:r>
          </a:p>
          <a:p>
            <a:r>
              <a:rPr lang="ko-KR" altLang="en-US" dirty="0" err="1" smtClean="0"/>
              <a:t>행렬곱</a:t>
            </a:r>
            <a:endParaRPr lang="en-US" altLang="ko-KR" dirty="0" smtClean="0"/>
          </a:p>
          <a:p>
            <a:pPr lvl="1"/>
            <a:r>
              <a:rPr lang="en-US" altLang="ko-KR" spc="-150" dirty="0" err="1">
                <a:latin typeface="Consolas" panose="020B0609020204030204" pitchFamily="49" charset="0"/>
              </a:rPr>
              <a:t>np.matmul</a:t>
            </a:r>
            <a:r>
              <a:rPr lang="en-US" altLang="ko-KR" spc="-150" dirty="0">
                <a:latin typeface="Consolas" panose="020B0609020204030204" pitchFamily="49" charset="0"/>
              </a:rPr>
              <a:t>(M,N)</a:t>
            </a:r>
            <a:endParaRPr lang="ko-KR" altLang="en-US" spc="-1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206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7070"/>
          </a:xfrm>
        </p:spPr>
        <p:txBody>
          <a:bodyPr/>
          <a:lstStyle/>
          <a:p>
            <a:r>
              <a:rPr lang="ko-KR" altLang="en-US" dirty="0" smtClean="0"/>
              <a:t>벡터 </a:t>
            </a:r>
            <a:r>
              <a:rPr lang="en-US" altLang="ko-KR" dirty="0" smtClean="0"/>
              <a:t>- Vectors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74573"/>
            <a:ext cx="10515600" cy="4702390"/>
          </a:xfrm>
        </p:spPr>
        <p:txBody>
          <a:bodyPr>
            <a:normAutofit fontScale="92500"/>
          </a:bodyPr>
          <a:lstStyle/>
          <a:p>
            <a:r>
              <a:rPr lang="ko-KR" altLang="en-US" dirty="0" smtClean="0"/>
              <a:t>벡터는 벡터 공간의 원소를 벡터라 하며</a:t>
            </a:r>
            <a:r>
              <a:rPr lang="en-US" altLang="ko-KR" dirty="0" smtClean="0"/>
              <a:t>, </a:t>
            </a:r>
          </a:p>
          <a:p>
            <a:r>
              <a:rPr lang="ko-KR" altLang="en-US" dirty="0" err="1" smtClean="0"/>
              <a:t>백터들은</a:t>
            </a:r>
            <a:r>
              <a:rPr lang="ko-KR" altLang="en-US" dirty="0" smtClean="0"/>
              <a:t> 서로 더하거나 스칼라에 의해 곱해질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벡터를 숫자들의 리스트라고 생각해 보자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spc="-150" dirty="0" err="1" smtClean="0">
                <a:latin typeface="Consolas" panose="020B0609020204030204" pitchFamily="49" charset="0"/>
              </a:rPr>
              <a:t>height_weigth_age</a:t>
            </a:r>
            <a:r>
              <a:rPr lang="en-US" altLang="ko-KR" spc="-150" dirty="0" smtClean="0">
                <a:latin typeface="Consolas" panose="020B0609020204030204" pitchFamily="49" charset="0"/>
              </a:rPr>
              <a:t> = [70,    # inches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			170,    # pounds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			40 ]    # years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</a:rPr>
              <a:t>grades = [95,    # exam1</a:t>
            </a:r>
            <a:r>
              <a:rPr lang="en-US" altLang="ko-KR" spc="-150" dirty="0">
                <a:latin typeface="Consolas" panose="020B0609020204030204" pitchFamily="49" charset="0"/>
              </a:rPr>
              <a:t/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	   80,    # exam2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	   75,    # exam3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	   62 ]   # exam4</a:t>
            </a:r>
          </a:p>
          <a:p>
            <a:r>
              <a:rPr lang="en-US" altLang="ko-KR" spc="-300" dirty="0" smtClean="0"/>
              <a:t>Python</a:t>
            </a:r>
            <a:r>
              <a:rPr lang="ko-KR" altLang="en-US" spc="-300" dirty="0" smtClean="0"/>
              <a:t>의 </a:t>
            </a:r>
            <a:r>
              <a:rPr lang="en-US" altLang="ko-KR" spc="-300" dirty="0" smtClean="0"/>
              <a:t>list</a:t>
            </a:r>
            <a:r>
              <a:rPr lang="ko-KR" altLang="en-US" spc="-300" dirty="0" smtClean="0"/>
              <a:t>는 벡터 연산을 제공하지 않기 때문에</a:t>
            </a:r>
            <a:r>
              <a:rPr lang="en-US" altLang="ko-KR" spc="-300" dirty="0" smtClean="0"/>
              <a:t>, </a:t>
            </a:r>
            <a:r>
              <a:rPr lang="ko-KR" altLang="en-US" spc="-300" dirty="0" smtClean="0"/>
              <a:t>벡터 연산을 추가해 보자</a:t>
            </a:r>
            <a:r>
              <a:rPr lang="en-US" altLang="ko-KR" spc="-3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2592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벡터 합과 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err="1" smtClean="0"/>
              <a:t>원소별로</a:t>
            </a:r>
            <a:r>
              <a:rPr lang="ko-KR" altLang="en-US" dirty="0" smtClean="0"/>
              <a:t> 계산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다음을 구현하고 싶음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[1, 2] </a:t>
            </a:r>
            <a:r>
              <a:rPr lang="ko-KR" altLang="en-US" dirty="0" smtClean="0"/>
              <a:t>더하기</a:t>
            </a:r>
            <a:r>
              <a:rPr lang="en-US" altLang="ko-KR" dirty="0" smtClean="0"/>
              <a:t> [3, 4] = [4, 6]</a:t>
            </a:r>
          </a:p>
          <a:p>
            <a:pPr lvl="1"/>
            <a:r>
              <a:rPr lang="en-US" altLang="ko-KR" dirty="0" smtClean="0"/>
              <a:t>[5, 3] </a:t>
            </a:r>
            <a:r>
              <a:rPr lang="ko-KR" altLang="en-US" dirty="0" smtClean="0"/>
              <a:t>빼기</a:t>
            </a:r>
            <a:r>
              <a:rPr lang="en-US" altLang="ko-KR" dirty="0" smtClean="0"/>
              <a:t> [1, 7] = [4, -4]</a:t>
            </a:r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spc="-150" dirty="0" err="1" smtClean="0">
                <a:latin typeface="Consolas" panose="020B0609020204030204" pitchFamily="49" charset="0"/>
              </a:rPr>
              <a:t>def</a:t>
            </a:r>
            <a:r>
              <a:rPr lang="en-US" altLang="ko-KR" spc="-150" dirty="0" smtClean="0">
                <a:latin typeface="Consolas" panose="020B0609020204030204" pitchFamily="49" charset="0"/>
              </a:rPr>
              <a:t>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vector_add</a:t>
            </a:r>
            <a:r>
              <a:rPr lang="en-US" altLang="ko-KR" spc="-150" dirty="0" smtClean="0">
                <a:latin typeface="Consolas" panose="020B0609020204030204" pitchFamily="49" charset="0"/>
              </a:rPr>
              <a:t>(v, w):</a:t>
            </a:r>
          </a:p>
          <a:p>
            <a:pPr marL="0" indent="0">
              <a:buNone/>
            </a:pPr>
            <a:r>
              <a:rPr lang="en-US" altLang="ko-KR" spc="-150" dirty="0" smtClean="0">
                <a:latin typeface="Consolas" panose="020B0609020204030204" pitchFamily="49" charset="0"/>
              </a:rPr>
              <a:t>    """adds two vectors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componentwise</a:t>
            </a:r>
            <a:r>
              <a:rPr lang="en-US" altLang="ko-KR" spc="-150" dirty="0" smtClean="0">
                <a:latin typeface="Consolas" panose="020B0609020204030204" pitchFamily="49" charset="0"/>
              </a:rPr>
              <a:t>"""</a:t>
            </a:r>
          </a:p>
          <a:p>
            <a:pPr marL="0" indent="0">
              <a:buNone/>
            </a:pPr>
            <a:r>
              <a:rPr lang="en-US" altLang="ko-KR" spc="-150" dirty="0" smtClean="0">
                <a:latin typeface="Consolas" panose="020B0609020204030204" pitchFamily="49" charset="0"/>
              </a:rPr>
              <a:t>    return [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v_i</a:t>
            </a:r>
            <a:r>
              <a:rPr lang="en-US" altLang="ko-KR" spc="-150" dirty="0" smtClean="0">
                <a:latin typeface="Consolas" panose="020B0609020204030204" pitchFamily="49" charset="0"/>
              </a:rPr>
              <a:t> +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w_i</a:t>
            </a:r>
            <a:r>
              <a:rPr lang="en-US" altLang="ko-KR" spc="-150" dirty="0" smtClean="0">
                <a:latin typeface="Consolas" panose="020B0609020204030204" pitchFamily="49" charset="0"/>
              </a:rPr>
              <a:t> for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v_i</a:t>
            </a:r>
            <a:r>
              <a:rPr lang="en-US" altLang="ko-KR" spc="-150" dirty="0" smtClean="0">
                <a:latin typeface="Consolas" panose="020B0609020204030204" pitchFamily="49" charset="0"/>
              </a:rPr>
              <a:t>,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w_i</a:t>
            </a:r>
            <a:r>
              <a:rPr lang="en-US" altLang="ko-KR" spc="-150" dirty="0" smtClean="0">
                <a:latin typeface="Consolas" panose="020B0609020204030204" pitchFamily="49" charset="0"/>
              </a:rPr>
              <a:t> in zip(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v,w</a:t>
            </a:r>
            <a:r>
              <a:rPr lang="en-US" altLang="ko-KR" spc="-150" dirty="0" smtClean="0"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pc="-150" dirty="0" err="1" smtClean="0">
                <a:latin typeface="Consolas" panose="020B0609020204030204" pitchFamily="49" charset="0"/>
              </a:rPr>
              <a:t>def</a:t>
            </a:r>
            <a:r>
              <a:rPr lang="en-US" altLang="ko-KR" spc="-150" dirty="0" smtClean="0">
                <a:latin typeface="Consolas" panose="020B0609020204030204" pitchFamily="49" charset="0"/>
              </a:rPr>
              <a:t>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vector_subtract</a:t>
            </a:r>
            <a:r>
              <a:rPr lang="en-US" altLang="ko-KR" spc="-150" dirty="0" smtClean="0">
                <a:latin typeface="Consolas" panose="020B0609020204030204" pitchFamily="49" charset="0"/>
              </a:rPr>
              <a:t>(v, w):</a:t>
            </a:r>
          </a:p>
          <a:p>
            <a:pPr marL="0" indent="0">
              <a:buNone/>
            </a:pPr>
            <a:r>
              <a:rPr lang="en-US" altLang="ko-KR" spc="-150" dirty="0" smtClean="0">
                <a:latin typeface="Consolas" panose="020B0609020204030204" pitchFamily="49" charset="0"/>
              </a:rPr>
              <a:t>    """subtracts two vectors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componentwise</a:t>
            </a:r>
            <a:r>
              <a:rPr lang="en-US" altLang="ko-KR" spc="-150" dirty="0" smtClean="0">
                <a:latin typeface="Consolas" panose="020B0609020204030204" pitchFamily="49" charset="0"/>
              </a:rPr>
              <a:t>"""</a:t>
            </a:r>
          </a:p>
          <a:p>
            <a:pPr marL="0" indent="0">
              <a:buNone/>
            </a:pPr>
            <a:r>
              <a:rPr lang="en-US" altLang="ko-KR" spc="-150" dirty="0" smtClean="0">
                <a:latin typeface="Consolas" panose="020B0609020204030204" pitchFamily="49" charset="0"/>
              </a:rPr>
              <a:t>    return [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v_i</a:t>
            </a:r>
            <a:r>
              <a:rPr lang="en-US" altLang="ko-KR" spc="-150" dirty="0" smtClean="0">
                <a:latin typeface="Consolas" panose="020B0609020204030204" pitchFamily="49" charset="0"/>
              </a:rPr>
              <a:t> -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w_i</a:t>
            </a:r>
            <a:r>
              <a:rPr lang="en-US" altLang="ko-KR" spc="-150" dirty="0" smtClean="0">
                <a:latin typeface="Consolas" panose="020B0609020204030204" pitchFamily="49" charset="0"/>
              </a:rPr>
              <a:t> for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v_i</a:t>
            </a:r>
            <a:r>
              <a:rPr lang="en-US" altLang="ko-KR" spc="-150" dirty="0" smtClean="0">
                <a:latin typeface="Consolas" panose="020B0609020204030204" pitchFamily="49" charset="0"/>
              </a:rPr>
              <a:t>,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w_i</a:t>
            </a:r>
            <a:r>
              <a:rPr lang="en-US" altLang="ko-KR" spc="-150" dirty="0" smtClean="0">
                <a:latin typeface="Consolas" panose="020B0609020204030204" pitchFamily="49" charset="0"/>
              </a:rPr>
              <a:t> in zip(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v,w</a:t>
            </a:r>
            <a:r>
              <a:rPr lang="en-US" altLang="ko-KR" spc="-150" dirty="0" smtClean="0">
                <a:latin typeface="Consolas" panose="020B0609020204030204" pitchFamily="49" charset="0"/>
              </a:rPr>
              <a:t>)]</a:t>
            </a:r>
            <a:endParaRPr lang="ko-KR" altLang="en-US" spc="-1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864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여러 개의 벡터들의 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spc="-150" dirty="0" smtClean="0"/>
              <a:t>벡터들의 리스트가 있을 때</a:t>
            </a:r>
            <a:r>
              <a:rPr lang="en-US" altLang="ko-KR" spc="-150" dirty="0" smtClean="0"/>
              <a:t>, </a:t>
            </a:r>
            <a:r>
              <a:rPr lang="ko-KR" altLang="en-US" spc="-150" dirty="0" smtClean="0"/>
              <a:t>리스트 내의 벡터들을 원소 별로 합하기</a:t>
            </a:r>
            <a:endParaRPr lang="en-US" altLang="ko-KR" spc="-150" dirty="0" smtClean="0"/>
          </a:p>
          <a:p>
            <a:pPr marL="0" indent="0">
              <a:buNone/>
            </a:pPr>
            <a:endParaRPr lang="en-US" altLang="ko-KR" spc="-150" dirty="0" smtClean="0"/>
          </a:p>
          <a:p>
            <a:pPr marL="0" indent="0">
              <a:buNone/>
            </a:pPr>
            <a:r>
              <a:rPr lang="en-US" altLang="ko-KR" spc="-150" dirty="0" err="1" smtClean="0">
                <a:latin typeface="Consolas" panose="020B0609020204030204" pitchFamily="49" charset="0"/>
              </a:rPr>
              <a:t>def</a:t>
            </a:r>
            <a:r>
              <a:rPr lang="en-US" altLang="ko-KR" spc="-150" dirty="0" smtClean="0">
                <a:latin typeface="Consolas" panose="020B0609020204030204" pitchFamily="49" charset="0"/>
              </a:rPr>
              <a:t>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vector_sum</a:t>
            </a:r>
            <a:r>
              <a:rPr lang="en-US" altLang="ko-KR" spc="-150" dirty="0" smtClean="0">
                <a:latin typeface="Consolas" panose="020B0609020204030204" pitchFamily="49" charset="0"/>
              </a:rPr>
              <a:t>(vectors):</a:t>
            </a:r>
          </a:p>
          <a:p>
            <a:pPr marL="0" indent="0">
              <a:buNone/>
            </a:pPr>
            <a:r>
              <a:rPr lang="en-US" altLang="ko-KR" spc="-150" dirty="0" smtClean="0">
                <a:latin typeface="Consolas" panose="020B0609020204030204" pitchFamily="49" charset="0"/>
              </a:rPr>
              <a:t>    result = vectors[0]</a:t>
            </a:r>
          </a:p>
          <a:p>
            <a:pPr marL="0" indent="0">
              <a:buNone/>
            </a:pPr>
            <a:r>
              <a:rPr lang="en-US" altLang="ko-KR" spc="-150" dirty="0" smtClean="0">
                <a:latin typeface="Consolas" panose="020B0609020204030204" pitchFamily="49" charset="0"/>
              </a:rPr>
              <a:t>    for vector in vectors[1:]:</a:t>
            </a:r>
          </a:p>
          <a:p>
            <a:pPr marL="0" indent="0">
              <a:buNone/>
            </a:pPr>
            <a:r>
              <a:rPr lang="en-US" altLang="ko-KR" spc="-150" dirty="0" smtClean="0">
                <a:latin typeface="Consolas" panose="020B0609020204030204" pitchFamily="49" charset="0"/>
              </a:rPr>
              <a:t>        result =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vector_add</a:t>
            </a:r>
            <a:r>
              <a:rPr lang="en-US" altLang="ko-KR" spc="-150" dirty="0" smtClean="0">
                <a:latin typeface="Consolas" panose="020B0609020204030204" pitchFamily="49" charset="0"/>
              </a:rPr>
              <a:t>(result, vector)</a:t>
            </a:r>
          </a:p>
          <a:p>
            <a:pPr marL="0" indent="0">
              <a:buNone/>
            </a:pPr>
            <a:r>
              <a:rPr lang="en-US" altLang="ko-KR" spc="-150" dirty="0" smtClean="0">
                <a:latin typeface="Consolas" panose="020B0609020204030204" pitchFamily="49" charset="0"/>
              </a:rPr>
              <a:t>    return result</a:t>
            </a:r>
          </a:p>
          <a:p>
            <a:pPr marL="0" indent="0">
              <a:buNone/>
            </a:pPr>
            <a:endParaRPr lang="en-US" altLang="ko-KR" spc="-15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pc="-150" dirty="0" err="1" smtClean="0">
                <a:latin typeface="Consolas" panose="020B0609020204030204" pitchFamily="49" charset="0"/>
              </a:rPr>
              <a:t>def</a:t>
            </a:r>
            <a:r>
              <a:rPr lang="en-US" altLang="ko-KR" spc="-150" dirty="0" smtClean="0">
                <a:latin typeface="Consolas" panose="020B0609020204030204" pitchFamily="49" charset="0"/>
              </a:rPr>
              <a:t>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vector_sum</a:t>
            </a:r>
            <a:r>
              <a:rPr lang="en-US" altLang="ko-KR" spc="-150" dirty="0" smtClean="0">
                <a:latin typeface="Consolas" panose="020B0609020204030204" pitchFamily="49" charset="0"/>
              </a:rPr>
              <a:t>(vectors):</a:t>
            </a:r>
          </a:p>
          <a:p>
            <a:pPr marL="0" indent="0">
              <a:buNone/>
            </a:pPr>
            <a:r>
              <a:rPr lang="en-US" altLang="ko-KR" spc="-150" dirty="0" smtClean="0">
                <a:latin typeface="Consolas" panose="020B0609020204030204" pitchFamily="49" charset="0"/>
              </a:rPr>
              <a:t>    return reduce(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vector_add</a:t>
            </a:r>
            <a:r>
              <a:rPr lang="en-US" altLang="ko-KR" spc="-150" dirty="0" smtClean="0">
                <a:latin typeface="Consolas" panose="020B0609020204030204" pitchFamily="49" charset="0"/>
              </a:rPr>
              <a:t>, vectors)</a:t>
            </a:r>
            <a:endParaRPr lang="ko-KR" altLang="en-US" spc="-1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356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2929"/>
          </a:xfrm>
        </p:spPr>
        <p:txBody>
          <a:bodyPr/>
          <a:lstStyle/>
          <a:p>
            <a:r>
              <a:rPr lang="ko-KR" altLang="en-US" dirty="0" smtClean="0"/>
              <a:t>스칼라 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08670"/>
            <a:ext cx="10515600" cy="4768293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목표 </a:t>
            </a:r>
            <a:r>
              <a:rPr lang="en-US" altLang="ko-KR" dirty="0" smtClean="0"/>
              <a:t>: 3*[1, 2, 3] = [3, 6, 9]</a:t>
            </a:r>
          </a:p>
          <a:p>
            <a:pPr marL="0" indent="0">
              <a:buNone/>
            </a:pPr>
            <a:r>
              <a:rPr lang="en-US" altLang="ko-KR" spc="-150" dirty="0" err="1" smtClean="0">
                <a:latin typeface="Consolas" panose="020B0609020204030204" pitchFamily="49" charset="0"/>
              </a:rPr>
              <a:t>def</a:t>
            </a:r>
            <a:r>
              <a:rPr lang="en-US" altLang="ko-KR" spc="-150" dirty="0" smtClean="0">
                <a:latin typeface="Consolas" panose="020B0609020204030204" pitchFamily="49" charset="0"/>
              </a:rPr>
              <a:t>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scalar_multiply</a:t>
            </a:r>
            <a:r>
              <a:rPr lang="en-US" altLang="ko-KR" spc="-150" dirty="0" smtClean="0">
                <a:latin typeface="Consolas" panose="020B0609020204030204" pitchFamily="49" charset="0"/>
              </a:rPr>
              <a:t>(c, v):</a:t>
            </a:r>
          </a:p>
          <a:p>
            <a:pPr marL="0" indent="0">
              <a:buNone/>
            </a:pPr>
            <a:r>
              <a:rPr lang="en-US" altLang="ko-KR" spc="-150" dirty="0" smtClean="0">
                <a:latin typeface="Consolas" panose="020B0609020204030204" pitchFamily="49" charset="0"/>
              </a:rPr>
              <a:t>    return [c* vi for vi in v]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컴포넌트별</a:t>
            </a:r>
            <a:r>
              <a:rPr lang="ko-KR" altLang="en-US" dirty="0" smtClean="0"/>
              <a:t> 평균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vector_mean</a:t>
            </a:r>
            <a:r>
              <a:rPr lang="en-US" altLang="ko-KR" spc="-150" dirty="0" smtClean="0">
                <a:latin typeface="Consolas" panose="020B0609020204030204" pitchFamily="49" charset="0"/>
              </a:rPr>
              <a:t>([[</a:t>
            </a:r>
            <a:r>
              <a:rPr lang="en-US" altLang="ko-KR" spc="-150" dirty="0" smtClean="0">
                <a:latin typeface="Consolas" panose="020B0609020204030204" pitchFamily="49" charset="0"/>
              </a:rPr>
              <a:t>1,2],[2,4],[3,6</a:t>
            </a:r>
            <a:r>
              <a:rPr lang="en-US" altLang="ko-KR" spc="-150" dirty="0" smtClean="0">
                <a:latin typeface="Consolas" panose="020B0609020204030204" pitchFamily="49" charset="0"/>
              </a:rPr>
              <a:t>]]) </a:t>
            </a:r>
            <a:r>
              <a:rPr lang="en-US" altLang="ko-KR" spc="-150" dirty="0" smtClean="0">
                <a:latin typeface="Consolas" panose="020B0609020204030204" pitchFamily="49" charset="0"/>
              </a:rPr>
              <a:t>== </a:t>
            </a:r>
            <a:r>
              <a:rPr lang="en-US" altLang="ko-KR" spc="-150" dirty="0" smtClean="0">
                <a:latin typeface="Consolas" panose="020B0609020204030204" pitchFamily="49" charset="0"/>
              </a:rPr>
              <a:t>[2,4]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pc="-150" dirty="0" err="1" smtClean="0">
                <a:latin typeface="Consolas" panose="020B0609020204030204" pitchFamily="49" charset="0"/>
              </a:rPr>
              <a:t>def</a:t>
            </a:r>
            <a:r>
              <a:rPr lang="en-US" altLang="ko-KR" spc="-150" dirty="0" smtClean="0">
                <a:latin typeface="Consolas" panose="020B0609020204030204" pitchFamily="49" charset="0"/>
              </a:rPr>
              <a:t>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vector_mean</a:t>
            </a:r>
            <a:r>
              <a:rPr lang="en-US" altLang="ko-KR" spc="-150" dirty="0" smtClean="0">
                <a:latin typeface="Consolas" panose="020B0609020204030204" pitchFamily="49" charset="0"/>
              </a:rPr>
              <a:t>(vectors):</a:t>
            </a:r>
          </a:p>
          <a:p>
            <a:pPr marL="0" indent="0">
              <a:buNone/>
            </a:pPr>
            <a:r>
              <a:rPr lang="en-US" altLang="ko-KR" spc="-150" dirty="0">
                <a:latin typeface="Consolas" panose="020B0609020204030204" pitchFamily="49" charset="0"/>
              </a:rPr>
              <a:t> </a:t>
            </a:r>
            <a:r>
              <a:rPr lang="en-US" altLang="ko-KR" spc="-150" dirty="0" smtClean="0">
                <a:latin typeface="Consolas" panose="020B0609020204030204" pitchFamily="49" charset="0"/>
              </a:rPr>
              <a:t>   n =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len</a:t>
            </a:r>
            <a:r>
              <a:rPr lang="en-US" altLang="ko-KR" spc="-150" dirty="0" smtClean="0">
                <a:latin typeface="Consolas" panose="020B0609020204030204" pitchFamily="49" charset="0"/>
              </a:rPr>
              <a:t>(vectors)</a:t>
            </a:r>
            <a:endParaRPr lang="en-US" altLang="ko-KR" spc="-15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pc="-150" dirty="0" smtClean="0">
                <a:latin typeface="Consolas" panose="020B0609020204030204" pitchFamily="49" charset="0"/>
              </a:rPr>
              <a:t>    return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scalar_multiply</a:t>
            </a:r>
            <a:r>
              <a:rPr lang="en-US" altLang="ko-KR" spc="-150" dirty="0" smtClean="0">
                <a:latin typeface="Consolas" panose="020B0609020204030204" pitchFamily="49" charset="0"/>
              </a:rPr>
              <a:t>(1/n,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vector_sum</a:t>
            </a:r>
            <a:r>
              <a:rPr lang="en-US" altLang="ko-KR" spc="-150" dirty="0" smtClean="0">
                <a:latin typeface="Consolas" panose="020B0609020204030204" pitchFamily="49" charset="0"/>
              </a:rPr>
              <a:t>(vectors))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sz="2600" spc="-150" dirty="0" smtClean="0"/>
              <a:t>단</a:t>
            </a:r>
            <a:r>
              <a:rPr lang="en-US" altLang="ko-KR" sz="2600" spc="-150" dirty="0" smtClean="0"/>
              <a:t>,</a:t>
            </a:r>
            <a:r>
              <a:rPr lang="ko-KR" altLang="en-US" sz="2600" spc="-150" dirty="0"/>
              <a:t> </a:t>
            </a:r>
            <a:r>
              <a:rPr lang="ko-KR" altLang="en-US" sz="2600" spc="-150" dirty="0" smtClean="0"/>
              <a:t>위의 나누기에 실수 나누기를 적용하기 위해서는 파일 위쪽에 다음을 표기</a:t>
            </a:r>
            <a:endParaRPr lang="en-US" altLang="ko-KR" sz="2600" spc="-150" dirty="0"/>
          </a:p>
          <a:p>
            <a:pPr marL="0" indent="0">
              <a:buNone/>
            </a:pPr>
            <a:r>
              <a:rPr lang="en-US" altLang="ko-KR" spc="-150" dirty="0" smtClean="0">
                <a:latin typeface="Consolas" panose="020B0609020204030204" pitchFamily="49" charset="0"/>
              </a:rPr>
              <a:t>from </a:t>
            </a:r>
            <a:r>
              <a:rPr lang="en-US" altLang="ko-KR" spc="-150" dirty="0">
                <a:latin typeface="Consolas" panose="020B0609020204030204" pitchFamily="49" charset="0"/>
              </a:rPr>
              <a:t>__future__ import </a:t>
            </a:r>
            <a:r>
              <a:rPr lang="en-US" altLang="ko-KR" spc="-150" dirty="0" smtClean="0">
                <a:latin typeface="Consolas" panose="020B0609020204030204" pitchFamily="49" charset="0"/>
              </a:rPr>
              <a:t>division</a:t>
            </a:r>
          </a:p>
          <a:p>
            <a:pPr marL="0" indent="0">
              <a:buNone/>
            </a:pPr>
            <a:r>
              <a:rPr lang="ko-KR" altLang="en-US" spc="-150" dirty="0" smtClean="0">
                <a:latin typeface="Consolas" panose="020B0609020204030204" pitchFamily="49" charset="0"/>
              </a:rPr>
              <a:t>혹은 </a:t>
            </a:r>
            <a:r>
              <a:rPr lang="en-US" altLang="ko-KR" spc="-150" dirty="0">
                <a:latin typeface="Consolas" panose="020B0609020204030204" pitchFamily="49" charset="0"/>
              </a:rPr>
              <a:t>return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scalar_multiply</a:t>
            </a:r>
            <a:r>
              <a:rPr lang="en-US" altLang="ko-KR" spc="-150" dirty="0" smtClean="0">
                <a:latin typeface="Consolas" panose="020B0609020204030204" pitchFamily="49" charset="0"/>
              </a:rPr>
              <a:t>(1/</a:t>
            </a:r>
            <a:r>
              <a:rPr lang="en-US" altLang="ko-KR" spc="-15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float(n)</a:t>
            </a:r>
            <a:r>
              <a:rPr lang="en-US" altLang="ko-KR" spc="-150" dirty="0" smtClean="0">
                <a:latin typeface="Consolas" panose="020B0609020204030204" pitchFamily="49" charset="0"/>
              </a:rPr>
              <a:t>, </a:t>
            </a:r>
            <a:r>
              <a:rPr lang="en-US" altLang="ko-KR" spc="-150" dirty="0" err="1">
                <a:latin typeface="Consolas" panose="020B0609020204030204" pitchFamily="49" charset="0"/>
              </a:rPr>
              <a:t>vector_sum</a:t>
            </a:r>
            <a:r>
              <a:rPr lang="en-US" altLang="ko-KR" spc="-150" dirty="0">
                <a:latin typeface="Consolas" panose="020B0609020204030204" pitchFamily="49" charset="0"/>
              </a:rPr>
              <a:t>(vectors))</a:t>
            </a:r>
            <a:endParaRPr lang="en-US" altLang="ko-KR" spc="-15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5760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dot product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목표 </a:t>
            </a:r>
            <a:r>
              <a:rPr lang="en-US" altLang="ko-KR" dirty="0" smtClean="0"/>
              <a:t>: </a:t>
            </a:r>
          </a:p>
          <a:p>
            <a:pPr lvl="1"/>
            <a:r>
              <a:rPr lang="en-US" altLang="ko-KR" sz="2800" dirty="0" smtClean="0"/>
              <a:t>dot( [1, 2, 3], [0, 1, 2]) = sum([1*0, 2*1, 3*2]) </a:t>
            </a:r>
            <a:br>
              <a:rPr lang="en-US" altLang="ko-KR" sz="2800" dirty="0" smtClean="0"/>
            </a:br>
            <a:r>
              <a:rPr lang="en-US" altLang="ko-KR" sz="2800" dirty="0" smtClean="0"/>
              <a:t>= sum([0, 2, 6]) = 8</a:t>
            </a:r>
          </a:p>
          <a:p>
            <a:pPr marL="0" indent="0">
              <a:buNone/>
            </a:pPr>
            <a:endParaRPr lang="pl-PL" altLang="ko-KR" dirty="0" smtClean="0"/>
          </a:p>
          <a:p>
            <a:pPr marL="0" indent="0">
              <a:buNone/>
            </a:pPr>
            <a:r>
              <a:rPr lang="pl-PL" altLang="ko-KR" spc="-150" dirty="0" smtClean="0">
                <a:latin typeface="Consolas" panose="020B0609020204030204" pitchFamily="49" charset="0"/>
              </a:rPr>
              <a:t>def dot(v, w):</a:t>
            </a:r>
          </a:p>
          <a:p>
            <a:pPr marL="0" indent="0">
              <a:buNone/>
            </a:pPr>
            <a:r>
              <a:rPr lang="pl-PL" altLang="ko-KR" spc="-150" dirty="0" smtClean="0">
                <a:latin typeface="Consolas" panose="020B0609020204030204" pitchFamily="49" charset="0"/>
              </a:rPr>
              <a:t>    """v_1 * w_1 + ... + v_n * w_n"""</a:t>
            </a:r>
          </a:p>
          <a:p>
            <a:pPr marL="0" indent="0">
              <a:buNone/>
            </a:pPr>
            <a:r>
              <a:rPr lang="pl-PL" altLang="ko-KR" spc="-150" dirty="0" smtClean="0">
                <a:latin typeface="Consolas" panose="020B0609020204030204" pitchFamily="49" charset="0"/>
              </a:rPr>
              <a:t>    return sum(v_i * w_i for v_i, w_i in zip(v, w))</a:t>
            </a:r>
            <a:endParaRPr lang="ko-KR" altLang="en-US" spc="-1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979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제곱합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벡터 원소들의 제곱의 합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spc="-150" dirty="0" err="1" smtClean="0">
                <a:latin typeface="Consolas" panose="020B0609020204030204" pitchFamily="49" charset="0"/>
              </a:rPr>
              <a:t>def</a:t>
            </a:r>
            <a:r>
              <a:rPr lang="en-US" altLang="ko-KR" spc="-150" dirty="0" smtClean="0">
                <a:latin typeface="Consolas" panose="020B0609020204030204" pitchFamily="49" charset="0"/>
              </a:rPr>
              <a:t>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sum_of_squares</a:t>
            </a:r>
            <a:r>
              <a:rPr lang="en-US" altLang="ko-KR" spc="-150" dirty="0" smtClean="0">
                <a:latin typeface="Consolas" panose="020B0609020204030204" pitchFamily="49" charset="0"/>
              </a:rPr>
              <a:t>(v):</a:t>
            </a:r>
          </a:p>
          <a:p>
            <a:pPr marL="0" indent="0">
              <a:buNone/>
            </a:pPr>
            <a:r>
              <a:rPr lang="en-US" altLang="ko-KR" spc="-150" dirty="0" smtClean="0">
                <a:latin typeface="Consolas" panose="020B0609020204030204" pitchFamily="49" charset="0"/>
              </a:rPr>
              <a:t>    """v_1 * v_1 + ... +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v_n</a:t>
            </a:r>
            <a:r>
              <a:rPr lang="en-US" altLang="ko-KR" spc="-150" dirty="0" smtClean="0">
                <a:latin typeface="Consolas" panose="020B0609020204030204" pitchFamily="49" charset="0"/>
              </a:rPr>
              <a:t> *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v_n</a:t>
            </a:r>
            <a:r>
              <a:rPr lang="en-US" altLang="ko-KR" spc="-150" dirty="0" smtClean="0">
                <a:latin typeface="Consolas" panose="020B0609020204030204" pitchFamily="49" charset="0"/>
              </a:rPr>
              <a:t>"""</a:t>
            </a:r>
          </a:p>
          <a:p>
            <a:pPr marL="0" indent="0">
              <a:buNone/>
            </a:pPr>
            <a:r>
              <a:rPr lang="en-US" altLang="ko-KR" spc="-150" dirty="0" smtClean="0">
                <a:latin typeface="Consolas" panose="020B0609020204030204" pitchFamily="49" charset="0"/>
              </a:rPr>
              <a:t>    return dot(v, v)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벡터의 크기</a:t>
            </a:r>
            <a:r>
              <a:rPr lang="en-US" altLang="ko-KR" dirty="0" smtClean="0"/>
              <a:t>(magnitude) : </a:t>
            </a:r>
            <a:r>
              <a:rPr lang="ko-KR" altLang="en-US" dirty="0" smtClean="0"/>
              <a:t>제곱합의 제곱근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spc="-150" dirty="0" smtClean="0">
                <a:latin typeface="Consolas" panose="020B0609020204030204" pitchFamily="49" charset="0"/>
              </a:rPr>
              <a:t>import math</a:t>
            </a:r>
          </a:p>
          <a:p>
            <a:pPr marL="0" indent="0">
              <a:buNone/>
            </a:pPr>
            <a:r>
              <a:rPr lang="en-US" altLang="ko-KR" spc="-150" dirty="0" err="1" smtClean="0">
                <a:latin typeface="Consolas" panose="020B0609020204030204" pitchFamily="49" charset="0"/>
              </a:rPr>
              <a:t>def</a:t>
            </a:r>
            <a:r>
              <a:rPr lang="en-US" altLang="ko-KR" spc="-150" dirty="0" smtClean="0">
                <a:latin typeface="Consolas" panose="020B0609020204030204" pitchFamily="49" charset="0"/>
              </a:rPr>
              <a:t> magnitude(v):</a:t>
            </a:r>
          </a:p>
          <a:p>
            <a:pPr marL="0" indent="0">
              <a:buNone/>
            </a:pPr>
            <a:r>
              <a:rPr lang="en-US" altLang="ko-KR" spc="-150" dirty="0" smtClean="0">
                <a:latin typeface="Consolas" panose="020B0609020204030204" pitchFamily="49" charset="0"/>
              </a:rPr>
              <a:t>    return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math.sqrt</a:t>
            </a:r>
            <a:r>
              <a:rPr lang="en-US" altLang="ko-KR" spc="-150" dirty="0" smtClean="0">
                <a:latin typeface="Consolas" panose="020B0609020204030204" pitchFamily="49" charset="0"/>
              </a:rPr>
              <a:t>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sum_of_squares</a:t>
            </a:r>
            <a:r>
              <a:rPr lang="en-US" altLang="ko-KR" spc="-150" dirty="0" smtClean="0">
                <a:latin typeface="Consolas" panose="020B0609020204030204" pitchFamily="49" charset="0"/>
              </a:rPr>
              <a:t>(v))</a:t>
            </a:r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0930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벡터 사이의 거리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한 벡터에서 다른 벡터를 뺀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크기를 구하는 것과 동일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spc="-150" dirty="0" err="1" smtClean="0">
                <a:latin typeface="Consolas" panose="020B0609020204030204" pitchFamily="49" charset="0"/>
              </a:rPr>
              <a:t>def</a:t>
            </a:r>
            <a:r>
              <a:rPr lang="en-US" altLang="ko-KR" spc="-150" dirty="0" smtClean="0">
                <a:latin typeface="Consolas" panose="020B0609020204030204" pitchFamily="49" charset="0"/>
              </a:rPr>
              <a:t> distance(v, w):</a:t>
            </a:r>
          </a:p>
          <a:p>
            <a:pPr marL="0" indent="0">
              <a:buNone/>
            </a:pPr>
            <a:r>
              <a:rPr lang="en-US" altLang="ko-KR" spc="-150" dirty="0" smtClean="0">
                <a:latin typeface="Consolas" panose="020B0609020204030204" pitchFamily="49" charset="0"/>
              </a:rPr>
              <a:t>   return magnitude(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vector_subtract</a:t>
            </a:r>
            <a:r>
              <a:rPr lang="en-US" altLang="ko-KR" spc="-150" dirty="0" smtClean="0">
                <a:latin typeface="Consolas" panose="020B0609020204030204" pitchFamily="49" charset="0"/>
              </a:rPr>
              <a:t>(v, w))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6171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NumPy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numpy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라이브러리에는 지금까지 행한 벡터 연산들이 구현되어 있음</a:t>
            </a:r>
            <a:endParaRPr lang="en-US" altLang="ko-KR" dirty="0" smtClean="0"/>
          </a:p>
          <a:p>
            <a:r>
              <a:rPr lang="en-US" altLang="ko-KR" dirty="0" smtClean="0">
                <a:hlinkClick r:id="rId2"/>
              </a:rPr>
              <a:t>http://www.numpy.org/</a:t>
            </a:r>
            <a:endParaRPr lang="en-US" altLang="ko-KR" dirty="0" smtClean="0"/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sz="2800" spc="-150" dirty="0" smtClean="0">
                <a:latin typeface="Consolas" panose="020B0609020204030204" pitchFamily="49" charset="0"/>
              </a:rPr>
              <a:t># dot product</a:t>
            </a:r>
            <a:br>
              <a:rPr lang="en-US" altLang="ko-KR" sz="2800" spc="-150" dirty="0" smtClean="0">
                <a:latin typeface="Consolas" panose="020B0609020204030204" pitchFamily="49" charset="0"/>
              </a:rPr>
            </a:br>
            <a:r>
              <a:rPr lang="en-US" altLang="ko-KR" sz="2800" spc="-150" dirty="0" smtClean="0">
                <a:latin typeface="Consolas" panose="020B0609020204030204" pitchFamily="49" charset="0"/>
              </a:rPr>
              <a:t>import </a:t>
            </a:r>
            <a:r>
              <a:rPr lang="en-US" altLang="ko-KR" sz="2800" spc="-150" dirty="0" err="1" smtClean="0">
                <a:latin typeface="Consolas" panose="020B0609020204030204" pitchFamily="49" charset="0"/>
              </a:rPr>
              <a:t>numpy</a:t>
            </a:r>
            <a:r>
              <a:rPr lang="en-US" altLang="ko-KR" sz="2800" spc="-150" dirty="0" smtClean="0">
                <a:latin typeface="Consolas" panose="020B0609020204030204" pitchFamily="49" charset="0"/>
              </a:rPr>
              <a:t> as np</a:t>
            </a:r>
            <a:br>
              <a:rPr lang="en-US" altLang="ko-KR" sz="2800" spc="-150" dirty="0" smtClean="0">
                <a:latin typeface="Consolas" panose="020B0609020204030204" pitchFamily="49" charset="0"/>
              </a:rPr>
            </a:br>
            <a:r>
              <a:rPr lang="en-US" altLang="ko-KR" sz="2800" spc="-150" dirty="0" smtClean="0">
                <a:latin typeface="Consolas" panose="020B0609020204030204" pitchFamily="49" charset="0"/>
              </a:rPr>
              <a:t>np.dot([1,2], [3,4])</a:t>
            </a:r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23402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</TotalTime>
  <Words>607</Words>
  <Application>Microsoft Office PowerPoint</Application>
  <PresentationFormat>와이드스크린</PresentationFormat>
  <Paragraphs>123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Consolas</vt:lpstr>
      <vt:lpstr>Office 테마</vt:lpstr>
      <vt:lpstr>Linear algebra</vt:lpstr>
      <vt:lpstr>벡터 - Vectors</vt:lpstr>
      <vt:lpstr>벡터 합과 차</vt:lpstr>
      <vt:lpstr>여러 개의 벡터들의 합</vt:lpstr>
      <vt:lpstr>스칼라 곱</vt:lpstr>
      <vt:lpstr>dot product</vt:lpstr>
      <vt:lpstr>제곱합</vt:lpstr>
      <vt:lpstr>벡터 사이의 거리</vt:lpstr>
      <vt:lpstr>NumPy</vt:lpstr>
      <vt:lpstr>Numpy array </vt:lpstr>
      <vt:lpstr>array 생성</vt:lpstr>
      <vt:lpstr>array 생성(2)</vt:lpstr>
      <vt:lpstr>numpy와 numpy.linalg를 이용한 선형대수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algebra</dc:title>
  <dc:creator>sw</dc:creator>
  <cp:lastModifiedBy>kyungsub@gmail.com</cp:lastModifiedBy>
  <cp:revision>59</cp:revision>
  <dcterms:created xsi:type="dcterms:W3CDTF">2016-02-09T13:01:23Z</dcterms:created>
  <dcterms:modified xsi:type="dcterms:W3CDTF">2017-04-27T05:47:31Z</dcterms:modified>
</cp:coreProperties>
</file>