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76" r:id="rId4"/>
    <p:sldId id="289" r:id="rId5"/>
    <p:sldId id="258" r:id="rId6"/>
    <p:sldId id="292" r:id="rId7"/>
    <p:sldId id="286" r:id="rId8"/>
    <p:sldId id="259" r:id="rId9"/>
    <p:sldId id="277" r:id="rId10"/>
    <p:sldId id="261" r:id="rId11"/>
    <p:sldId id="290" r:id="rId12"/>
    <p:sldId id="291" r:id="rId13"/>
    <p:sldId id="278" r:id="rId14"/>
    <p:sldId id="282" r:id="rId15"/>
    <p:sldId id="260" r:id="rId16"/>
    <p:sldId id="263" r:id="rId17"/>
    <p:sldId id="281" r:id="rId18"/>
    <p:sldId id="264" r:id="rId19"/>
    <p:sldId id="265" r:id="rId20"/>
    <p:sldId id="266" r:id="rId21"/>
    <p:sldId id="267" r:id="rId22"/>
    <p:sldId id="280" r:id="rId23"/>
    <p:sldId id="279" r:id="rId24"/>
    <p:sldId id="293" r:id="rId25"/>
    <p:sldId id="294" r:id="rId26"/>
    <p:sldId id="268" r:id="rId27"/>
    <p:sldId id="269" r:id="rId28"/>
    <p:sldId id="270" r:id="rId29"/>
    <p:sldId id="271" r:id="rId30"/>
    <p:sldId id="272" r:id="rId31"/>
    <p:sldId id="273" r:id="rId32"/>
    <p:sldId id="275" r:id="rId33"/>
    <p:sldId id="295" r:id="rId34"/>
    <p:sldId id="296" r:id="rId35"/>
    <p:sldId id="283" r:id="rId36"/>
    <p:sldId id="284" r:id="rId37"/>
    <p:sldId id="285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13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26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51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1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1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5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65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E7A2E-2C36-44EF-96FF-F99AC74D6CC3}" type="datetimeFigureOut">
              <a:rPr lang="ko-KR" altLang="en-US" smtClean="0"/>
              <a:t>2017-03-06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72F2E-3DD5-4E44-972D-CD9A751CB7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3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기본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181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재지정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한 번 지정한 </a:t>
            </a:r>
            <a:r>
              <a:rPr lang="ko-KR" altLang="en-US" dirty="0" err="1" smtClean="0"/>
              <a:t>변수값을</a:t>
            </a:r>
            <a:r>
              <a:rPr lang="ko-KR" altLang="en-US" dirty="0" smtClean="0"/>
              <a:t> 얼마든지 새 변수로 바꿀 수 있음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2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2.1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"Hi"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"Hello"</a:t>
            </a:r>
          </a:p>
          <a:p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c = False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pi = 3.14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radius = 11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area = pi * (radius**2)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radius = 14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393" y="2125361"/>
            <a:ext cx="6482174" cy="30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54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assignment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다음과 같이 여러 개의 변수에 한 번에 값들을 지정할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x, y = 2, 3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x, y = y, x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 'x = ', x</a:t>
            </a:r>
          </a:p>
          <a:p>
            <a:r>
              <a:rPr lang="en-US" altLang="ko-KR" spc="-150" dirty="0">
                <a:latin typeface="Consolas" panose="020B0609020204030204" pitchFamily="49" charset="0"/>
              </a:rPr>
              <a:t>print </a:t>
            </a:r>
            <a:r>
              <a:rPr lang="en-US" altLang="ko-KR" spc="-150" dirty="0" smtClean="0">
                <a:latin typeface="Consolas" panose="020B0609020204030204" pitchFamily="49" charset="0"/>
              </a:rPr>
              <a:t>'y </a:t>
            </a:r>
            <a:r>
              <a:rPr lang="en-US" altLang="ko-KR" spc="-150" dirty="0">
                <a:latin typeface="Consolas" panose="020B0609020204030204" pitchFamily="49" charset="0"/>
              </a:rPr>
              <a:t>= ', </a:t>
            </a:r>
            <a:r>
              <a:rPr lang="en-US" altLang="ko-KR" spc="-150" dirty="0" smtClean="0">
                <a:latin typeface="Consolas" panose="020B0609020204030204" pitchFamily="49" charset="0"/>
              </a:rPr>
              <a:t>y</a:t>
            </a:r>
            <a:endParaRPr lang="en-US" altLang="ko-KR" spc="-15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500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출력해보기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프로그래밍의 가장 기본 예제를 연습해 보자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"Hello, world!"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'Hello, world!'</a:t>
            </a:r>
          </a:p>
          <a:p>
            <a:r>
              <a:rPr lang="ko-KR" altLang="en-US" dirty="0" smtClean="0"/>
              <a:t>따옴표는 문자열을 의미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큰 따옴표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작은 따옴표 모두 가능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print</a:t>
            </a:r>
            <a:r>
              <a:rPr lang="ko-KR" altLang="en-US" dirty="0"/>
              <a:t> </a:t>
            </a:r>
            <a:r>
              <a:rPr lang="ko-KR" altLang="en-US" dirty="0" smtClean="0"/>
              <a:t>명령에 괄호를 사용할 수도 있음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print("Hello, world!")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07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 받기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("Input any string : ")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raw_input</a:t>
            </a:r>
            <a:r>
              <a:rPr lang="ko-KR" altLang="en-US" dirty="0" smtClean="0"/>
              <a:t>을 사용하여 콘솔로부터 입력을 받을 수 있음</a:t>
            </a:r>
            <a:endParaRPr lang="en-US" altLang="ko-KR" dirty="0" smtClean="0"/>
          </a:p>
          <a:p>
            <a:r>
              <a:rPr lang="en-US" altLang="ko-KR" dirty="0" smtClean="0"/>
              <a:t>"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Input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any string :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ko-KR" altLang="en-US" dirty="0" smtClean="0"/>
              <a:t>부분은 콘솔 창에 나타나는 부분으로 원하는 대로 바꾸어 쓸 수 있음</a:t>
            </a:r>
            <a:endParaRPr lang="en-US" altLang="ko-KR" dirty="0" smtClean="0"/>
          </a:p>
          <a:p>
            <a:r>
              <a:rPr lang="ko-KR" altLang="en-US" dirty="0" smtClean="0"/>
              <a:t>입력한 문자열은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input_string</a:t>
            </a:r>
            <a:r>
              <a:rPr lang="ko-KR" altLang="en-US" dirty="0" smtClean="0"/>
              <a:t>에 저장됨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input</a:t>
            </a:r>
            <a:r>
              <a:rPr lang="ko-KR" altLang="en-US" dirty="0" smtClean="0"/>
              <a:t>을 이용하여 저장된 내용을 다시 출력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09224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부울</a:t>
            </a:r>
            <a:r>
              <a:rPr lang="en-US" altLang="ko-KR" dirty="0" smtClean="0"/>
              <a:t>(Boolean)</a:t>
            </a:r>
            <a:r>
              <a:rPr lang="ko-KR" altLang="en-US" dirty="0" smtClean="0"/>
              <a:t>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altLang="ko-KR" dirty="0" smtClean="0"/>
              <a:t> or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en-US" altLang="ko-KR" dirty="0" smtClean="0"/>
              <a:t>Boolean type</a:t>
            </a:r>
            <a:r>
              <a:rPr lang="ko-KR" altLang="en-US" dirty="0" smtClean="0"/>
              <a:t>의 변수는 프로그래밍에서 중요한 역할을 담당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따라 처리를 달리하는 프로그램을 작성할 때 유용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2&gt;0.9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3&lt;-3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 = True</a:t>
            </a:r>
          </a:p>
          <a:p>
            <a:pPr lvl="1"/>
            <a:r>
              <a:rPr lang="en-US" altLang="ko-KR" dirty="0" smtClean="0"/>
              <a:t>True</a:t>
            </a:r>
            <a:r>
              <a:rPr lang="ko-KR" altLang="en-US" dirty="0" smtClean="0"/>
              <a:t>의 값을 가지는 변수 </a:t>
            </a:r>
            <a:r>
              <a:rPr lang="en-US" altLang="ko-KR" dirty="0" smtClean="0"/>
              <a:t>a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b = False</a:t>
            </a:r>
          </a:p>
          <a:p>
            <a:pPr lvl="1"/>
            <a:r>
              <a:rPr lang="en-US" altLang="ko-KR" dirty="0" smtClean="0"/>
              <a:t>False</a:t>
            </a:r>
            <a:r>
              <a:rPr lang="ko-KR" altLang="en-US" dirty="0" smtClean="0"/>
              <a:t>의 값을 가지는 변수 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79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비교연산과 대입연산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등호를 하나만 사용하는 경우 이를 대입연산자라 함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x=5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ko-KR" altLang="en-US" dirty="0" smtClean="0"/>
              <a:t>라는 변수에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ko-KR" altLang="en-US" dirty="0" smtClean="0"/>
              <a:t>라는 정수를 대입</a:t>
            </a:r>
            <a:endParaRPr lang="en-US" altLang="ko-KR" dirty="0" smtClean="0"/>
          </a:p>
          <a:p>
            <a:r>
              <a:rPr lang="ko-KR" altLang="en-US" dirty="0" smtClean="0"/>
              <a:t>따라서 </a:t>
            </a:r>
            <a:r>
              <a:rPr lang="en-US" altLang="ko-KR" dirty="0" smtClean="0"/>
              <a:t>4=4</a:t>
            </a:r>
            <a:r>
              <a:rPr lang="ko-KR" altLang="en-US" dirty="0" smtClean="0"/>
              <a:t>와 같은 문장은 잘못된 문장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대입할 수 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등호를 두 개를 연속해서 사용하는 경우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비교연산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4==4</a:t>
            </a:r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"Korea" </a:t>
            </a:r>
            <a:r>
              <a:rPr lang="en-US" altLang="ko-KR" sz="2700" spc="-150" dirty="0"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"Japan"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382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대입연산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다음의 결과들을 순차적으로 생각해 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2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 + 4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x*x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x%5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77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비교연산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 smtClean="0"/>
              <a:t>비교연산의 종류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비교연산자를 사용한 식이 옳을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그렇지 않을 경우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ko-KR" altLang="en-US" dirty="0" smtClean="0"/>
              <a:t>를 반환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egg=138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spam=370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egg==spam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egg!=spam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917361"/>
                  </p:ext>
                </p:extLst>
              </p:nvPr>
            </p:nvGraphicFramePr>
            <p:xfrm>
              <a:off x="1051698" y="2719040"/>
              <a:ext cx="4475892" cy="256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946"/>
                    <a:gridCol w="2237946"/>
                  </a:tblGrid>
                  <a:tr h="3614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비교연산자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대응되는 수학 기호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!=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==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2917361"/>
                  </p:ext>
                </p:extLst>
              </p:nvPr>
            </p:nvGraphicFramePr>
            <p:xfrm>
              <a:off x="1051698" y="2719040"/>
              <a:ext cx="4475892" cy="25645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37946"/>
                    <a:gridCol w="2237946"/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비교연산자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 smtClean="0"/>
                            <a:t>대응되는 수학 기호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108333" r="-1090" b="-528333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&lt;=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208333" r="-1090" b="-428333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303279" r="-1090" b="-321311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&gt;=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410000" r="-1090" b="-226667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!=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510000" r="-1090" b="-126667"/>
                          </a:stretch>
                        </a:blipFill>
                      </a:tcPr>
                    </a:tc>
                  </a:tr>
                  <a:tr h="36645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==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45" t="-610000" r="-1090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6414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복합대입연산자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연산과 대입을 동시에 할 수 있음</a:t>
            </a:r>
            <a:endParaRPr lang="en-US" altLang="ko-KR" dirty="0" smtClean="0"/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</a:p>
          <a:p>
            <a:r>
              <a:rPr lang="en-US" altLang="ko-KR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+=2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j=10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j-=1</a:t>
            </a:r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289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일련의 정의와 명령문으로 구성</a:t>
            </a:r>
            <a:endParaRPr lang="en-US" altLang="ko-KR" dirty="0" smtClean="0"/>
          </a:p>
          <a:p>
            <a:r>
              <a:rPr lang="ko-KR" altLang="en-US" dirty="0" smtClean="0"/>
              <a:t>스크립트</a:t>
            </a:r>
            <a:r>
              <a:rPr lang="en-US" altLang="ko-KR" dirty="0" smtClean="0"/>
              <a:t>(script)</a:t>
            </a:r>
            <a:r>
              <a:rPr lang="ko-KR" altLang="en-US" dirty="0" smtClean="0"/>
              <a:t>라고도 불림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command </a:t>
            </a:r>
            <a:r>
              <a:rPr lang="ko-KR" altLang="en-US" dirty="0" smtClean="0"/>
              <a:t>혹은 </a:t>
            </a:r>
            <a:r>
              <a:rPr lang="en-US" altLang="ko-KR" dirty="0" smtClean="0"/>
              <a:t>statement</a:t>
            </a:r>
            <a:r>
              <a:rPr lang="ko-KR" altLang="en-US" dirty="0" smtClean="0"/>
              <a:t>라고 불리는 문장들이 인터프리터가 무언가를 하도록 지시함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pc="-150" dirty="0">
                <a:latin typeface="Consolas" panose="020B0609020204030204" pitchFamily="49" charset="0"/>
              </a:rPr>
              <a:t>p</a:t>
            </a:r>
            <a:r>
              <a:rPr lang="en-US" altLang="ko-KR" spc="-150" dirty="0" smtClean="0">
                <a:latin typeface="Consolas" panose="020B0609020204030204" pitchFamily="49" charset="0"/>
              </a:rPr>
              <a:t>rint 'This is my first </a:t>
            </a:r>
            <a:r>
              <a:rPr lang="en-US" altLang="ko-KR" spc="-150" dirty="0">
                <a:latin typeface="Consolas" panose="020B0609020204030204" pitchFamily="49" charset="0"/>
              </a:rPr>
              <a:t>P</a:t>
            </a:r>
            <a:r>
              <a:rPr lang="en-US" altLang="ko-KR" spc="-150" dirty="0" smtClean="0">
                <a:latin typeface="Consolas" panose="020B0609020204030204" pitchFamily="49" charset="0"/>
              </a:rPr>
              <a:t>ython program.'</a:t>
            </a:r>
          </a:p>
        </p:txBody>
      </p:sp>
    </p:spTree>
    <p:extLst>
      <p:ext uri="{BB962C8B-B14F-4D97-AF65-F5344CB8AC3E}">
        <p14:creationId xmlns:p14="http://schemas.microsoft.com/office/powerpoint/2010/main" val="141514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주석</a:t>
            </a:r>
            <a:r>
              <a:rPr lang="en-US" altLang="ko-KR" dirty="0" smtClean="0"/>
              <a:t>(comment)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코드에 설명을 넣고 싶을 때</a:t>
            </a:r>
            <a:endParaRPr lang="en-US" altLang="ko-KR" dirty="0" smtClean="0"/>
          </a:p>
          <a:p>
            <a:r>
              <a:rPr lang="ko-KR" altLang="en-US" dirty="0" smtClean="0"/>
              <a:t>한 줄로 주석 넣기</a:t>
            </a:r>
            <a:r>
              <a:rPr lang="en-US" altLang="ko-KR" dirty="0" smtClean="0"/>
              <a:t>, #</a:t>
            </a:r>
            <a:r>
              <a:rPr lang="ko-KR" altLang="en-US" dirty="0" smtClean="0"/>
              <a:t>으로 시작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# This code solves the P vs NP problem.</a:t>
            </a:r>
          </a:p>
          <a:p>
            <a:r>
              <a:rPr lang="ko-KR" altLang="en-US" dirty="0" smtClean="0"/>
              <a:t>여러 줄에 걸쳐 주석을 넣을 때</a:t>
            </a:r>
            <a:r>
              <a:rPr lang="en-US" altLang="ko-KR" dirty="0" smtClean="0"/>
              <a:t>, """</a:t>
            </a:r>
            <a:r>
              <a:rPr lang="ko-KR" altLang="en-US" dirty="0" smtClean="0"/>
              <a:t>를 이용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"""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Turing used this code to crack the Enigma.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 this code, anybody hack a server like a pro.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/>
              <a:t>"""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104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(string)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파이썬에서는</a:t>
            </a:r>
            <a:r>
              <a:rPr lang="ko-KR" altLang="en-US" dirty="0" smtClean="0"/>
              <a:t> 문자열</a:t>
            </a:r>
            <a:r>
              <a:rPr lang="en-US" altLang="ko-KR" dirty="0" smtClean="0"/>
              <a:t>(string)</a:t>
            </a:r>
            <a:r>
              <a:rPr lang="ko-KR" altLang="en-US" dirty="0" smtClean="0"/>
              <a:t>을 쉽게 다룰 수 있다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Kyungsub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Lee"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name</a:t>
            </a:r>
          </a:p>
          <a:p>
            <a:endParaRPr lang="en-US" altLang="ko-KR" dirty="0" smtClean="0"/>
          </a:p>
          <a:p>
            <a:r>
              <a:rPr lang="ko-KR" altLang="en-US" spc="-150" dirty="0" smtClean="0"/>
              <a:t>다음은 숫자 </a:t>
            </a:r>
            <a:r>
              <a:rPr lang="en-US" altLang="ko-KR" spc="-150" dirty="0" smtClean="0"/>
              <a:t>45</a:t>
            </a:r>
            <a:r>
              <a:rPr lang="ko-KR" altLang="en-US" spc="-150" dirty="0" smtClean="0"/>
              <a:t>가 아니라 문자열로서 </a:t>
            </a:r>
            <a:r>
              <a:rPr lang="en-US" altLang="ko-KR" spc="-150" dirty="0" smtClean="0"/>
              <a:t>"45"</a:t>
            </a:r>
            <a:r>
              <a:rPr lang="ko-KR" altLang="en-US" spc="-150" dirty="0" smtClean="0"/>
              <a:t>로 사용되었음을 유의</a:t>
            </a:r>
            <a:endParaRPr lang="en-US" altLang="ko-KR" spc="-150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age = "45"</a:t>
            </a: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age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657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 </a:t>
            </a:r>
            <a:r>
              <a:rPr lang="en-US" altLang="ko-KR" dirty="0" smtClean="0"/>
              <a:t>(concatenation)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 문자열은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기호를 이용하여 쉽게 연결할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Kyungsub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"Lee"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" "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family_name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full_name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"My age is "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(20) + "."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620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관련 예제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다음의 결과를 테스트해 보자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'a'+'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bcde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5*'ab'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3+'three'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'a' &lt; 3</a:t>
            </a:r>
          </a:p>
          <a:p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'3' &gt; 3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1863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+ </a:t>
            </a:r>
            <a:r>
              <a:rPr lang="ko-KR" altLang="en-US" dirty="0" smtClean="0"/>
              <a:t>기호는 연산되는 변수의 타입에 따라 다르게 작동한다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 3+4 : </a:t>
            </a:r>
            <a:r>
              <a:rPr lang="ko-KR" altLang="en-US" dirty="0" smtClean="0"/>
              <a:t>덧셈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</a:t>
            </a:r>
            <a:r>
              <a:rPr lang="en-US" altLang="ko-KR" dirty="0" err="1" smtClean="0"/>
              <a:t>ab"+"cd</a:t>
            </a:r>
            <a:r>
              <a:rPr lang="en-US" altLang="ko-KR" dirty="0" smtClean="0"/>
              <a:t>" : </a:t>
            </a:r>
            <a:r>
              <a:rPr lang="ko-KR" altLang="en-US" dirty="0" smtClean="0"/>
              <a:t>문자열 연결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이를 연산자 </a:t>
            </a:r>
            <a:r>
              <a:rPr lang="en-US" altLang="ko-KR" smtClean="0"/>
              <a:t>overloading</a:t>
            </a:r>
            <a:r>
              <a:rPr lang="ko-KR" altLang="en-US" smtClean="0"/>
              <a:t>라고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651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 checking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</a:rPr>
              <a:t>'a' * 'a'</a:t>
            </a:r>
          </a:p>
          <a:p>
            <a:pPr lvl="1"/>
            <a:r>
              <a:rPr lang="en-US" altLang="ko-KR" spc="-150" dirty="0" err="1">
                <a:latin typeface="Consolas" panose="020B0609020204030204" pitchFamily="49" charset="0"/>
              </a:rPr>
              <a:t>TypeError</a:t>
            </a:r>
            <a:r>
              <a:rPr lang="en-US" altLang="ko-KR" spc="-150" dirty="0">
                <a:latin typeface="Consolas" panose="020B0609020204030204" pitchFamily="49" charset="0"/>
              </a:rPr>
              <a:t>: can't multiply sequence by non-</a:t>
            </a:r>
            <a:r>
              <a:rPr lang="en-US" altLang="ko-KR" spc="-150" dirty="0" err="1">
                <a:latin typeface="Consolas" panose="020B0609020204030204" pitchFamily="49" charset="0"/>
              </a:rPr>
              <a:t>int</a:t>
            </a:r>
            <a:r>
              <a:rPr lang="en-US" altLang="ko-KR" spc="-150" dirty="0">
                <a:latin typeface="Consolas" panose="020B0609020204030204" pitchFamily="49" charset="0"/>
              </a:rPr>
              <a:t> of type '</a:t>
            </a:r>
            <a:r>
              <a:rPr lang="en-US" altLang="ko-KR" spc="-150" dirty="0" err="1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'</a:t>
            </a:r>
          </a:p>
          <a:p>
            <a:pPr lvl="1"/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ko-KR" altLang="en-US" spc="-150" dirty="0" smtClean="0"/>
              <a:t>실수로  잘못 입력된 형태의 </a:t>
            </a:r>
            <a:r>
              <a:rPr lang="en-US" altLang="ko-KR" spc="-150" dirty="0" smtClean="0"/>
              <a:t>type</a:t>
            </a:r>
            <a:r>
              <a:rPr lang="ko-KR" altLang="en-US" spc="-150" dirty="0" smtClean="0"/>
              <a:t>을 찾아준다</a:t>
            </a:r>
            <a:r>
              <a:rPr lang="en-US" altLang="ko-KR" spc="-150" smtClean="0"/>
              <a:t>.</a:t>
            </a:r>
            <a:endParaRPr lang="ko-KR" altLang="en-US" spc="-150" dirty="0"/>
          </a:p>
        </p:txBody>
      </p:sp>
    </p:spTree>
    <p:extLst>
      <p:ext uri="{BB962C8B-B14F-4D97-AF65-F5344CB8AC3E}">
        <p14:creationId xmlns:p14="http://schemas.microsoft.com/office/powerpoint/2010/main" val="1046390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확장 문자</a:t>
            </a:r>
            <a:r>
              <a:rPr lang="en-US" altLang="ko-KR" dirty="0" smtClean="0"/>
              <a:t>(escaping character)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중간에 따옴표 </a:t>
            </a:r>
            <a:r>
              <a:rPr lang="en-US" altLang="ko-KR" dirty="0" smtClean="0"/>
              <a:t>' </a:t>
            </a:r>
            <a:r>
              <a:rPr lang="ko-KR" altLang="en-US" dirty="0" smtClean="0"/>
              <a:t>기호를 넣고 싶을 때</a:t>
            </a:r>
            <a:endParaRPr lang="en-US" altLang="ko-KR" dirty="0" smtClean="0"/>
          </a:p>
          <a:p>
            <a:r>
              <a:rPr lang="ko-KR" altLang="en-US" dirty="0" smtClean="0"/>
              <a:t>잘못된 예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'This isn't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flying, this is falling with style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</a:p>
          <a:p>
            <a:r>
              <a:rPr lang="ko-KR" altLang="en-US" dirty="0" smtClean="0"/>
              <a:t>올바른 예 </a:t>
            </a:r>
            <a:r>
              <a:rPr lang="en-US" altLang="ko-KR" dirty="0" smtClean="0"/>
              <a:t>: backslash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ko-KR" altLang="en-US" dirty="0" smtClean="0"/>
              <a:t>를 삽입하여 문자열 내의 따옴표 사용임을 알림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'This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\'t 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>flying, this is falling with style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!'</a:t>
            </a:r>
            <a:endParaRPr lang="en-US" altLang="ko-KR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\"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큰 </a:t>
            </a:r>
            <a:r>
              <a:rPr lang="ko-KR" altLang="en-US" dirty="0" smtClean="0"/>
              <a:t>따옴표</a:t>
            </a:r>
            <a:endParaRPr lang="en-US" altLang="ko-KR" dirty="0" smtClean="0"/>
          </a:p>
          <a:p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\\</a:t>
            </a:r>
            <a:r>
              <a:rPr lang="en-US" altLang="ko-KR" dirty="0" smtClean="0"/>
              <a:t> : backslash(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2036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인덱스를 통한 특정 문자 접근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인덱스를 통하여 문자열의 특정 문자에 쉽게 접근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uncopywritable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"[0]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first_letter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u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my_word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uncopywritable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second_letter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my_word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[1]</a:t>
            </a:r>
            <a: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second_letter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  <a:p>
            <a:r>
              <a:rPr lang="ko-KR" altLang="en-US" dirty="0" smtClean="0"/>
              <a:t>첫 번째 문자의 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시작함 </a:t>
            </a:r>
            <a:r>
              <a:rPr lang="en-US" altLang="ko-KR" dirty="0" smtClean="0"/>
              <a:t>(1</a:t>
            </a:r>
            <a:r>
              <a:rPr lang="ko-KR" altLang="en-US" dirty="0" smtClean="0"/>
              <a:t>이 아님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3637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길이를 구하는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 smtClean="0"/>
              <a:t>python</a:t>
            </a:r>
            <a:r>
              <a:rPr lang="ko-KR" altLang="en-US" dirty="0" smtClean="0"/>
              <a:t>에 미리 만들어진 </a:t>
            </a:r>
            <a:r>
              <a:rPr lang="en-US" altLang="ko-KR" dirty="0" smtClean="0"/>
              <a:t>built-in </a:t>
            </a:r>
            <a:r>
              <a:rPr lang="ko-KR" altLang="en-US" dirty="0" smtClean="0"/>
              <a:t>함수로 문자열이나 리스트의 길이를 구할 때 사용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"KS Lee"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my_name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8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lower(), upper()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소문자 혹은 대문자로 바꾸어주는 </a:t>
            </a:r>
            <a:r>
              <a:rPr lang="en-US" altLang="ko-KR" dirty="0" smtClean="0"/>
              <a:t>method</a:t>
            </a:r>
          </a:p>
          <a:p>
            <a:r>
              <a:rPr lang="ko-KR" altLang="en-US" dirty="0" smtClean="0"/>
              <a:t>문자열 뒤에 마침표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와 함께 사용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lower(), upper() </a:t>
            </a:r>
            <a:r>
              <a:rPr lang="ko-KR" altLang="en-US" dirty="0" smtClean="0"/>
              <a:t>등은 생성한 문자열에 종속된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로써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제공함</a:t>
            </a:r>
            <a:endParaRPr lang="en-US" altLang="ko-KR" dirty="0" smtClean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EGG".lower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egg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"spam"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my_string.upper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SPAM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3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타입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프로그래밍에 사용되는 데이터들은 타입을 구분함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에는 크게 세 가지 데이터 타입이 존재</a:t>
            </a:r>
            <a:endParaRPr lang="en-US" altLang="ko-KR" dirty="0"/>
          </a:p>
          <a:p>
            <a:pPr lvl="1"/>
            <a:r>
              <a:rPr lang="ko-KR" altLang="en-US" dirty="0" err="1" smtClean="0"/>
              <a:t>숫자형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5, 10.3, -2, -1.02</a:t>
            </a:r>
          </a:p>
          <a:p>
            <a:pPr lvl="2"/>
            <a:r>
              <a:rPr lang="ko-KR" altLang="en-US" dirty="0" smtClean="0"/>
              <a:t>사칙연산 등을 수행할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"apple", "Hello, world!", '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Yeungnam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University', "15"</a:t>
            </a:r>
          </a:p>
          <a:p>
            <a:pPr lvl="2"/>
            <a:r>
              <a:rPr lang="ko-KR" altLang="en-US" dirty="0" smtClean="0"/>
              <a:t>큰 따옴표나 작은 따옴표로 표현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부울</a:t>
            </a:r>
            <a:r>
              <a:rPr lang="en-US" altLang="ko-KR" dirty="0" smtClean="0"/>
              <a:t>(Bool)</a:t>
            </a:r>
          </a:p>
          <a:p>
            <a:pPr lvl="2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True, False</a:t>
            </a:r>
            <a:endParaRPr lang="en-US" altLang="ko-KR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3125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다른 </a:t>
            </a:r>
            <a:r>
              <a:rPr lang="ko-KR" altLang="en-US" dirty="0" err="1"/>
              <a:t>데이터형을</a:t>
            </a:r>
            <a:r>
              <a:rPr lang="ko-KR" altLang="en-US" dirty="0"/>
              <a:t> 문자열로 </a:t>
            </a:r>
            <a:r>
              <a:rPr lang="ko-KR" altLang="en-US" dirty="0" smtClean="0"/>
              <a:t>바꾸기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2016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ko-KR" altLang="en-US" dirty="0" smtClean="0"/>
              <a:t>는 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2016</a:t>
            </a:r>
            <a:r>
              <a:rPr lang="ko-KR" altLang="en-US" dirty="0" smtClean="0"/>
              <a:t>이라는 값을 지닌 정수형 데이터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정수가 아닌 문자열로 바꾸고 싶을 때</a:t>
            </a:r>
            <a:endParaRPr lang="en-US" altLang="ko-KR" dirty="0" smtClean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2016</a:t>
            </a:r>
            <a:r>
              <a:rPr lang="ko-KR" altLang="en-US" dirty="0" smtClean="0"/>
              <a:t>이고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"2016"</a:t>
            </a:r>
            <a:r>
              <a:rPr lang="ko-KR" altLang="en-US" dirty="0" smtClean="0"/>
              <a:t>으로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다름에 주의</a:t>
            </a:r>
            <a:endParaRPr lang="en-US" altLang="ko-KR" dirty="0" smtClean="0"/>
          </a:p>
          <a:p>
            <a:r>
              <a:rPr lang="ko-KR" altLang="en-US" dirty="0" smtClean="0"/>
              <a:t>다음의 값이 무엇이 나올지 상상해 보자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</a:t>
            </a:r>
            <a:endParaRPr lang="en-US" altLang="ko-KR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this_year_string</a:t>
            </a:r>
            <a:endParaRPr lang="ko-KR" altLang="en-US" spc="-1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825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.</a:t>
            </a:r>
            <a:r>
              <a:rPr lang="ko-KR" altLang="en-US" dirty="0" smtClean="0"/>
              <a:t>이 필요한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와 없는 </a:t>
            </a:r>
            <a:r>
              <a:rPr lang="en-US" altLang="ko-KR" dirty="0" smtClean="0"/>
              <a:t>function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lower()</a:t>
            </a:r>
            <a:r>
              <a:rPr lang="ko-KR" altLang="en-US" dirty="0" smtClean="0"/>
              <a:t>와 </a:t>
            </a:r>
            <a:r>
              <a:rPr lang="en-US" altLang="ko-KR" spc="-150" dirty="0" smtClean="0"/>
              <a:t>upper() </a:t>
            </a:r>
            <a:r>
              <a:rPr lang="ko-KR" altLang="en-US" dirty="0" smtClean="0"/>
              <a:t>등의</a:t>
            </a:r>
            <a:r>
              <a:rPr lang="en-US" altLang="ko-KR" dirty="0" smtClean="0"/>
              <a:t> method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dot(.)</a:t>
            </a:r>
            <a:r>
              <a:rPr lang="ko-KR" altLang="en-US" dirty="0" smtClean="0"/>
              <a:t>을 이용하며 </a:t>
            </a:r>
            <a:r>
              <a:rPr lang="en-US" altLang="ko-KR" dirty="0" smtClean="0"/>
              <a:t>string</a:t>
            </a:r>
            <a:r>
              <a:rPr lang="ko-KR" altLang="en-US" dirty="0" smtClean="0"/>
              <a:t>에 종속된 </a:t>
            </a:r>
            <a:r>
              <a:rPr lang="en-US" altLang="ko-KR" dirty="0" smtClean="0"/>
              <a:t>method</a:t>
            </a:r>
          </a:p>
          <a:p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등은 </a:t>
            </a:r>
            <a:r>
              <a:rPr lang="en-US" altLang="ko-KR" dirty="0" smtClean="0"/>
              <a:t>dot(.)</a:t>
            </a:r>
            <a:r>
              <a:rPr lang="ko-KR" altLang="en-US" dirty="0" smtClean="0"/>
              <a:t>을 이용하지 않으며 괄호 안의 인자에 여러 형태의 </a:t>
            </a:r>
            <a:r>
              <a:rPr lang="ko-KR" altLang="en-US" dirty="0" err="1" smtClean="0"/>
              <a:t>데이터형이</a:t>
            </a:r>
            <a:r>
              <a:rPr lang="ko-KR" altLang="en-US" dirty="0" smtClean="0"/>
              <a:t> 올 수 있음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method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function</a:t>
            </a:r>
            <a:r>
              <a:rPr lang="ko-KR" altLang="en-US" dirty="0" smtClean="0"/>
              <a:t>에 대해 다음에 더 자세히 알아보자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748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ko-KR" altLang="en-US" dirty="0" smtClean="0"/>
              <a:t>를 이용한 문자열 출력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 = "Tom"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 = "New York"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 "My name is %s and I am from %s." %(name, home)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ko-KR" altLang="en-US" dirty="0" smtClean="0"/>
              <a:t>의 자리에 뒤에 따라오는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ko-KR" altLang="en-US" dirty="0" smtClean="0"/>
              <a:t>과 </a:t>
            </a:r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home</a:t>
            </a:r>
            <a:r>
              <a:rPr lang="ko-KR" altLang="en-US" dirty="0" smtClean="0"/>
              <a:t>의 문자열이 들어감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357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2.x </a:t>
            </a:r>
            <a:r>
              <a:rPr lang="ko-KR" altLang="en-US" dirty="0" smtClean="0"/>
              <a:t>에서는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dirty="0"/>
              <a:t> </a:t>
            </a:r>
            <a:r>
              <a:rPr lang="ko-KR" altLang="en-US" dirty="0" smtClean="0"/>
              <a:t>함수를 이용하여 문자열을 </a:t>
            </a:r>
            <a:r>
              <a:rPr lang="ko-KR" altLang="en-US" dirty="0" err="1" smtClean="0"/>
              <a:t>입력받는다</a:t>
            </a:r>
            <a:r>
              <a:rPr lang="en-US" altLang="ko-KR" dirty="0" smtClean="0"/>
              <a:t>.</a:t>
            </a: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()</a:t>
            </a:r>
            <a:r>
              <a:rPr lang="ko-KR" altLang="en-US" spc="-150" dirty="0" smtClean="0">
                <a:latin typeface="Consolas" panose="020B0609020204030204" pitchFamily="49" charset="0"/>
              </a:rPr>
              <a:t>의 괄호 안에는 문자열 입력 전 화면에 보여주고 싶은 문장을 입력한다</a:t>
            </a:r>
            <a:r>
              <a:rPr lang="en-US" altLang="ko-KR" spc="-15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dirty="0"/>
          </a:p>
          <a:p>
            <a:r>
              <a:rPr lang="en-US" altLang="ko-KR" spc="-150" dirty="0" smtClean="0">
                <a:latin typeface="Consolas" panose="020B0609020204030204" pitchFamily="49" charset="0"/>
              </a:rPr>
              <a:t>name =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raw_input</a:t>
            </a:r>
            <a:r>
              <a:rPr lang="en-US" altLang="ko-KR" spc="-150" dirty="0" smtClean="0">
                <a:latin typeface="Consolas" panose="020B0609020204030204" pitchFamily="49" charset="0"/>
              </a:rPr>
              <a:t>('Enter your name: ')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'Are you really ' + name + '?'</a:t>
            </a:r>
            <a:endParaRPr lang="ko-KR" altLang="en-US" spc="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69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입력 받은 문자열 </a:t>
            </a:r>
            <a:r>
              <a:rPr lang="en-US" altLang="ko-KR" dirty="0" smtClean="0"/>
              <a:t>type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>
                <a:latin typeface="Consolas" panose="020B0609020204030204" pitchFamily="49" charset="0"/>
              </a:rPr>
              <a:t>만약 입력 받은 문자열을 숫자로 활용하고자 하면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ko-KR" altLang="en-US" spc="-150" dirty="0" smtClean="0">
                <a:latin typeface="Consolas" panose="020B0609020204030204" pitchFamily="49" charset="0"/>
              </a:rPr>
              <a:t>나 </a:t>
            </a:r>
            <a:r>
              <a:rPr lang="en-US" altLang="ko-KR" spc="-150" dirty="0" smtClean="0">
                <a:latin typeface="Consolas" panose="020B0609020204030204" pitchFamily="49" charset="0"/>
              </a:rPr>
              <a:t>float </a:t>
            </a:r>
            <a:r>
              <a:rPr lang="ko-KR" altLang="en-US" spc="-150" dirty="0" smtClean="0">
                <a:latin typeface="Consolas" panose="020B0609020204030204" pitchFamily="49" charset="0"/>
              </a:rPr>
              <a:t>함수를 이용하여 </a:t>
            </a:r>
            <a:r>
              <a:rPr lang="en-US" altLang="ko-KR" spc="-150" dirty="0" smtClean="0">
                <a:latin typeface="Consolas" panose="020B0609020204030204" pitchFamily="49" charset="0"/>
              </a:rPr>
              <a:t>type</a:t>
            </a:r>
            <a:r>
              <a:rPr lang="ko-KR" altLang="en-US" spc="-150" dirty="0" smtClean="0">
                <a:latin typeface="Consolas" panose="020B0609020204030204" pitchFamily="49" charset="0"/>
              </a:rPr>
              <a:t>을 변경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endParaRPr lang="en-US" altLang="ko-KR" spc="-150" dirty="0">
              <a:latin typeface="Consolas" panose="020B0609020204030204" pitchFamily="49" charset="0"/>
            </a:endParaRPr>
          </a:p>
          <a:p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>
                <a:latin typeface="Consolas" panose="020B0609020204030204" pitchFamily="49" charset="0"/>
              </a:rPr>
              <a:t>= </a:t>
            </a:r>
            <a:r>
              <a:rPr lang="en-US" altLang="ko-KR" spc="-150" dirty="0" err="1">
                <a:latin typeface="Consolas" panose="020B0609020204030204" pitchFamily="49" charset="0"/>
              </a:rPr>
              <a:t>raw_input</a:t>
            </a:r>
            <a:r>
              <a:rPr lang="en-US" altLang="ko-KR" spc="-150" dirty="0">
                <a:latin typeface="Consolas" panose="020B0609020204030204" pitchFamily="49" charset="0"/>
              </a:rPr>
              <a:t>(</a:t>
            </a:r>
            <a:r>
              <a:rPr lang="en-US" altLang="ko-KR" spc="-150" dirty="0" smtClean="0">
                <a:latin typeface="Consolas" panose="020B0609020204030204" pitchFamily="49" charset="0"/>
              </a:rPr>
              <a:t>'Input any number: ')</a:t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err="1" smtClean="0">
                <a:latin typeface="Consolas" panose="020B0609020204030204" pitchFamily="49" charset="0"/>
              </a:rPr>
              <a:t>sqr</a:t>
            </a:r>
            <a:r>
              <a:rPr lang="en-US" altLang="ko-KR" spc="-150" dirty="0" smtClean="0">
                <a:latin typeface="Consolas" panose="020B0609020204030204" pitchFamily="49" charset="0"/>
              </a:rPr>
              <a:t> = 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 smtClean="0">
                <a:latin typeface="Consolas" panose="020B0609020204030204" pitchFamily="49" charset="0"/>
              </a:rPr>
              <a:t>)*float(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dirty="0">
                <a:latin typeface="Consolas" panose="020B0609020204030204" pitchFamily="49" charset="0"/>
              </a:rPr>
              <a:t>)</a:t>
            </a:r>
            <a:r>
              <a:rPr lang="en-US" altLang="ko-KR" spc="-150" dirty="0" smtClean="0">
                <a:latin typeface="Consolas" panose="020B0609020204030204" pitchFamily="49" charset="0"/>
              </a:rPr>
              <a:t/>
            </a:r>
            <a:br>
              <a:rPr lang="en-US" altLang="ko-KR" spc="-150" dirty="0" smtClean="0">
                <a:latin typeface="Consolas" panose="020B0609020204030204" pitchFamily="49" charset="0"/>
              </a:rPr>
            </a:br>
            <a:r>
              <a:rPr lang="en-US" altLang="ko-KR" spc="-150" dirty="0" smtClean="0">
                <a:latin typeface="Consolas" panose="020B0609020204030204" pitchFamily="49" charset="0"/>
              </a:rPr>
              <a:t>print 'The square of </a:t>
            </a:r>
            <a:r>
              <a:rPr lang="en-US" altLang="ko-KR" spc="-150" dirty="0" smtClean="0">
                <a:latin typeface="Consolas" panose="020B0609020204030204" pitchFamily="49" charset="0"/>
              </a:rPr>
              <a:t>' </a:t>
            </a:r>
            <a:r>
              <a:rPr lang="en-US" altLang="ko-KR" spc="-150" dirty="0" smtClean="0">
                <a:latin typeface="Consolas" panose="020B0609020204030204" pitchFamily="49" charset="0"/>
              </a:rPr>
              <a:t>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num</a:t>
            </a:r>
            <a:r>
              <a:rPr lang="en-US" altLang="ko-KR" spc="-150" smtClean="0">
                <a:latin typeface="Consolas" panose="020B0609020204030204" pitchFamily="49" charset="0"/>
              </a:rPr>
              <a:t>) + '</a:t>
            </a:r>
            <a:r>
              <a:rPr lang="en-US" altLang="ko-KR" spc="-150" smtClean="0">
                <a:latin typeface="Consolas" panose="020B0609020204030204" pitchFamily="49" charset="0"/>
              </a:rPr>
              <a:t> </a:t>
            </a:r>
            <a:r>
              <a:rPr lang="en-US" altLang="ko-KR" spc="-150" dirty="0" smtClean="0">
                <a:latin typeface="Consolas" panose="020B0609020204030204" pitchFamily="49" charset="0"/>
              </a:rPr>
              <a:t>is ' + 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str</a:t>
            </a:r>
            <a:r>
              <a:rPr lang="en-US" altLang="ko-KR" spc="-150" dirty="0" smtClean="0">
                <a:latin typeface="Consolas" panose="020B0609020204030204" pitchFamily="49" charset="0"/>
              </a:rPr>
              <a:t>(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sqr</a:t>
            </a:r>
            <a:r>
              <a:rPr lang="en-US" altLang="ko-KR" spc="-150" dirty="0" smtClean="0">
                <a:latin typeface="Consolas" panose="020B0609020204030204" pitchFamily="49" charset="0"/>
              </a:rPr>
              <a:t>)</a:t>
            </a:r>
            <a:r>
              <a:rPr lang="en-US" altLang="ko-KR" spc="-150" dirty="0">
                <a:latin typeface="Consolas" panose="020B0609020204030204" pitchFamily="49" charset="0"/>
              </a:rPr>
              <a:t/>
            </a:r>
            <a:br>
              <a:rPr lang="en-US" altLang="ko-KR" spc="-150" dirty="0">
                <a:latin typeface="Consolas" panose="020B0609020204030204" pitchFamily="49" charset="0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357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ko-KR" altLang="en-US" dirty="0" smtClean="0"/>
              <a:t>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93341"/>
            <a:ext cx="10515600" cy="488362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스크립트를 이용하여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여러 라인의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프로그램 작성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후 </a:t>
            </a:r>
            <a:r>
              <a:rPr lang="en-US" altLang="ko-KR" sz="2000" dirty="0" err="1" smtClean="0"/>
              <a:t>Spyder</a:t>
            </a:r>
            <a:r>
              <a:rPr lang="ko-KR" altLang="en-US" sz="2000" dirty="0" smtClean="0"/>
              <a:t>에서 실행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ko-KR" altLang="en-US" sz="2000" dirty="0" smtClean="0"/>
              <a:t>파일을 저장 후</a:t>
            </a:r>
            <a:r>
              <a:rPr lang="en-US" altLang="ko-KR" sz="2000" dirty="0" smtClean="0"/>
              <a:t>,    </a:t>
            </a:r>
            <a:r>
              <a:rPr lang="ko-KR" altLang="en-US" sz="2000" dirty="0" smtClean="0"/>
              <a:t>버튼을 이용하여 실행</a:t>
            </a:r>
            <a:endParaRPr lang="en-US" altLang="ko-KR" sz="2000" dirty="0" smtClean="0"/>
          </a:p>
          <a:p>
            <a:pPr lvl="1"/>
            <a:r>
              <a:rPr lang="en-US" altLang="ko-KR" sz="1600" dirty="0" err="1" smtClean="0"/>
              <a:t>IPython</a:t>
            </a:r>
            <a:r>
              <a:rPr lang="en-US" altLang="ko-KR" sz="1600" dirty="0" smtClean="0"/>
              <a:t> console</a:t>
            </a:r>
            <a:r>
              <a:rPr lang="ko-KR" altLang="en-US" sz="1600" dirty="0" smtClean="0"/>
              <a:t>에서 다음과 비슷한 출력을 확인할 수 있음</a:t>
            </a:r>
            <a:endParaRPr lang="en-US" altLang="ko-KR" sz="1600" dirty="0" smtClean="0"/>
          </a:p>
          <a:p>
            <a:pPr lvl="1"/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runfile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('C:/Code/Python/example.py', </a:t>
            </a:r>
            <a:r>
              <a:rPr lang="en-US" altLang="ko-KR" sz="1600" spc="-150" dirty="0" err="1">
                <a:latin typeface="Consolas" panose="020B0609020204030204" pitchFamily="49" charset="0"/>
                <a:cs typeface="Consolas" panose="020B0609020204030204" pitchFamily="49" charset="0"/>
              </a:rPr>
              <a:t>wdir</a:t>
            </a:r>
            <a:r>
              <a:rPr lang="en-US" altLang="ko-KR" sz="1600" spc="-150" dirty="0">
                <a:latin typeface="Consolas" panose="020B0609020204030204" pitchFamily="49" charset="0"/>
                <a:cs typeface="Consolas" panose="020B0609020204030204" pitchFamily="49" charset="0"/>
              </a:rPr>
              <a:t>='C:/Code/Python')</a:t>
            </a:r>
            <a:endParaRPr lang="en-US" altLang="ko-KR" sz="1600" spc="-15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ko-KR" altLang="en-US" sz="2000" dirty="0" smtClean="0"/>
              <a:t>특정 부분만 </a:t>
            </a:r>
            <a:r>
              <a:rPr lang="ko-KR" altLang="en-US" sz="2000" dirty="0" err="1" smtClean="0"/>
              <a:t>블락을</a:t>
            </a:r>
            <a:r>
              <a:rPr lang="ko-KR" altLang="en-US" sz="2000" dirty="0" smtClean="0"/>
              <a:t> 씌워서     버튼을 이용해 일부분만 실행 가능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230" y="4131037"/>
            <a:ext cx="228600" cy="2381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983" y="5111449"/>
            <a:ext cx="314325" cy="2762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667" y="1663420"/>
            <a:ext cx="4231011" cy="22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54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스크립트 실행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다른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pc="-150" dirty="0" smtClean="0"/>
              <a:t>실행</a:t>
            </a:r>
            <a:r>
              <a:rPr lang="en-US" altLang="ko-KR" spc="-150" dirty="0" smtClean="0"/>
              <a:t>-&gt;</a:t>
            </a:r>
            <a:r>
              <a:rPr lang="en-US" altLang="ko-KR" spc="-150" dirty="0" err="1" smtClean="0"/>
              <a:t>cmd</a:t>
            </a:r>
            <a:r>
              <a:rPr lang="ko-KR" altLang="en-US" spc="-150" dirty="0"/>
              <a:t>를 통해 실행되는 </a:t>
            </a:r>
            <a:r>
              <a:rPr lang="en-US" altLang="ko-KR" spc="-150" dirty="0"/>
              <a:t>Windows</a:t>
            </a:r>
            <a:r>
              <a:rPr lang="ko-KR" altLang="en-US" spc="-150" dirty="0"/>
              <a:t> 커맨드 창에서 </a:t>
            </a:r>
            <a:r>
              <a:rPr lang="en-US" altLang="ko-KR" spc="-150" dirty="0"/>
              <a:t/>
            </a:r>
            <a:br>
              <a:rPr lang="en-US" altLang="ko-KR" spc="-150" dirty="0"/>
            </a:br>
            <a:r>
              <a:rPr lang="en-US" altLang="ko-KR" spc="-150" dirty="0" smtClean="0"/>
              <a:t>python example.py </a:t>
            </a:r>
            <a:r>
              <a:rPr lang="ko-KR" altLang="en-US" spc="-150" smtClean="0"/>
              <a:t>등의 명령어를 통해 스크립트 실행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42" y="2718100"/>
            <a:ext cx="6148645" cy="402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4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소스 코드와 스크립트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소스 코드와 스크립트라는 두 개의 용어는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에서 같은 용어로 사용되기도 함</a:t>
            </a:r>
            <a:endParaRPr lang="en-US" altLang="ko-KR" dirty="0" smtClean="0"/>
          </a:p>
          <a:p>
            <a:r>
              <a:rPr lang="en-US" altLang="ko-KR" dirty="0" smtClean="0"/>
              <a:t>C</a:t>
            </a:r>
            <a:r>
              <a:rPr lang="ko-KR" altLang="en-US" dirty="0" smtClean="0"/>
              <a:t>언어에서는 코드를 모아서 만든 소스 코드에 컴파일이라는 작업을 해서 프로그램을 생성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소스 코드 자체는 프로그램으로 실행할 수 없음</a:t>
            </a:r>
            <a:endParaRPr lang="en-US" altLang="ko-KR" dirty="0" smtClean="0"/>
          </a:p>
          <a:p>
            <a:r>
              <a:rPr lang="ko-KR" altLang="en-US" dirty="0" smtClean="0"/>
              <a:t>반면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은 소스 파일이 그대로 프로그램의 역할 가능</a:t>
            </a:r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과 같은 컴파일 작업이 필요 없는 언어를 스크립트 언어라고도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실제로는 </a:t>
            </a:r>
            <a:r>
              <a:rPr lang="en-US" altLang="ko-KR" dirty="0" smtClean="0"/>
              <a:t>Python</a:t>
            </a:r>
            <a:r>
              <a:rPr lang="ko-KR" altLang="en-US" smtClean="0"/>
              <a:t>에도 컴파일을 할 수 있는 </a:t>
            </a:r>
            <a:r>
              <a:rPr lang="ko-KR" altLang="en-US" dirty="0" smtClean="0"/>
              <a:t>기능이 존재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91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886"/>
          </a:xfrm>
        </p:spPr>
        <p:txBody>
          <a:bodyPr/>
          <a:lstStyle/>
          <a:p>
            <a:r>
              <a:rPr lang="ko-KR" altLang="en-US" dirty="0" smtClean="0"/>
              <a:t>수치와 연산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425146"/>
            <a:ext cx="5181600" cy="475181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숫자형</a:t>
            </a:r>
            <a:r>
              <a:rPr lang="ko-KR" altLang="en-US" dirty="0" smtClean="0"/>
              <a:t> 데이터에 적용되는 연산</a:t>
            </a:r>
            <a:endParaRPr lang="en-US" altLang="ko-KR" dirty="0" smtClean="0"/>
          </a:p>
          <a:p>
            <a:r>
              <a:rPr lang="ko-KR" altLang="en-US" dirty="0" smtClean="0"/>
              <a:t>사칙연산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3+4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3-4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3*4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3/4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3/4.0 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3.0/4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0.75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425146"/>
            <a:ext cx="5181600" cy="475181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나머지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5%2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ko-KR" altLang="en-US" dirty="0" smtClean="0"/>
              <a:t>제곱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5**2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25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2**3</a:t>
            </a:r>
          </a:p>
          <a:p>
            <a:pPr lvl="2"/>
            <a:r>
              <a:rPr lang="en-US" altLang="ko-KR" dirty="0" smtClean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endParaRPr lang="en-US" altLang="ko-KR" dirty="0"/>
          </a:p>
          <a:p>
            <a:r>
              <a:rPr lang="ko-KR" altLang="en-US" dirty="0" smtClean="0"/>
              <a:t>우선순위는 수학 규칙을 적용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15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740"/>
          </a:xfrm>
        </p:spPr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474573"/>
            <a:ext cx="10515600" cy="470239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 smtClean="0"/>
              <a:t>수학에서 </a:t>
            </a:r>
            <a:r>
              <a:rPr lang="en-US" altLang="ko-KR" sz="2400" dirty="0" smtClean="0"/>
              <a:t>x = 10 </a:t>
            </a:r>
            <a:r>
              <a:rPr lang="ko-KR" altLang="en-US" sz="2400" dirty="0" smtClean="0"/>
              <a:t>과 같이 변수와 그 값을 지정하듯이</a:t>
            </a:r>
            <a:r>
              <a:rPr lang="en-US" altLang="ko-KR" sz="2400" dirty="0" smtClean="0"/>
              <a:t>, </a:t>
            </a:r>
          </a:p>
          <a:p>
            <a:r>
              <a:rPr lang="en-US" altLang="ko-KR" sz="2400" dirty="0" smtClean="0"/>
              <a:t>Python</a:t>
            </a:r>
            <a:r>
              <a:rPr lang="ko-KR" altLang="en-US" sz="2400" dirty="0" smtClean="0"/>
              <a:t>에서도 등호</a:t>
            </a:r>
            <a:r>
              <a:rPr lang="en-US" altLang="ko-KR" sz="2400" dirty="0" smtClean="0"/>
              <a:t>(=)</a:t>
            </a:r>
            <a:r>
              <a:rPr lang="ko-KR" altLang="en-US" sz="2400" dirty="0" smtClean="0"/>
              <a:t>를 이용하여 변수의 값 지정</a:t>
            </a:r>
            <a:endParaRPr lang="en-US" altLang="ko-KR" sz="2400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IPython</a:t>
            </a:r>
            <a:r>
              <a:rPr lang="en-US" altLang="ko-KR" dirty="0" smtClean="0"/>
              <a:t> console</a:t>
            </a:r>
            <a:r>
              <a:rPr lang="ko-KR" altLang="en-US" dirty="0" smtClean="0"/>
              <a:t>에서 다음의 표현들을 입력해 보자</a:t>
            </a:r>
            <a:r>
              <a:rPr lang="en-US" altLang="ko-KR" dirty="0" smtClean="0"/>
              <a:t>. (</a:t>
            </a:r>
            <a:r>
              <a:rPr lang="ko-KR" altLang="en-US" dirty="0" err="1" smtClean="0"/>
              <a:t>변수명이</a:t>
            </a:r>
            <a:r>
              <a:rPr lang="ko-KR" altLang="en-US" dirty="0" smtClean="0"/>
              <a:t> 왼쪽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my_integer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  <a:p>
            <a:pPr lvl="1"/>
            <a:r>
              <a:rPr lang="ko-KR" altLang="en-US" dirty="0" smtClean="0"/>
              <a:t>정수형 변수 지정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my_number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5.2</a:t>
            </a:r>
          </a:p>
          <a:p>
            <a:pPr lvl="1"/>
            <a:r>
              <a:rPr lang="ko-KR" altLang="en-US" dirty="0" err="1" smtClean="0"/>
              <a:t>실수형</a:t>
            </a:r>
            <a:r>
              <a:rPr lang="ko-KR" altLang="en-US" dirty="0" smtClean="0"/>
              <a:t> 변수 지정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my_string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"Statistics"</a:t>
            </a:r>
          </a:p>
          <a:p>
            <a:pPr lvl="1"/>
            <a:r>
              <a:rPr lang="ko-KR" altLang="en-US" dirty="0" smtClean="0"/>
              <a:t>문자열 변수 지정</a:t>
            </a:r>
            <a:endParaRPr lang="en-US" altLang="ko-KR" dirty="0" smtClean="0"/>
          </a:p>
          <a:p>
            <a:r>
              <a:rPr lang="en-US" altLang="ko-KR" spc="-15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my_bool</a:t>
            </a: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True</a:t>
            </a:r>
          </a:p>
          <a:p>
            <a:pPr lvl="1"/>
            <a:r>
              <a:rPr lang="ko-KR" altLang="en-US" dirty="0" err="1" smtClean="0"/>
              <a:t>부울형</a:t>
            </a:r>
            <a:r>
              <a:rPr lang="ko-KR" altLang="en-US" dirty="0" smtClean="0"/>
              <a:t> 변수 지정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242" y="3077768"/>
            <a:ext cx="5558609" cy="309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 explorer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Variable explorer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이용하여 변수의 내용을 확인해 보자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6" y="2539571"/>
            <a:ext cx="100584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규칙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err="1" smtClean="0"/>
              <a:t>변수명은</a:t>
            </a:r>
            <a:r>
              <a:rPr lang="ko-KR" altLang="en-US" dirty="0" smtClean="0"/>
              <a:t> 문자나 </a:t>
            </a:r>
            <a:r>
              <a:rPr lang="en-US" altLang="ko-KR" dirty="0" smtClean="0"/>
              <a:t>_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_</a:t>
            </a:r>
            <a:r>
              <a:rPr lang="en-US" altLang="ko-KR" spc="-150" dirty="0" err="1" smtClean="0">
                <a:latin typeface="Consolas" panose="020B0609020204030204" pitchFamily="49" charset="0"/>
              </a:rPr>
              <a:t>the_string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my_variable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첫 글자가 아닌 나머지 부분은 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숫자</a:t>
            </a:r>
            <a:r>
              <a:rPr lang="en-US" altLang="ko-KR" dirty="0" smtClean="0"/>
              <a:t>, _</a:t>
            </a:r>
            <a:r>
              <a:rPr lang="ko-KR" altLang="en-US" dirty="0" smtClean="0"/>
              <a:t>가 올 수 있음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password1</a:t>
            </a:r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n00b</a:t>
            </a:r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un_der_score</a:t>
            </a:r>
            <a:endParaRPr lang="en-US" altLang="ko-KR" spc="-150" dirty="0" smtClean="0">
              <a:latin typeface="Consolas" panose="020B0609020204030204" pitchFamily="49" charset="0"/>
            </a:endParaRPr>
          </a:p>
          <a:p>
            <a:r>
              <a:rPr lang="ko-KR" altLang="en-US" dirty="0" smtClean="0"/>
              <a:t>대소문자 구별 </a:t>
            </a:r>
            <a:r>
              <a:rPr lang="en-US" altLang="ko-KR" dirty="0" smtClean="0"/>
              <a:t>: X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x</a:t>
            </a:r>
            <a:r>
              <a:rPr lang="ko-KR" altLang="en-US" dirty="0" smtClean="0"/>
              <a:t>는 서로 다른 변수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변수명을</a:t>
            </a:r>
            <a:r>
              <a:rPr lang="ko-KR" altLang="en-US" dirty="0" smtClean="0"/>
              <a:t> 짓는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알아보기 쉽게 짓는다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>
                <a:latin typeface="Consolas" panose="020B0609020204030204" pitchFamily="49" charset="0"/>
              </a:rPr>
              <a:t>apartmentname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apartment_name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</a:t>
            </a:r>
            <a:r>
              <a:rPr lang="en-US" altLang="ko-KR" dirty="0" err="1" smtClean="0"/>
              <a:t>apartmentName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무슨 변수를 나타내는지 알아보도록 짓는다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err="1" smtClean="0"/>
              <a:t>afmowpv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아무 의미 없어 보이며 이렇게 짓지 않음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average_num_students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학생 수의 평균을 의미하는 것을 알 수 있음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7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 지정에 있어 </a:t>
            </a:r>
            <a:r>
              <a:rPr lang="en-US" altLang="ko-KR" dirty="0" smtClean="0"/>
              <a:t>Python</a:t>
            </a:r>
            <a:r>
              <a:rPr lang="ko-KR" altLang="en-US" dirty="0" smtClean="0"/>
              <a:t>의 특징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많은 다른 프로그래밍 언어의 경우 변수형을 따로 명시해 주어야 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예를 들어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lvl="1"/>
            <a:r>
              <a:rPr lang="en-US" altLang="ko-KR" spc="-150" dirty="0" err="1" smtClean="0">
                <a:latin typeface="Consolas" panose="020B0609020204030204" pitchFamily="49" charset="0"/>
              </a:rPr>
              <a:t>int</a:t>
            </a:r>
            <a:r>
              <a:rPr lang="en-US" altLang="ko-KR" spc="-150" dirty="0" smtClean="0">
                <a:latin typeface="Consolas" panose="020B0609020204030204" pitchFamily="49" charset="0"/>
              </a:rPr>
              <a:t> n = 10</a:t>
            </a:r>
          </a:p>
          <a:p>
            <a:pPr lvl="2"/>
            <a:r>
              <a:rPr lang="ko-KR" altLang="en-US" dirty="0" smtClean="0"/>
              <a:t>정수</a:t>
            </a:r>
            <a:r>
              <a:rPr lang="en-US" altLang="ko-KR" dirty="0" smtClean="0"/>
              <a:t>(integer)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double x = 2.12</a:t>
            </a:r>
          </a:p>
          <a:p>
            <a:pPr lvl="2"/>
            <a:r>
              <a:rPr lang="en-US" altLang="ko-KR" dirty="0" smtClean="0"/>
              <a:t>double precision</a:t>
            </a:r>
            <a:r>
              <a:rPr lang="ko-KR" altLang="en-US" dirty="0" smtClean="0"/>
              <a:t>을 가지는 </a:t>
            </a:r>
            <a:r>
              <a:rPr lang="ko-KR" altLang="en-US" dirty="0" err="1" smtClean="0"/>
              <a:t>실수형</a:t>
            </a:r>
            <a:r>
              <a:rPr lang="ko-KR" altLang="en-US" dirty="0" smtClean="0"/>
              <a:t> 변수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</a:rPr>
              <a:t>char c = 'a'</a:t>
            </a:r>
          </a:p>
          <a:p>
            <a:pPr lvl="2"/>
            <a:r>
              <a:rPr lang="ko-KR" altLang="en-US" dirty="0" smtClean="0"/>
              <a:t>문자</a:t>
            </a:r>
            <a:r>
              <a:rPr lang="en-US" altLang="ko-KR" dirty="0" smtClean="0"/>
              <a:t>(character)</a:t>
            </a:r>
            <a:r>
              <a:rPr lang="ko-KR" altLang="en-US" dirty="0" smtClean="0"/>
              <a:t>형 변수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은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, double, char </a:t>
            </a:r>
            <a:r>
              <a:rPr lang="ko-KR" altLang="en-US" dirty="0" smtClean="0"/>
              <a:t>등과 같은 변수형에 대한 </a:t>
            </a:r>
            <a:r>
              <a:rPr lang="en-US" altLang="ko-KR" dirty="0" smtClean="0"/>
              <a:t>keyword</a:t>
            </a:r>
            <a:r>
              <a:rPr lang="ko-KR" altLang="en-US" dirty="0" smtClean="0"/>
              <a:t>를 따로 지정해 주지 않음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5968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Dynamic types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에서는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따로 명시하는 것이 아니기 때문에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프로그램 중간에 데이터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이 바뀔 수 있음</a:t>
            </a:r>
            <a:endParaRPr lang="en-US" altLang="ko-KR" dirty="0" smtClean="0"/>
          </a:p>
          <a:p>
            <a:pPr lvl="1"/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10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'John'</a:t>
            </a:r>
            <a:b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smtClean="0"/>
              <a:t>…</a:t>
            </a:r>
            <a:br>
              <a:rPr lang="en-US" altLang="ko-KR" dirty="0" smtClean="0"/>
            </a:br>
            <a:r>
              <a:rPr lang="en-US" altLang="ko-KR" spc="-150" dirty="0" smtClean="0">
                <a:latin typeface="Consolas" panose="020B0609020204030204" pitchFamily="49" charset="0"/>
                <a:cs typeface="Consolas" panose="020B0609020204030204" pitchFamily="49" charset="0"/>
              </a:rPr>
              <a:t>x = True</a:t>
            </a:r>
          </a:p>
          <a:p>
            <a:pPr lvl="1"/>
            <a:endParaRPr lang="en-US" altLang="ko-KR" dirty="0"/>
          </a:p>
          <a:p>
            <a:r>
              <a:rPr lang="ko-KR" altLang="en-US" spc="-150" dirty="0" smtClean="0"/>
              <a:t>그러나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하나의 변수가 한 프로그램 내에서 데이터 타입이 변하는 것은 바람직하지 않으며</a:t>
            </a:r>
            <a:r>
              <a:rPr lang="en-US" altLang="ko-KR" spc="-150" dirty="0" smtClean="0"/>
              <a:t>, </a:t>
            </a:r>
            <a:r>
              <a:rPr lang="ko-KR" altLang="en-US" spc="-150" dirty="0" smtClean="0"/>
              <a:t>동일한 데이터 타입을 유지하도록 함</a:t>
            </a:r>
            <a:endParaRPr lang="en-US" altLang="ko-KR" spc="-150" dirty="0" smtClean="0"/>
          </a:p>
          <a:p>
            <a:pPr lvl="1"/>
            <a:r>
              <a:rPr lang="ko-KR" altLang="en-US" dirty="0" smtClean="0"/>
              <a:t>반면 변수의 값은 계속 변할 수 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48200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1315</Words>
  <Application>Microsoft Office PowerPoint</Application>
  <PresentationFormat>와이드스크린</PresentationFormat>
  <Paragraphs>317</Paragraphs>
  <Slides>37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2" baseType="lpstr">
      <vt:lpstr>맑은 고딕</vt:lpstr>
      <vt:lpstr>Arial</vt:lpstr>
      <vt:lpstr>Cambria Math</vt:lpstr>
      <vt:lpstr>Consolas</vt:lpstr>
      <vt:lpstr>Office 테마</vt:lpstr>
      <vt:lpstr>Python 기본</vt:lpstr>
      <vt:lpstr>Python 프로그램</vt:lpstr>
      <vt:lpstr>데이터 타입</vt:lpstr>
      <vt:lpstr>수치와 연산</vt:lpstr>
      <vt:lpstr>변수</vt:lpstr>
      <vt:lpstr>Variable explorer</vt:lpstr>
      <vt:lpstr>변수명 규칙</vt:lpstr>
      <vt:lpstr>변수 지정에 있어 Python의 특징</vt:lpstr>
      <vt:lpstr>Dynamic types</vt:lpstr>
      <vt:lpstr>변수 재지정</vt:lpstr>
      <vt:lpstr>예제</vt:lpstr>
      <vt:lpstr>multiple assignment</vt:lpstr>
      <vt:lpstr>문자열 출력해보기</vt:lpstr>
      <vt:lpstr>문자열 입력 받기</vt:lpstr>
      <vt:lpstr>부울(Boolean)형</vt:lpstr>
      <vt:lpstr>비교연산과 대입연산</vt:lpstr>
      <vt:lpstr>대입연산 예제</vt:lpstr>
      <vt:lpstr>비교연산</vt:lpstr>
      <vt:lpstr>복합대입연산자</vt:lpstr>
      <vt:lpstr>주석(comment)</vt:lpstr>
      <vt:lpstr>문자열(string)</vt:lpstr>
      <vt:lpstr>문자열 연결 (concatenation)</vt:lpstr>
      <vt:lpstr>문자열 관련 예제</vt:lpstr>
      <vt:lpstr>overloading</vt:lpstr>
      <vt:lpstr>type checking</vt:lpstr>
      <vt:lpstr>확장 문자(escaping character)</vt:lpstr>
      <vt:lpstr>인덱스를 통한 특정 문자 접근</vt:lpstr>
      <vt:lpstr>길이를 구하는 함수</vt:lpstr>
      <vt:lpstr>lower(), upper()</vt:lpstr>
      <vt:lpstr>str()</vt:lpstr>
      <vt:lpstr>.이 필요한 method와 없는 function</vt:lpstr>
      <vt:lpstr>%s를 이용한 문자열 출력</vt:lpstr>
      <vt:lpstr>문자열 입력</vt:lpstr>
      <vt:lpstr>입력 받은 문자열 type 변경</vt:lpstr>
      <vt:lpstr>스크립트</vt:lpstr>
      <vt:lpstr>스크립트 실행 – 다른 방법</vt:lpstr>
      <vt:lpstr>소스 코드와 스크립트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변수와 데이터 타입</dc:title>
  <dc:creator>sw</dc:creator>
  <cp:lastModifiedBy>kyungsub@gmail.com</cp:lastModifiedBy>
  <cp:revision>166</cp:revision>
  <dcterms:created xsi:type="dcterms:W3CDTF">2016-01-11T03:06:38Z</dcterms:created>
  <dcterms:modified xsi:type="dcterms:W3CDTF">2017-03-06T05:19:08Z</dcterms:modified>
</cp:coreProperties>
</file>