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2" r:id="rId9"/>
    <p:sldId id="269" r:id="rId10"/>
    <p:sldId id="263" r:id="rId11"/>
    <p:sldId id="264" r:id="rId12"/>
    <p:sldId id="287" r:id="rId13"/>
    <p:sldId id="288" r:id="rId14"/>
    <p:sldId id="265" r:id="rId15"/>
    <p:sldId id="266" r:id="rId16"/>
    <p:sldId id="268" r:id="rId17"/>
    <p:sldId id="270" r:id="rId18"/>
    <p:sldId id="271" r:id="rId19"/>
    <p:sldId id="273" r:id="rId20"/>
    <p:sldId id="289" r:id="rId21"/>
    <p:sldId id="276" r:id="rId22"/>
    <p:sldId id="274" r:id="rId23"/>
    <p:sldId id="290" r:id="rId24"/>
    <p:sldId id="277" r:id="rId25"/>
    <p:sldId id="278" r:id="rId26"/>
    <p:sldId id="280" r:id="rId27"/>
    <p:sldId id="283" r:id="rId28"/>
    <p:sldId id="281" r:id="rId29"/>
    <p:sldId id="284" r:id="rId30"/>
    <p:sldId id="282" r:id="rId31"/>
    <p:sldId id="285" r:id="rId32"/>
    <p:sldId id="291" r:id="rId33"/>
    <p:sldId id="286" r:id="rId34"/>
    <p:sldId id="29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66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0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5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7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9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BF72-D75C-414B-A3C4-9346D3E9B5A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4336-ED73-49AF-8F3F-0D6546AA3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6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4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</a:t>
            </a:r>
            <a:r>
              <a:rPr lang="ko-KR" altLang="en-US" dirty="0" smtClean="0"/>
              <a:t>문의 연속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최소값을 찾는 다음의 코드가 옳게 작동하는지 살펴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x&lt;z: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print("x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the least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print("z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the least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the least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2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elif</a:t>
            </a:r>
            <a:r>
              <a:rPr lang="ko-KR" altLang="en-US" dirty="0" smtClean="0"/>
              <a:t>을 통한 조건 추가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y=5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z=2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x&lt;y and x&lt;z: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print("x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the least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y&lt;z: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the least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print("z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the least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이용하여 두 조건을 동시에 넣은 것에 주의</a:t>
            </a:r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조건에 해당하지 않으면 </a:t>
            </a:r>
            <a:r>
              <a:rPr lang="en-US" altLang="ko-KR" dirty="0" smtClean="0"/>
              <a:t>(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최소값이 아니라면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 번째 조건이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dirty="0" smtClean="0"/>
              <a:t> </a:t>
            </a:r>
            <a:r>
              <a:rPr lang="ko-KR" altLang="en-US" dirty="0" smtClean="0"/>
              <a:t>뒤에 명시되는 것을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2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if x%2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if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</a:rPr>
              <a:t>print('Divisible </a:t>
            </a:r>
            <a:r>
              <a:rPr lang="en-US" altLang="ko-KR" spc="-150" dirty="0" smtClean="0">
                <a:latin typeface="Consolas" panose="020B0609020204030204" pitchFamily="49" charset="0"/>
              </a:rPr>
              <a:t>by 2 and 3</a:t>
            </a:r>
            <a:r>
              <a:rPr lang="en-US" altLang="ko-KR" spc="-150" dirty="0" smtClean="0">
                <a:latin typeface="Consolas" panose="020B0609020204030204" pitchFamily="49" charset="0"/>
              </a:rPr>
              <a:t>')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else: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</a:rPr>
              <a:t>print('Divisible </a:t>
            </a:r>
            <a:r>
              <a:rPr lang="en-US" altLang="ko-KR" spc="-150" dirty="0" smtClean="0">
                <a:latin typeface="Consolas" panose="020B0609020204030204" pitchFamily="49" charset="0"/>
              </a:rPr>
              <a:t>by 2 and not by 3</a:t>
            </a:r>
            <a:r>
              <a:rPr lang="en-US" altLang="ko-KR" spc="-150" dirty="0" smtClean="0">
                <a:latin typeface="Consolas" panose="020B0609020204030204" pitchFamily="49" charset="0"/>
              </a:rPr>
              <a:t>')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</a:rPr>
              <a:t> x%3 == 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</a:rPr>
              <a:t>print('Divisible </a:t>
            </a:r>
            <a:r>
              <a:rPr lang="en-US" altLang="ko-KR" spc="-150" dirty="0" smtClean="0">
                <a:latin typeface="Consolas" panose="020B0609020204030204" pitchFamily="49" charset="0"/>
              </a:rPr>
              <a:t>by 3 and not by 2</a:t>
            </a:r>
            <a:r>
              <a:rPr lang="en-US" altLang="ko-KR" spc="-150" dirty="0" smtClean="0">
                <a:latin typeface="Consolas" panose="020B0609020204030204" pitchFamily="49" charset="0"/>
              </a:rPr>
              <a:t>')</a:t>
            </a: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x, y, z</a:t>
            </a:r>
            <a:r>
              <a:rPr lang="ko-KR" altLang="en-US" dirty="0" smtClean="0"/>
              <a:t>의 세 개의 변수가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 변수를 검사하여 가장 큰 홀수를 프린트하라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세 변수가 모두 홀수가 아니라면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홀수가 없다는 메시지를 출력하라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3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Boolean 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and, or, not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and False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and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or False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True = 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or False = False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True = False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not False = True</a:t>
            </a:r>
          </a:p>
        </p:txBody>
      </p:sp>
    </p:spTree>
    <p:extLst>
      <p:ext uri="{BB962C8B-B14F-4D97-AF65-F5344CB8AC3E}">
        <p14:creationId xmlns:p14="http://schemas.microsoft.com/office/powerpoint/2010/main" val="29109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조건절에</a:t>
            </a:r>
            <a:r>
              <a:rPr lang="ko-KR" altLang="en-US" dirty="0" smtClean="0"/>
              <a:t> 있는 </a:t>
            </a:r>
            <a:r>
              <a:rPr lang="en-US" altLang="ko-KR" dirty="0" smtClean="0"/>
              <a:t>Boolean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7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&lt; 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&lt;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print "if"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7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&lt; y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&lt;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print("if")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8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코드를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이용하여 여러 번 실행할 수 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&gt;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x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04" y="2487827"/>
            <a:ext cx="4753449" cy="388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88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문법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&lt;test statement&gt;: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</a:t>
            </a:r>
            <a:r>
              <a:rPr lang="ko-KR" altLang="en-US" spc="-150" dirty="0">
                <a:latin typeface="Consolas" panose="020B0609020204030204" pitchFamily="49" charset="0"/>
                <a:cs typeface="Consolas" panose="020B0609020204030204" pitchFamily="49" charset="0"/>
              </a:rPr>
              <a:t>일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비슷한 구조를 지님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일 경우 해야 할 일을 수행하고 다시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문으로 돌아가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 smtClean="0"/>
              <a:t>가 참인지 체크</a:t>
            </a:r>
            <a:endParaRPr lang="en-US" altLang="ko-KR" dirty="0" smtClean="0"/>
          </a:p>
          <a:p>
            <a:pPr lvl="1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&lt;test statement&gt;</a:t>
            </a:r>
            <a:r>
              <a:rPr lang="ko-KR" altLang="en-US" dirty="0"/>
              <a:t>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종료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 내의 코드를 잘 작성하여 무한 루프</a:t>
            </a:r>
            <a:r>
              <a:rPr lang="en-US" altLang="ko-KR" dirty="0" smtClean="0"/>
              <a:t>(infinite loop)</a:t>
            </a:r>
            <a:r>
              <a:rPr lang="ko-KR" altLang="en-US" dirty="0" smtClean="0"/>
              <a:t>가 발생하지 않도록 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90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무한 루프의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j&gt;0: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값에 변화가 없기 때문에 무한히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 &gt; 0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dirty="0" smtClean="0"/>
              <a:t>의 값이 매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감소하며 세 번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ko-KR" altLang="en-US" dirty="0" smtClean="0"/>
              <a:t>를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35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다시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0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j = 3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 &gt; 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+= 5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j -= 1</a:t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검사에 사용하는 변수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바깥에서 미리 초기화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 내에서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ko-KR" altLang="en-US" spc="-150" dirty="0" smtClean="0"/>
              <a:t>의 값을 변화시키면서 무한 루프를 방지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267024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interpr</a:t>
            </a:r>
            <a:r>
              <a:rPr lang="en-US" altLang="ko-KR" dirty="0"/>
              <a:t>e</a:t>
            </a:r>
            <a:r>
              <a:rPr lang="en-US" altLang="ko-KR" dirty="0" smtClean="0"/>
              <a:t>ter</a:t>
            </a:r>
            <a:r>
              <a:rPr lang="ko-KR" altLang="en-US" dirty="0" smtClean="0"/>
              <a:t>가 실행 가능한 문법에 옳은 문장들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7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"Hello"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ABCD".lower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조건문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ko-KR" altLang="en-US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반복문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5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결과는 무엇이 될까</a:t>
            </a:r>
            <a:r>
              <a:rPr lang="en-US" altLang="ko-KR" dirty="0" smtClean="0"/>
              <a:t>?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!= 0):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 + x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itersLeft</a:t>
            </a:r>
            <a:r>
              <a:rPr lang="en-US" altLang="ko-KR" spc="-150" dirty="0" smtClean="0">
                <a:latin typeface="Consolas" panose="020B0609020204030204" pitchFamily="49" charset="0"/>
              </a:rPr>
              <a:t> - 1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'*'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(x) + ' =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</a:rPr>
              <a:t>) 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내의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3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counter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x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while y&gt;0: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counter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y -=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print(counter)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8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break</a:t>
            </a:r>
            <a:r>
              <a:rPr lang="ko-KR" altLang="en-US" dirty="0" smtClean="0"/>
              <a:t>를 통한 </a:t>
            </a:r>
            <a:r>
              <a:rPr lang="en-US" altLang="ko-KR" dirty="0" smtClean="0"/>
              <a:t>while </a:t>
            </a:r>
            <a:r>
              <a:rPr lang="ko-KR" altLang="en-US" dirty="0" smtClean="0"/>
              <a:t>벗어나기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count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True: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count +=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count &gt;= 10: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print(count)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이용하면 현재의 </a:t>
            </a:r>
            <a:r>
              <a:rPr lang="en-US" altLang="ko-KR" dirty="0" smtClean="0"/>
              <a:t>loop</a:t>
            </a:r>
            <a:r>
              <a:rPr lang="ko-KR" altLang="en-US" dirty="0" smtClean="0"/>
              <a:t>를 벗어날 수 있음</a:t>
            </a:r>
            <a:endParaRPr lang="en-US" altLang="ko-KR" dirty="0"/>
          </a:p>
          <a:p>
            <a:pPr lvl="1"/>
            <a:r>
              <a:rPr lang="ko-KR" altLang="en-US" spc="-150" dirty="0" smtClean="0"/>
              <a:t>일반적으로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와 함께 사용되며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/>
              <a:t>의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/>
              <a:t>이면 현재 </a:t>
            </a:r>
            <a:r>
              <a:rPr lang="en-US" altLang="ko-KR" spc="-150" dirty="0" smtClean="0"/>
              <a:t>loop </a:t>
            </a:r>
            <a:r>
              <a:rPr lang="ko-KR" altLang="en-US" spc="-150" dirty="0" smtClean="0"/>
              <a:t>종료</a:t>
            </a:r>
            <a:endParaRPr lang="en-US" altLang="ko-KR" spc="-150" dirty="0" smtClean="0"/>
          </a:p>
        </p:txBody>
      </p:sp>
    </p:spTree>
    <p:extLst>
      <p:ext uri="{BB962C8B-B14F-4D97-AF65-F5344CB8AC3E}">
        <p14:creationId xmlns:p14="http://schemas.microsoft.com/office/powerpoint/2010/main" val="178282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입력과 </a:t>
            </a:r>
            <a:r>
              <a:rPr lang="en-US" altLang="ko-KR" dirty="0" smtClean="0"/>
              <a:t>while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문을 통해 여러 번 입력 받기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숫자를 다섯 개 입력 받아 총 합을 출력</a:t>
            </a:r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counter = </a:t>
            </a:r>
            <a:r>
              <a:rPr lang="en-US" altLang="ko-KR" spc="-150" dirty="0" smtClean="0">
                <a:latin typeface="Consolas" panose="020B0609020204030204" pitchFamily="49" charset="0"/>
              </a:rPr>
              <a:t>5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summation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0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</a:rPr>
              <a:t>counter &gt; </a:t>
            </a:r>
            <a:r>
              <a:rPr lang="en-US" altLang="ko-KR" spc="-150" dirty="0" smtClean="0">
                <a:latin typeface="Consolas" panose="020B0609020204030204" pitchFamily="49" charset="0"/>
              </a:rPr>
              <a:t>0: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("Input any number : ")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summation </a:t>
            </a:r>
            <a:r>
              <a:rPr lang="en-US" altLang="ko-KR" spc="-150" dirty="0">
                <a:latin typeface="Consolas" panose="020B0609020204030204" pitchFamily="49" charset="0"/>
              </a:rPr>
              <a:t>+=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counter </a:t>
            </a:r>
            <a:r>
              <a:rPr lang="en-US" altLang="ko-KR" spc="-150" dirty="0">
                <a:latin typeface="Consolas" panose="020B0609020204030204" pitchFamily="49" charset="0"/>
              </a:rPr>
              <a:t>-= </a:t>
            </a:r>
            <a:r>
              <a:rPr lang="en-US" altLang="ko-KR" spc="-150" dirty="0" smtClean="0">
                <a:latin typeface="Consolas" panose="020B0609020204030204" pitchFamily="49" charset="0"/>
              </a:rPr>
              <a:t>1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print(summation)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62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hile/else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 있는 독특한 문법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문의 반복 조건이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일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문을 실행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spc="-150" dirty="0" smtClean="0"/>
              <a:t>문에 아예 진입하지 않았거나 정상적으로 종료될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spc="-150" dirty="0" smtClean="0"/>
              <a:t>문 실행</a:t>
            </a:r>
            <a:endParaRPr lang="en-US" altLang="ko-KR" spc="-150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ko-KR" altLang="en-US" dirty="0" smtClean="0"/>
              <a:t>를 통해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문을 강제로 빠져나오면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문은 실행되지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258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while/else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x%2 == 0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x/2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if x == 1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print("x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is not a power of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값을 바꿔가며 실험해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63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반복문의 일반적 형태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설계하여야 할 때 다음 사항들을 생각해 보자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counter</a:t>
            </a:r>
            <a:r>
              <a:rPr lang="ko-KR" altLang="en-US" dirty="0" smtClean="0"/>
              <a:t>로 사용할 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counter </a:t>
            </a:r>
            <a:r>
              <a:rPr lang="ko-KR" altLang="en-US" dirty="0" smtClean="0"/>
              <a:t>변수를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바깥에서 초기화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언제 끝나야 하는지 결정하는 </a:t>
            </a:r>
            <a:r>
              <a:rPr lang="en-US" altLang="ko-KR" dirty="0" smtClean="0"/>
              <a:t>end-test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ko-KR" altLang="en-US" dirty="0" smtClean="0"/>
              <a:t> 내에서 실행할 코드를 작성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counter</a:t>
            </a:r>
            <a:r>
              <a:rPr lang="ko-KR" altLang="en-US" dirty="0" smtClean="0"/>
              <a:t>를 변화시키는 작업 포함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반복문이</a:t>
            </a:r>
            <a:r>
              <a:rPr lang="ko-KR" altLang="en-US" dirty="0" smtClean="0"/>
              <a:t> 종료되었을 </a:t>
            </a:r>
            <a:r>
              <a:rPr lang="ko-KR" altLang="en-US" smtClean="0"/>
              <a:t>때 결과를 이용하여 무엇을 </a:t>
            </a:r>
            <a:r>
              <a:rPr lang="ko-KR" altLang="en-US" dirty="0" smtClean="0"/>
              <a:t>할지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71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제곱근을 찾는 단순 </a:t>
            </a:r>
            <a:r>
              <a:rPr lang="ko-KR" altLang="en-US" dirty="0" err="1"/>
              <a:t>반복문</a:t>
            </a:r>
            <a:r>
              <a:rPr lang="ko-KR" altLang="en-US" dirty="0"/>
              <a:t>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16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위의 프로그램은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가 제곱수일 경우 정수인 제곱근을 찾아준다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한 가지 잘못된 점이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찾아보자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이용하여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자리까지 찾아주는 프로그램을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28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제곱근을 찾는 단순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프로그램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576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increment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increment &gt;= 0.0001: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break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**2&gt;x: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-= increment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increment = increment/10.0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059827" y="1825625"/>
            <a:ext cx="4293973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왼쪽의 프로그램이 어떻게 작동하는지 생각해 보자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이 프로그램을 어떻게 하면 향상시킬 수 있는지 생각해 보자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13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약수를 찾는 프로그램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divisor = 1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divisor &lt;= 100: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x % divisor == 0: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print(divisor)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divisor += 1</a:t>
            </a:r>
          </a:p>
          <a:p>
            <a:endParaRPr lang="en-US" altLang="ko-KR" dirty="0"/>
          </a:p>
          <a:p>
            <a:r>
              <a:rPr lang="ko-KR" altLang="en-US" dirty="0" smtClean="0"/>
              <a:t>위의 코드는 어떻게 향상시킬 수 있을까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7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프로그래머가 명시한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의 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인가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인가에 따라 실행하는 문장</a:t>
            </a:r>
            <a:r>
              <a:rPr lang="en-US" altLang="ko-KR" dirty="0" smtClean="0"/>
              <a:t>(statement)</a:t>
            </a:r>
            <a:r>
              <a:rPr lang="ko-KR" altLang="en-US" dirty="0" smtClean="0"/>
              <a:t>이 달라지는 구문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x=15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(x/2)*2 == x: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b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(x/2)*2 == x </a:t>
            </a:r>
            <a:r>
              <a:rPr lang="ko-KR" altLang="en-US" dirty="0" smtClean="0"/>
              <a:t>의 연산결과가 </a:t>
            </a:r>
            <a:r>
              <a:rPr lang="en-US" altLang="ko-KR" spc="-1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'Even'</a:t>
            </a:r>
            <a:r>
              <a:rPr lang="ko-KR" altLang="en-US" dirty="0" smtClean="0"/>
              <a:t>을 실행</a:t>
            </a:r>
            <a:endParaRPr lang="en-US" altLang="ko-KR" dirty="0"/>
          </a:p>
          <a:p>
            <a:r>
              <a:rPr lang="en-US" altLang="ko-KR" spc="-15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ko-KR" altLang="en-US" dirty="0" smtClean="0"/>
              <a:t>이면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'Odd'</a:t>
            </a:r>
            <a:r>
              <a:rPr lang="ko-KR" altLang="en-US" dirty="0" smtClean="0"/>
              <a:t>을 실행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31" y="2429272"/>
            <a:ext cx="3756197" cy="35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00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en-US" altLang="ko-KR" dirty="0" smtClean="0"/>
              <a:t>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or x in [1,2,3,4]: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print(x)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문법은 다음과 같음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in 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 collection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</a:t>
            </a:r>
            <a:r>
              <a:rPr lang="en-US" altLang="ko-KR" i="1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something to do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조사할 특정 범위가 있다면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문이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ko-KR" altLang="en-US" dirty="0" smtClean="0"/>
              <a:t>문보다 간결히 이용될 여지가 많다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9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를 이용한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character in "python":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print(character)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j in range(0,5):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print(j)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range(0,5)</a:t>
            </a:r>
          </a:p>
          <a:p>
            <a:pPr lvl="1"/>
            <a:r>
              <a:rPr lang="en-US" altLang="ko-KR" dirty="0" smtClean="0"/>
              <a:t>0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5</a:t>
            </a:r>
            <a:r>
              <a:rPr lang="ko-KR" altLang="en-US" dirty="0" smtClean="0"/>
              <a:t>미만의 숫자 리스트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[0,1,2,3,4]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리스트에 대해 배운 후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ko-KR" altLang="en-US" dirty="0" smtClean="0"/>
              <a:t>문에 대해 더 자세히 알아보자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5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단어의 순서를 거꾸로 만들어 출력하기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string = "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abcde</a:t>
            </a:r>
            <a:r>
              <a:rPr lang="en-US" altLang="ko-KR" spc="-150" dirty="0" smtClean="0">
                <a:latin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smtClean="0">
                <a:latin typeface="Consolas" panose="020B0609020204030204" pitchFamily="49" charset="0"/>
              </a:rPr>
              <a:t>""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for </a:t>
            </a:r>
            <a:r>
              <a:rPr lang="en-US" altLang="ko-KR" spc="-150" dirty="0">
                <a:latin typeface="Consolas" panose="020B0609020204030204" pitchFamily="49" charset="0"/>
              </a:rPr>
              <a:t>s in 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: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   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 = s + </a:t>
            </a:r>
            <a:r>
              <a:rPr lang="en-US" altLang="ko-KR" spc="-150" dirty="0" err="1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reversed_string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3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range()</a:t>
            </a:r>
            <a:r>
              <a:rPr lang="ko-KR" altLang="en-US" dirty="0" smtClean="0"/>
              <a:t>의 다양한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range(2,6)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이상 </a:t>
            </a:r>
            <a:r>
              <a:rPr lang="en-US" altLang="ko-KR" dirty="0"/>
              <a:t>6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2,3,4,5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range(8)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8</a:t>
            </a:r>
            <a:r>
              <a:rPr lang="ko-KR" altLang="en-US" dirty="0" smtClean="0"/>
              <a:t>미만의 숫자 </a:t>
            </a:r>
            <a:r>
              <a:rPr lang="en-US" altLang="ko-KR" dirty="0" smtClean="0"/>
              <a:t>: 0,1,2,3,4,5,6,7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range(4,10,2)</a:t>
            </a:r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미만의 숫자를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간격으로 </a:t>
            </a:r>
            <a:r>
              <a:rPr lang="en-US" altLang="ko-KR" dirty="0" smtClean="0"/>
              <a:t>: 4, 6, 8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range(0,-8,-2)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-8</a:t>
            </a:r>
            <a:r>
              <a:rPr lang="ko-KR" altLang="en-US" dirty="0" smtClean="0"/>
              <a:t>이전까지 </a:t>
            </a:r>
            <a:r>
              <a:rPr lang="en-US" altLang="ko-KR" dirty="0" smtClean="0"/>
              <a:t>-2</a:t>
            </a:r>
            <a:r>
              <a:rPr lang="ko-KR" altLang="en-US" dirty="0" smtClean="0"/>
              <a:t>씩 감소 </a:t>
            </a:r>
            <a:r>
              <a:rPr lang="en-US" altLang="ko-KR" dirty="0" smtClean="0"/>
              <a:t>: 0, -2, -4, -6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1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pc="-150" dirty="0">
                <a:latin typeface="Consolas" panose="020B0609020204030204" pitchFamily="49" charset="0"/>
              </a:rPr>
              <a:t>for </a:t>
            </a:r>
            <a:r>
              <a:rPr lang="en-US" altLang="ko-KR" spc="-150" dirty="0" err="1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in range(10</a:t>
            </a:r>
            <a:r>
              <a:rPr lang="en-US" altLang="ko-KR" spc="-150" dirty="0" smtClean="0">
                <a:latin typeface="Consolas" panose="020B0609020204030204" pitchFamily="49" charset="0"/>
              </a:rPr>
              <a:t>, 20</a:t>
            </a:r>
            <a:r>
              <a:rPr lang="en-US" altLang="ko-KR" spc="-150" dirty="0">
                <a:latin typeface="Consolas" panose="020B0609020204030204" pitchFamily="49" charset="0"/>
              </a:rPr>
              <a:t>):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for </a:t>
            </a:r>
            <a:r>
              <a:rPr lang="en-US" altLang="ko-KR" spc="-150" dirty="0" err="1">
                <a:latin typeface="Consolas" panose="020B0609020204030204" pitchFamily="49" charset="0"/>
              </a:rPr>
              <a:t>i</a:t>
            </a:r>
            <a:r>
              <a:rPr lang="en-US" altLang="ko-KR" spc="-150" dirty="0">
                <a:latin typeface="Consolas" panose="020B0609020204030204" pitchFamily="49" charset="0"/>
              </a:rPr>
              <a:t> in range(2</a:t>
            </a:r>
            <a:r>
              <a:rPr lang="en-US" altLang="ko-KR" spc="-150" dirty="0" smtClean="0">
                <a:latin typeface="Consolas" panose="020B0609020204030204" pitchFamily="49" charset="0"/>
              </a:rPr>
              <a:t>,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): 	</a:t>
            </a:r>
            <a:r>
              <a:rPr lang="en-US" altLang="ko-KR" spc="-150" dirty="0" smtClean="0">
                <a:latin typeface="Consolas" panose="020B0609020204030204" pitchFamily="49" charset="0"/>
              </a:rPr>
              <a:t>	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if </a:t>
            </a:r>
            <a:r>
              <a:rPr lang="en-US" altLang="ko-KR" spc="-150" dirty="0" err="1">
                <a:latin typeface="Consolas" panose="020B0609020204030204" pitchFamily="49" charset="0"/>
              </a:rPr>
              <a:t>num%i</a:t>
            </a:r>
            <a:r>
              <a:rPr lang="en-US" altLang="ko-KR" spc="-150" dirty="0">
                <a:latin typeface="Consolas" panose="020B0609020204030204" pitchFamily="49" charset="0"/>
              </a:rPr>
              <a:t> == 0:      </a:t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j=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/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</a:t>
            </a:r>
            <a:r>
              <a:rPr lang="en-US" altLang="ko-KR" spc="-150" dirty="0" smtClean="0">
                <a:latin typeface="Consolas" panose="020B0609020204030204" pitchFamily="49" charset="0"/>
              </a:rPr>
              <a:t>print('%</a:t>
            </a:r>
            <a:r>
              <a:rPr lang="en-US" altLang="ko-KR" spc="-150" dirty="0">
                <a:latin typeface="Consolas" panose="020B0609020204030204" pitchFamily="49" charset="0"/>
              </a:rPr>
              <a:t>d equals %d * %d' % 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num,i,j</a:t>
            </a:r>
            <a:r>
              <a:rPr lang="en-US" altLang="ko-KR" spc="-150" dirty="0" smtClean="0">
                <a:latin typeface="Consolas" panose="020B0609020204030204" pitchFamily="49" charset="0"/>
              </a:rPr>
              <a:t>))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break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else</a:t>
            </a:r>
            <a:r>
              <a:rPr lang="en-US" altLang="ko-KR" spc="-150" dirty="0">
                <a:latin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			</a:t>
            </a:r>
            <a:r>
              <a:rPr lang="en-US" altLang="ko-KR" spc="-150" dirty="0" smtClean="0">
                <a:latin typeface="Consolas" panose="020B0609020204030204" pitchFamily="49" charset="0"/>
              </a:rPr>
              <a:t>print(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+</a:t>
            </a:r>
            <a:r>
              <a:rPr lang="en-US" altLang="ko-KR" spc="-150" dirty="0" smtClean="0">
                <a:latin typeface="Consolas" panose="020B0609020204030204" pitchFamily="49" charset="0"/>
              </a:rPr>
              <a:t> ' is </a:t>
            </a:r>
            <a:r>
              <a:rPr lang="en-US" altLang="ko-KR" spc="-150" dirty="0">
                <a:latin typeface="Consolas" panose="020B0609020204030204" pitchFamily="49" charset="0"/>
              </a:rPr>
              <a:t>a prime number</a:t>
            </a:r>
            <a:r>
              <a:rPr lang="en-US" altLang="ko-KR" spc="-150" dirty="0" smtClean="0">
                <a:latin typeface="Consolas" panose="020B0609020204030204" pitchFamily="49" charset="0"/>
              </a:rPr>
              <a:t>')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71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문과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의 마지막에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존재하는 것을 확인</a:t>
            </a:r>
            <a:endParaRPr lang="en-US" altLang="ko-KR" dirty="0" smtClean="0"/>
          </a:p>
          <a:p>
            <a:r>
              <a:rPr lang="ko-KR" altLang="en-US" dirty="0" smtClean="0"/>
              <a:t>들여쓰기</a:t>
            </a:r>
            <a:r>
              <a:rPr lang="en-US" altLang="ko-KR" dirty="0" smtClean="0"/>
              <a:t>(indentation)</a:t>
            </a:r>
            <a:r>
              <a:rPr lang="ko-KR" altLang="en-US" dirty="0" smtClean="0"/>
              <a:t>를 해야 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516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98076"/>
            <a:ext cx="10515600" cy="1325563"/>
          </a:xfrm>
        </p:spPr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if, else </a:t>
            </a:r>
            <a:r>
              <a:rPr lang="ko-KR" altLang="en-US" dirty="0" smtClean="0"/>
              <a:t>문의 문법 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코드가 간단할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줄을 바꿔 들여쓰기를 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다음과 같은 문법도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&lt;some test&gt;: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&lt;test 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결과가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일 경우 해야 할 일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25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my_age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&gt;= 20: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print("get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drunk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print("not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 time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38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dirty="0" smtClean="0"/>
              <a:t>만 사용할 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 후의 내용이 필요 없을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ko-KR" altLang="en-US" dirty="0" smtClean="0"/>
              <a:t>는 생략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'dirty'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print("take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shower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print("do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laundry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print("take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shower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print("do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laundry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0697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– indentation</a:t>
            </a:r>
            <a:r>
              <a:rPr lang="ko-KR" altLang="en-US" dirty="0" smtClean="0"/>
              <a:t>에 따른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앞의 예제와 다른 점을 찾아보고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어떤 결과가 나올지 예상해 보자</a:t>
            </a:r>
            <a:r>
              <a:rPr lang="en-US" altLang="ko-KR" spc="-150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'clean'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my_status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'dirty':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print("take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shower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print("do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laundry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27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 </a:t>
            </a:r>
            <a:r>
              <a:rPr lang="en-US" altLang="ko-KR" dirty="0" smtClean="0"/>
              <a:t>- indentation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C/C++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와 같은 언어에서는 들여쓰기는 코드를 보기 좋게 만들기 위한 것일 뿐 필수적인 것은 아님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들여쓰기가 문법의 일부이므로 반드시 지키도록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6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 연산자와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ko-KR" altLang="en-US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3&lt;4: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print("if")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"3"&lt;4: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print("if")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3&lt;"4":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print("if")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"3"&lt;"4":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print("if")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print("else")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71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618</Words>
  <Application>Microsoft Office PowerPoint</Application>
  <PresentationFormat>와이드스크린</PresentationFormat>
  <Paragraphs>180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Arial</vt:lpstr>
      <vt:lpstr>Consolas</vt:lpstr>
      <vt:lpstr>Office 테마</vt:lpstr>
      <vt:lpstr>조건문, 반복문</vt:lpstr>
      <vt:lpstr>Statement</vt:lpstr>
      <vt:lpstr>조건문</vt:lpstr>
      <vt:lpstr>if, else 문의 문법 구조</vt:lpstr>
      <vt:lpstr>if, else 문의 문법 구조(2)</vt:lpstr>
      <vt:lpstr>if만 사용할 때</vt:lpstr>
      <vt:lpstr>들여쓰기 – indentation에 따른 변화</vt:lpstr>
      <vt:lpstr>들여쓰기 - indentation</vt:lpstr>
      <vt:lpstr>비교 연산자와 if문</vt:lpstr>
      <vt:lpstr>if문의 연속 사용</vt:lpstr>
      <vt:lpstr>elif을 통한 조건 추가 </vt:lpstr>
      <vt:lpstr>예제</vt:lpstr>
      <vt:lpstr>연습문제</vt:lpstr>
      <vt:lpstr>Boolean 연산 : and, or, not</vt:lpstr>
      <vt:lpstr>if의 조건절에 있는 Boolean 연산</vt:lpstr>
      <vt:lpstr>반복문 - while</vt:lpstr>
      <vt:lpstr>while문 문법</vt:lpstr>
      <vt:lpstr>무한 루프의 예</vt:lpstr>
      <vt:lpstr>반복문 다시 살펴보기</vt:lpstr>
      <vt:lpstr>예제</vt:lpstr>
      <vt:lpstr>반복문 내의 반복문</vt:lpstr>
      <vt:lpstr>break를 통한 while 벗어나기</vt:lpstr>
      <vt:lpstr>입력과 while문</vt:lpstr>
      <vt:lpstr>while/else</vt:lpstr>
      <vt:lpstr>while/else 예제</vt:lpstr>
      <vt:lpstr>반복문의 일반적 형태</vt:lpstr>
      <vt:lpstr>제곱근을 찾는 단순 반복문 프로그램</vt:lpstr>
      <vt:lpstr>제곱근을 찾는 단순 반복문 프로그램(2)</vt:lpstr>
      <vt:lpstr>약수를 찾는 프로그램</vt:lpstr>
      <vt:lpstr>for를 이용한 반복문</vt:lpstr>
      <vt:lpstr>for를 이용한 반복문</vt:lpstr>
      <vt:lpstr>예제</vt:lpstr>
      <vt:lpstr>range()의 다양한 활용</vt:lpstr>
      <vt:lpstr>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</dc:title>
  <dc:creator>sw</dc:creator>
  <cp:lastModifiedBy>kyungsub</cp:lastModifiedBy>
  <cp:revision>155</cp:revision>
  <dcterms:created xsi:type="dcterms:W3CDTF">2016-01-25T10:36:16Z</dcterms:created>
  <dcterms:modified xsi:type="dcterms:W3CDTF">2018-02-26T13:11:27Z</dcterms:modified>
</cp:coreProperties>
</file>