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4" r:id="rId6"/>
    <p:sldId id="259" r:id="rId7"/>
    <p:sldId id="268" r:id="rId8"/>
    <p:sldId id="260" r:id="rId9"/>
    <p:sldId id="269" r:id="rId10"/>
    <p:sldId id="261" r:id="rId11"/>
    <p:sldId id="262" r:id="rId12"/>
    <p:sldId id="263" r:id="rId13"/>
    <p:sldId id="275" r:id="rId14"/>
    <p:sldId id="264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2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9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3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6318-F05F-43A8-92D4-154D176C579E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가설 검정과 통계적 추론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4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 검정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동전을 </a:t>
                </a:r>
                <a:r>
                  <a:rPr lang="en-US" altLang="ko-KR" dirty="0" smtClean="0"/>
                  <a:t>1000</a:t>
                </a:r>
                <a:r>
                  <a:rPr lang="ko-KR" altLang="en-US" dirty="0" smtClean="0"/>
                  <a:t>회 던졌다고 가정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총 앞면의 개수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동전은 공평하다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 </a:t>
                </a:r>
                <a:r>
                  <a:rPr lang="ko-KR" altLang="en-US" dirty="0" smtClean="0"/>
                  <a:t>가정에서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 평균 </a:t>
                </a:r>
                <a:r>
                  <a:rPr lang="en-US" altLang="ko-KR" dirty="0" smtClean="0"/>
                  <a:t>50,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15.8</a:t>
                </a:r>
                <a:r>
                  <a:rPr lang="ko-KR" altLang="en-US" dirty="0" smtClean="0"/>
                  <a:t>의 정규 </a:t>
                </a:r>
                <a:r>
                  <a:rPr lang="ko-KR" altLang="en-US" dirty="0" smtClean="0"/>
                  <a:t>분포에 </a:t>
                </a:r>
                <a:r>
                  <a:rPr lang="ko-KR" altLang="en-US" dirty="0" smtClean="0"/>
                  <a:t>근사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mu_0, sigma_0 =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(1000, 0.5)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유의 수준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Type 1 </a:t>
                </a:r>
                <a:r>
                  <a:rPr lang="ko-KR" altLang="en-US" dirty="0" smtClean="0"/>
                  <a:t>오류가 발생할 확률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다음의 범위를 넘어서면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기각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normal_two_sided_bounds</a:t>
                </a:r>
                <a:r>
                  <a:rPr lang="en-US" altLang="ko-KR" dirty="0" smtClean="0"/>
                  <a:t>(0.95, mu_0, sigma_0)   # (469,  531)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0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동전은 공평하다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앞면이 많이 나오도록 설계되어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기각역의</a:t>
            </a:r>
            <a:r>
              <a:rPr lang="ko-KR" altLang="en-US" dirty="0" smtClean="0"/>
              <a:t> 범위를 구함에 있어 한 쪽의 꼬리만 생각하면 됨</a:t>
            </a:r>
            <a:endParaRPr lang="en-US" altLang="ko-KR" dirty="0"/>
          </a:p>
          <a:p>
            <a:r>
              <a:rPr lang="en-US" altLang="ko-KR" dirty="0" smtClean="0"/>
              <a:t>hi = </a:t>
            </a:r>
            <a:r>
              <a:rPr lang="en-US" altLang="ko-KR" dirty="0" err="1" smtClean="0"/>
              <a:t>normal_upper_bound</a:t>
            </a:r>
            <a:r>
              <a:rPr lang="en-US" altLang="ko-KR" dirty="0" smtClean="0"/>
              <a:t>(0.95, mu_0, sigma_0)  # 526&lt;531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5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en-US" altLang="ko-KR" dirty="0" smtClean="0"/>
              <a:t>p-value</a:t>
            </a:r>
            <a:r>
              <a:rPr lang="ko-KR" altLang="en-US" dirty="0" smtClean="0"/>
              <a:t>를 이용한 양측 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기각역을 찾는 대신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이용하여 가설 검정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if x&gt;= mu: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(x, mu, sigma)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else: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normal_probability_below</a:t>
                </a:r>
                <a:r>
                  <a:rPr lang="en-US" altLang="ko-KR" dirty="0" smtClean="0"/>
                  <a:t>(x, mu, sigma)</a:t>
                </a:r>
              </a:p>
              <a:p>
                <a:r>
                  <a:rPr lang="ko-KR" altLang="en-US" dirty="0" smtClean="0"/>
                  <a:t>만약 </a:t>
                </a:r>
                <a:r>
                  <a:rPr lang="en-US" altLang="ko-KR" dirty="0" smtClean="0"/>
                  <a:t>530</a:t>
                </a:r>
                <a:r>
                  <a:rPr lang="ko-KR" altLang="en-US" dirty="0" smtClean="0"/>
                  <a:t>개의 앞면을 관찰했다면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(529.5, mu_0, sigma_0)  # 0.062</a:t>
                </a:r>
              </a:p>
              <a:p>
                <a:pPr lvl="1"/>
                <a:r>
                  <a:rPr lang="en-US" altLang="ko-KR" dirty="0" smtClean="0"/>
                  <a:t>continuity correction </a:t>
                </a:r>
                <a:r>
                  <a:rPr lang="ko-KR" altLang="en-US" dirty="0" smtClean="0"/>
                  <a:t>때문에 </a:t>
                </a:r>
                <a:r>
                  <a:rPr lang="en-US" altLang="ko-KR" dirty="0" smtClean="0"/>
                  <a:t>530 </a:t>
                </a:r>
                <a:r>
                  <a:rPr lang="ko-KR" altLang="en-US" dirty="0" smtClean="0"/>
                  <a:t>대신 </a:t>
                </a:r>
                <a:r>
                  <a:rPr lang="en-US" altLang="ko-KR" dirty="0" smtClean="0"/>
                  <a:t>529.5 </a:t>
                </a:r>
                <a:r>
                  <a:rPr lang="ko-KR" altLang="en-US" dirty="0" smtClean="0"/>
                  <a:t>이용</a:t>
                </a:r>
                <a:endParaRPr lang="en-US" altLang="ko-KR" dirty="0" smtClean="0"/>
              </a:p>
              <a:p>
                <a:r>
                  <a:rPr lang="en-US" altLang="ko-KR" dirty="0" smtClean="0"/>
                  <a:t>p-value = 0.062 &gt; 0.05(=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이기 때문에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ko-KR" altLang="en-US" dirty="0" smtClean="0"/>
                  <a:t>를 기각하지 않음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  <a:blipFill rotWithShape="0">
                <a:blip r:embed="rId2"/>
                <a:stretch>
                  <a:fillRect l="-1043" t="-2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58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검정에서 </a:t>
            </a:r>
            <a:r>
              <a:rPr lang="en-US" altLang="ko-KR" dirty="0" smtClean="0"/>
              <a:t>p-value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기존의 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/below</a:t>
                </a:r>
                <a:r>
                  <a:rPr lang="ko-KR" altLang="en-US" dirty="0" smtClean="0"/>
                  <a:t>를 이용하여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계산할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normal_probability_above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lower_p_value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:r>
                  <a:rPr lang="en-US" altLang="ko-KR" dirty="0" err="1" smtClean="0"/>
                  <a:t>normal_probability_below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525</a:t>
                </a:r>
                <a:r>
                  <a:rPr lang="ko-KR" altLang="en-US" dirty="0" smtClean="0"/>
                  <a:t>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(524.5, mu_0, sigma_0)   #0.061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 smtClean="0"/>
                  <a:t>준으로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기각 안 함</a:t>
                </a:r>
                <a:endParaRPr lang="en-US" altLang="ko-KR" dirty="0" smtClean="0"/>
              </a:p>
              <a:p>
                <a:r>
                  <a:rPr lang="en-US" altLang="ko-KR" dirty="0" smtClean="0"/>
                  <a:t>527</a:t>
                </a:r>
                <a:r>
                  <a:rPr lang="ko-KR" altLang="en-US" dirty="0" smtClean="0"/>
                  <a:t>개의 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(526.5, mu_0, sigma_0)    #0.047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준으로 </a:t>
                </a:r>
                <a:r>
                  <a:rPr lang="ko-KR" altLang="en-US" dirty="0" smtClean="0"/>
                  <a:t>귀무가설 기각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r="-522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73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ko-KR" altLang="en-US" dirty="0" smtClean="0"/>
              <a:t>시뮬레이션을 통한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100000</a:t>
            </a:r>
            <a:r>
              <a:rPr lang="ko-KR" altLang="en-US" dirty="0" smtClean="0"/>
              <a:t>의 시뮬레이션 실험을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앞면의 횟수가 </a:t>
            </a:r>
            <a:r>
              <a:rPr lang="en-US" altLang="ko-KR" dirty="0" smtClean="0"/>
              <a:t>(470, 530)</a:t>
            </a:r>
            <a:r>
              <a:rPr lang="ko-KR" altLang="en-US" dirty="0" smtClean="0"/>
              <a:t>을 넘어가는 </a:t>
            </a:r>
            <a:r>
              <a:rPr lang="en-US" altLang="ko-KR" dirty="0" smtClean="0"/>
              <a:t>extreme </a:t>
            </a:r>
            <a:r>
              <a:rPr lang="ko-KR" altLang="en-US" dirty="0" smtClean="0"/>
              <a:t>사건의 개수를 합산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각각의 실험은 동전을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회 던지는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import random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= 0</a:t>
            </a:r>
          </a:p>
          <a:p>
            <a:pPr marL="0" indent="0">
              <a:buNone/>
            </a:pPr>
            <a:r>
              <a:rPr lang="en-US" altLang="ko-KR" dirty="0" smtClean="0"/>
              <a:t>for _ in range(100000):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sum(1 if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else 0</a:t>
            </a:r>
            <a:br>
              <a:rPr lang="en-US" altLang="ko-KR" dirty="0" smtClean="0"/>
            </a:br>
            <a:r>
              <a:rPr lang="en-US" altLang="ko-KR" dirty="0" smtClean="0"/>
              <a:t>					for _ in range(1000))</a:t>
            </a:r>
            <a:br>
              <a:rPr lang="en-US" altLang="ko-KR" dirty="0" smtClean="0"/>
            </a:br>
            <a:r>
              <a:rPr lang="en-US" altLang="ko-KR" dirty="0" smtClean="0"/>
              <a:t>	if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&gt;= 530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&lt;= 470: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/100000)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97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altLang="ko-KR" dirty="0" smtClean="0"/>
              <a:t>P-hacking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7438"/>
            <a:ext cx="10515600" cy="494952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실험을 무수히 많이 실행하다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return [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for _ in range(1000)]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(experiment):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sum(experiment)</a:t>
            </a:r>
            <a:br>
              <a:rPr lang="en-US" altLang="ko-KR" dirty="0" smtClean="0"/>
            </a:br>
            <a:r>
              <a:rPr lang="en-US" altLang="ko-KR" dirty="0" smtClean="0"/>
              <a:t>        return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 469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 531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experiments = [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 for _ in range(10000)]</a:t>
            </a:r>
          </a:p>
          <a:p>
            <a:pPr marL="0" indent="0">
              <a:buNone/>
            </a:pPr>
            <a:r>
              <a:rPr lang="en-US" altLang="ko-KR" dirty="0" err="1" smtClean="0"/>
              <a:t>num_rejections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([experiment for experiment in 					experiments if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(experiment)])</a:t>
            </a:r>
          </a:p>
          <a:p>
            <a:pPr marL="0" indent="0"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num_rejections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r>
              <a:rPr lang="ko-KR" altLang="en-US" dirty="0" smtClean="0"/>
              <a:t>통계적 가설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10628"/>
          </a:xfrm>
        </p:spPr>
        <p:txBody>
          <a:bodyPr/>
          <a:lstStyle/>
          <a:p>
            <a:r>
              <a:rPr lang="ko-KR" altLang="en-US" dirty="0" smtClean="0"/>
              <a:t>통계적 가설의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동전은 공평하다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과학자들은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</a:t>
            </a:r>
            <a:r>
              <a:rPr lang="ko-KR" altLang="en-US" dirty="0" smtClean="0"/>
              <a:t>보다 선호한다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사람들은 인터넷 서핑 중 닫힘 버튼이 매우 작아 닫기 짜증나는 팝업 광고가 나타나면 페이지 내용을 읽기 보다는 그 페이지를 떠나 버리는 경향이 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귀무</a:t>
            </a:r>
            <a:r>
              <a:rPr lang="ko-KR" altLang="en-US" dirty="0" smtClean="0"/>
              <a:t>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</a:p>
          <a:p>
            <a:pPr lvl="1"/>
            <a:r>
              <a:rPr lang="ko-KR" altLang="en-US" dirty="0" smtClean="0"/>
              <a:t>기각할지 말지 결정하는 가설</a:t>
            </a:r>
            <a:endParaRPr lang="en-US" altLang="ko-KR" dirty="0" smtClean="0"/>
          </a:p>
          <a:p>
            <a:r>
              <a:rPr lang="ko-KR" altLang="en-US" dirty="0" smtClean="0"/>
              <a:t>대립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</a:p>
          <a:p>
            <a:pPr lvl="1"/>
            <a:r>
              <a:rPr lang="ko-KR" altLang="en-US" dirty="0" err="1" smtClean="0"/>
              <a:t>귀무</a:t>
            </a:r>
            <a:r>
              <a:rPr lang="ko-KR" altLang="en-US" dirty="0" smtClean="0"/>
              <a:t> 가설과 비교되는 위치에 있는 가설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356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동전 던지기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동전이 공평한지 검사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앞면이 나올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≠0.5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번 동전을 던졌을 때 앞면이 나온 횟수를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라 하면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 근사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mu = p*n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sigma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(p*(1-p)*n)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mu, sigma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  <a:blipFill rotWithShape="0">
                <a:blip r:embed="rId2"/>
                <a:stretch>
                  <a:fillRect l="-1043" t="-2208" b="-1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1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smtClean="0"/>
                  <a:t>import math</a:t>
                </a:r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686"/>
          </a:xfrm>
        </p:spPr>
        <p:txBody>
          <a:bodyPr/>
          <a:lstStyle/>
          <a:p>
            <a:r>
              <a:rPr lang="ko-KR" altLang="en-US" dirty="0" smtClean="0"/>
              <a:t>다양한 정규 분포 관련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주어진 값보다 작을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normal_probability_below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normal_cdf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주어진 값보다 높을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normal_probability_above</a:t>
            </a:r>
            <a:r>
              <a:rPr lang="en-US" altLang="ko-KR" dirty="0" smtClean="0"/>
              <a:t>(lo, mu=0, sigma=1):</a:t>
            </a:r>
            <a:br>
              <a:rPr lang="en-US" altLang="ko-KR" dirty="0" smtClean="0"/>
            </a:br>
            <a:r>
              <a:rPr lang="en-US" altLang="ko-KR" dirty="0" smtClean="0"/>
              <a:t>	return 1-normal_cdf(lo, mu, sigma)</a:t>
            </a:r>
          </a:p>
        </p:txBody>
      </p:sp>
    </p:spTree>
    <p:extLst>
      <p:ext uri="{BB962C8B-B14F-4D97-AF65-F5344CB8AC3E}">
        <p14:creationId xmlns:p14="http://schemas.microsoft.com/office/powerpoint/2010/main" val="235590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</a:t>
            </a:r>
            <a:r>
              <a:rPr lang="ko-KR" altLang="en-US" dirty="0" smtClean="0"/>
              <a:t>만들기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두 값 사이에 위치할 확률</a:t>
            </a:r>
            <a:endParaRPr lang="en-US" altLang="ko-KR" dirty="0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en-US" altLang="ko-KR" dirty="0" err="1"/>
              <a:t>normal_cdf</a:t>
            </a:r>
            <a:r>
              <a:rPr lang="en-US" altLang="ko-KR" dirty="0"/>
              <a:t>(hi, mu, sigma) – </a:t>
            </a:r>
            <a:r>
              <a:rPr lang="en-US" altLang="ko-KR" dirty="0" err="1"/>
              <a:t>normal_cdf</a:t>
            </a:r>
            <a:r>
              <a:rPr lang="en-US" altLang="ko-KR" dirty="0"/>
              <a:t>(lo, mu, sigma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주어진 두 값의 바깥에 위치할 확률</a:t>
            </a:r>
            <a:endParaRPr lang="en-US" altLang="ko-KR" dirty="0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normal_probability_outside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1-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mu, sigma)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</a:t>
            </a:r>
            <a:r>
              <a:rPr lang="ko-KR" altLang="en-US" dirty="0" smtClean="0"/>
              <a:t>함수 만들기 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 smtClean="0"/>
                  <a:t> 가 되게 하는 </a:t>
                </a:r>
                <a:r>
                  <a:rPr lang="en-US" altLang="ko-KR" dirty="0" smtClean="0"/>
                  <a:t>z </a:t>
                </a:r>
                <a:r>
                  <a:rPr lang="ko-KR" altLang="en-US" dirty="0" smtClean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normal_upper_bound</a:t>
                </a:r>
                <a:r>
                  <a:rPr lang="en-US" altLang="ko-KR" dirty="0" smtClean="0"/>
                  <a:t>(probability,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(probability, mu, sigma)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/>
                  <a:t> 가 되게 하는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(probability, mu=0, sigma=1):</a:t>
                </a:r>
                <a:br>
                  <a:rPr lang="en-US" altLang="ko-KR" dirty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(1-probability, mu, sigma)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9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만들기 </a:t>
            </a:r>
            <a:r>
              <a:rPr lang="en-US" altLang="ko-KR" smtClean="0"/>
              <a:t>(4)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lb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lity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</a:t>
                </a:r>
                <a:r>
                  <a:rPr lang="ko-KR" altLang="en-US" dirty="0" smtClean="0"/>
                  <a:t>되게 하는 </a:t>
                </a:r>
                <a:r>
                  <a:rPr lang="en-US" altLang="ko-KR" dirty="0" err="1"/>
                  <a:t>lb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normal_two_sided_bounds</a:t>
                </a:r>
                <a:r>
                  <a:rPr lang="en-US" altLang="ko-KR" dirty="0"/>
                  <a:t>(probability, mu=0, sigma=1</a:t>
                </a:r>
                <a:r>
                  <a:rPr lang="en-US" altLang="ko-KR" dirty="0" smtClean="0"/>
                  <a:t>):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tail_probability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(1-probability)/</a:t>
                </a:r>
                <a:r>
                  <a:rPr lang="en-US" altLang="ko-KR" dirty="0" smtClean="0"/>
                  <a:t>2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upper_bound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lower_bound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normal_upper_bound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return </a:t>
                </a:r>
                <a:r>
                  <a:rPr lang="en-US" altLang="ko-KR" dirty="0" err="1"/>
                  <a:t>lower_bound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upper_bound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9294</TotalTime>
  <Words>454</Words>
  <Application>Microsoft Office PowerPoint</Application>
  <PresentationFormat>와이드스크린</PresentationFormat>
  <Paragraphs>117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가설 검정과 통계적 추론</vt:lpstr>
      <vt:lpstr>통계적 가설 검정</vt:lpstr>
      <vt:lpstr>동전 던지기</vt:lpstr>
      <vt:lpstr>review - 정규분포의 cdf</vt:lpstr>
      <vt:lpstr>review - 정규분포 cdf의 역함수</vt:lpstr>
      <vt:lpstr>다양한 정규 분포 관련 함수 만들기</vt:lpstr>
      <vt:lpstr>다양한 정규 분포 관련 함수 만들기 (2)</vt:lpstr>
      <vt:lpstr>다양한 정규 분포 관련 함수 만들기 (3)</vt:lpstr>
      <vt:lpstr>다양한 정규 분포 관련 함수 만들기 (4)</vt:lpstr>
      <vt:lpstr>가설 검정</vt:lpstr>
      <vt:lpstr>단측 검정</vt:lpstr>
      <vt:lpstr>p-value를 이용한 양측 검정</vt:lpstr>
      <vt:lpstr>단측 검정에서 p-value</vt:lpstr>
      <vt:lpstr>시뮬레이션을 통한 확인</vt:lpstr>
      <vt:lpstr>P-hacking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가설 검정과 통계적 추론</dc:title>
  <dc:creator>sw</dc:creator>
  <cp:lastModifiedBy>Windows 사용자</cp:lastModifiedBy>
  <cp:revision>68</cp:revision>
  <dcterms:created xsi:type="dcterms:W3CDTF">2016-02-25T12:54:25Z</dcterms:created>
  <dcterms:modified xsi:type="dcterms:W3CDTF">2018-03-02T07:18:24Z</dcterms:modified>
</cp:coreProperties>
</file>