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74" r:id="rId6"/>
    <p:sldId id="259" r:id="rId7"/>
    <p:sldId id="268" r:id="rId8"/>
    <p:sldId id="260" r:id="rId9"/>
    <p:sldId id="269" r:id="rId10"/>
    <p:sldId id="261" r:id="rId11"/>
    <p:sldId id="262" r:id="rId12"/>
    <p:sldId id="263" r:id="rId13"/>
    <p:sldId id="264" r:id="rId14"/>
    <p:sldId id="265" r:id="rId15"/>
    <p:sldId id="26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6318-F05F-43A8-92D4-154D176C579E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ABF1-0AE2-4876-97AC-823428EB8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42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6318-F05F-43A8-92D4-154D176C579E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ABF1-0AE2-4876-97AC-823428EB8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9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6318-F05F-43A8-92D4-154D176C579E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ABF1-0AE2-4876-97AC-823428EB8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45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6318-F05F-43A8-92D4-154D176C579E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ABF1-0AE2-4876-97AC-823428EB8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7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6318-F05F-43A8-92D4-154D176C579E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ABF1-0AE2-4876-97AC-823428EB8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83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6318-F05F-43A8-92D4-154D176C579E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ABF1-0AE2-4876-97AC-823428EB8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25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6318-F05F-43A8-92D4-154D176C579E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ABF1-0AE2-4876-97AC-823428EB8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82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6318-F05F-43A8-92D4-154D176C579E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ABF1-0AE2-4876-97AC-823428EB8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69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6318-F05F-43A8-92D4-154D176C579E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ABF1-0AE2-4876-97AC-823428EB8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73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6318-F05F-43A8-92D4-154D176C579E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ABF1-0AE2-4876-97AC-823428EB8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13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6318-F05F-43A8-92D4-154D176C579E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ABF1-0AE2-4876-97AC-823428EB8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93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A6318-F05F-43A8-92D4-154D176C579E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7ABF1-0AE2-4876-97AC-823428EB8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4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가설 검정과 통계적 추론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445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가설 검정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동전을 </a:t>
                </a:r>
                <a:r>
                  <a:rPr lang="en-US" altLang="ko-KR" dirty="0" smtClean="0"/>
                  <a:t>1000</a:t>
                </a:r>
                <a:r>
                  <a:rPr lang="ko-KR" altLang="en-US" dirty="0" smtClean="0"/>
                  <a:t>회 던졌다고 가정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: </a:t>
                </a:r>
                <a:r>
                  <a:rPr lang="ko-KR" altLang="en-US" dirty="0" smtClean="0"/>
                  <a:t>총 앞면의 개수</a:t>
                </a:r>
                <a:endParaRPr lang="en-US" altLang="ko-KR" dirty="0" smtClean="0"/>
              </a:p>
              <a:p>
                <a:r>
                  <a:rPr lang="en-US" altLang="ko-KR" dirty="0" smtClean="0"/>
                  <a:t>H</a:t>
                </a:r>
                <a:r>
                  <a:rPr lang="en-US" altLang="ko-KR" baseline="-25000" dirty="0" smtClean="0"/>
                  <a:t>0</a:t>
                </a:r>
                <a:r>
                  <a:rPr lang="en-US" altLang="ko-KR" dirty="0" smtClean="0"/>
                  <a:t> : </a:t>
                </a:r>
                <a:r>
                  <a:rPr lang="ko-KR" altLang="en-US" dirty="0" smtClean="0"/>
                  <a:t>동전은 공평하다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r>
                  <a:rPr lang="en-US" altLang="ko-KR" dirty="0" smtClean="0"/>
                  <a:t>H</a:t>
                </a:r>
                <a:r>
                  <a:rPr lang="en-US" altLang="ko-KR" baseline="-25000" dirty="0" smtClean="0"/>
                  <a:t>0 </a:t>
                </a:r>
                <a:r>
                  <a:rPr lang="ko-KR" altLang="en-US" dirty="0" smtClean="0"/>
                  <a:t>가정에서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 smtClean="0"/>
                  <a:t>는 평균 </a:t>
                </a:r>
                <a:r>
                  <a:rPr lang="en-US" altLang="ko-KR" dirty="0" smtClean="0"/>
                  <a:t>50, </a:t>
                </a:r>
                <a:r>
                  <a:rPr lang="ko-KR" altLang="en-US" dirty="0" smtClean="0"/>
                  <a:t>표준편차 </a:t>
                </a:r>
                <a:r>
                  <a:rPr lang="en-US" altLang="ko-KR" dirty="0" smtClean="0"/>
                  <a:t>15.8</a:t>
                </a:r>
                <a:r>
                  <a:rPr lang="ko-KR" altLang="en-US" dirty="0" smtClean="0"/>
                  <a:t>의 정규 분포를 근사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mu_0, sigma_0 = </a:t>
                </a:r>
                <a:r>
                  <a:rPr lang="en-US" altLang="ko-KR" dirty="0" err="1" smtClean="0"/>
                  <a:t>normal_approximation_to_binomial</a:t>
                </a:r>
                <a:r>
                  <a:rPr lang="en-US" altLang="ko-KR" dirty="0" smtClean="0"/>
                  <a:t>(1000, 0.5)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유의 수준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Type 1 </a:t>
                </a:r>
                <a:r>
                  <a:rPr lang="ko-KR" altLang="en-US" dirty="0" smtClean="0"/>
                  <a:t>오류가 발생할 확률</a:t>
                </a:r>
                <a:endParaRPr lang="en-US" altLang="ko-KR" dirty="0" smtClean="0"/>
              </a:p>
              <a:p>
                <a:r>
                  <a:rPr lang="ko-KR" altLang="en-US" dirty="0" smtClean="0"/>
                  <a:t>만약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 smtClean="0"/>
                  <a:t>가 다음의 범위를 넘어서면 </a:t>
                </a:r>
                <a:r>
                  <a:rPr lang="en-US" altLang="ko-KR" dirty="0" smtClean="0"/>
                  <a:t>H</a:t>
                </a:r>
                <a:r>
                  <a:rPr lang="en-US" altLang="ko-KR" baseline="-25000" dirty="0" smtClean="0"/>
                  <a:t>0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기각</a:t>
                </a:r>
                <a:endParaRPr lang="en-US" altLang="ko-KR" dirty="0" smtClean="0"/>
              </a:p>
              <a:p>
                <a:pPr lvl="1"/>
                <a:r>
                  <a:rPr lang="en-US" altLang="ko-KR" dirty="0" err="1" smtClean="0"/>
                  <a:t>normal_two_sided_bouds</a:t>
                </a:r>
                <a:r>
                  <a:rPr lang="en-US" altLang="ko-KR" dirty="0" smtClean="0"/>
                  <a:t>(0.95, mu_0, sigma_0)   # (469,  531)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00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단측</a:t>
            </a:r>
            <a:r>
              <a:rPr lang="ko-KR" altLang="en-US" dirty="0" smtClean="0"/>
              <a:t> 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r>
              <a:rPr lang="en-US" altLang="ko-KR" baseline="-25000" dirty="0" smtClean="0"/>
              <a:t>0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동전은 공평하다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H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앞면이 많이 나오도록 설계되어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기각역의</a:t>
            </a:r>
            <a:r>
              <a:rPr lang="ko-KR" altLang="en-US" dirty="0" smtClean="0"/>
              <a:t> 범위를 구함에 있어 한 쪽의 꼬리만 생각하면 됨</a:t>
            </a:r>
            <a:endParaRPr lang="en-US" altLang="ko-KR" dirty="0"/>
          </a:p>
          <a:p>
            <a:r>
              <a:rPr lang="en-US" altLang="ko-KR" dirty="0" smtClean="0"/>
              <a:t>hi = </a:t>
            </a:r>
            <a:r>
              <a:rPr lang="en-US" altLang="ko-KR" dirty="0" err="1" smtClean="0"/>
              <a:t>normal_upper_bound</a:t>
            </a:r>
            <a:r>
              <a:rPr lang="en-US" altLang="ko-KR" dirty="0" smtClean="0"/>
              <a:t>(0.95, mu_0, sigma_0)  # 526&lt;531</a:t>
            </a:r>
          </a:p>
          <a:p>
            <a:pPr marL="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3558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7070"/>
          </a:xfrm>
        </p:spPr>
        <p:txBody>
          <a:bodyPr/>
          <a:lstStyle/>
          <a:p>
            <a:r>
              <a:rPr lang="en-US" altLang="ko-KR" dirty="0" smtClean="0"/>
              <a:t>p-value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5762"/>
                <a:ext cx="10515600" cy="4661201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 smtClean="0"/>
                  <a:t>기각역을 찾는 대신 </a:t>
                </a:r>
                <a:r>
                  <a:rPr lang="en-US" altLang="ko-KR" dirty="0" smtClean="0"/>
                  <a:t>p-value</a:t>
                </a:r>
                <a:r>
                  <a:rPr lang="ko-KR" altLang="en-US" dirty="0" smtClean="0"/>
                  <a:t>를 이용하여 가설 검정</a:t>
                </a:r>
                <a:endParaRPr lang="en-US" altLang="ko-KR" dirty="0" smtClean="0"/>
              </a:p>
              <a:p>
                <a:r>
                  <a:rPr lang="en-US" altLang="ko-KR" dirty="0" err="1" smtClean="0"/>
                  <a:t>def</a:t>
                </a:r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two_sided_p_value</a:t>
                </a:r>
                <a:r>
                  <a:rPr lang="en-US" altLang="ko-KR" dirty="0" smtClean="0"/>
                  <a:t>(x, mu=0, sigma=1):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if x&gt;= mu: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	return 2*</a:t>
                </a:r>
                <a:r>
                  <a:rPr lang="en-US" altLang="ko-KR" dirty="0" err="1" smtClean="0"/>
                  <a:t>normal_probability_above</a:t>
                </a:r>
                <a:r>
                  <a:rPr lang="en-US" altLang="ko-KR" dirty="0" smtClean="0"/>
                  <a:t>(x, mu, sigma)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else: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	return 2*</a:t>
                </a:r>
                <a:r>
                  <a:rPr lang="en-US" altLang="ko-KR" dirty="0" err="1" smtClean="0"/>
                  <a:t>normal_probability_below</a:t>
                </a:r>
                <a:r>
                  <a:rPr lang="en-US" altLang="ko-KR" dirty="0" smtClean="0"/>
                  <a:t>(x, mu, sigma)</a:t>
                </a:r>
              </a:p>
              <a:p>
                <a:r>
                  <a:rPr lang="ko-KR" altLang="en-US" dirty="0" smtClean="0"/>
                  <a:t>만약 </a:t>
                </a:r>
                <a:r>
                  <a:rPr lang="en-US" altLang="ko-KR" dirty="0" smtClean="0"/>
                  <a:t>530</a:t>
                </a:r>
                <a:r>
                  <a:rPr lang="ko-KR" altLang="en-US" dirty="0" smtClean="0"/>
                  <a:t>개의 앞면을 관찰했다면</a:t>
                </a:r>
                <a:endParaRPr lang="en-US" altLang="ko-KR" dirty="0" smtClean="0"/>
              </a:p>
              <a:p>
                <a:pPr lvl="1"/>
                <a:r>
                  <a:rPr lang="en-US" altLang="ko-KR" dirty="0" err="1" smtClean="0"/>
                  <a:t>two_sided_p_value</a:t>
                </a:r>
                <a:r>
                  <a:rPr lang="en-US" altLang="ko-KR" dirty="0" smtClean="0"/>
                  <a:t>(529.5, mu_0, sigma_0)  # 0.062</a:t>
                </a:r>
              </a:p>
              <a:p>
                <a:pPr lvl="1"/>
                <a:r>
                  <a:rPr lang="en-US" altLang="ko-KR" dirty="0" smtClean="0"/>
                  <a:t>continuity correction </a:t>
                </a:r>
                <a:r>
                  <a:rPr lang="ko-KR" altLang="en-US" dirty="0" smtClean="0"/>
                  <a:t>때문에 </a:t>
                </a:r>
                <a:r>
                  <a:rPr lang="en-US" altLang="ko-KR" dirty="0" smtClean="0"/>
                  <a:t>530 </a:t>
                </a:r>
                <a:r>
                  <a:rPr lang="ko-KR" altLang="en-US" dirty="0" smtClean="0"/>
                  <a:t>대신 </a:t>
                </a:r>
                <a:r>
                  <a:rPr lang="en-US" altLang="ko-KR" dirty="0" smtClean="0"/>
                  <a:t>529.5 </a:t>
                </a:r>
                <a:r>
                  <a:rPr lang="ko-KR" altLang="en-US" dirty="0" smtClean="0"/>
                  <a:t>이용</a:t>
                </a:r>
                <a:endParaRPr lang="en-US" altLang="ko-KR" dirty="0" smtClean="0"/>
              </a:p>
              <a:p>
                <a:r>
                  <a:rPr lang="en-US" altLang="ko-KR" dirty="0" smtClean="0"/>
                  <a:t>p-value = 0.062 &gt; 0.05(=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 이기 때문에 </a:t>
                </a:r>
                <a:r>
                  <a:rPr lang="en-US" altLang="ko-KR" dirty="0" smtClean="0"/>
                  <a:t>H</a:t>
                </a:r>
                <a:r>
                  <a:rPr lang="en-US" altLang="ko-KR" baseline="-25000" dirty="0" smtClean="0"/>
                  <a:t>0</a:t>
                </a:r>
                <a:r>
                  <a:rPr lang="ko-KR" altLang="en-US" dirty="0" smtClean="0"/>
                  <a:t>를 기각하지 않음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5762"/>
                <a:ext cx="10515600" cy="4661201"/>
              </a:xfrm>
              <a:blipFill rotWithShape="0">
                <a:blip r:embed="rId2"/>
                <a:stretch>
                  <a:fillRect l="-1043" t="-23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588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2929"/>
          </a:xfrm>
        </p:spPr>
        <p:txBody>
          <a:bodyPr/>
          <a:lstStyle/>
          <a:p>
            <a:r>
              <a:rPr lang="ko-KR" altLang="en-US" dirty="0" smtClean="0"/>
              <a:t>시뮬레이션을 통한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91049"/>
            <a:ext cx="10515600" cy="468591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100000</a:t>
            </a:r>
            <a:r>
              <a:rPr lang="ko-KR" altLang="en-US" dirty="0" smtClean="0"/>
              <a:t>의 시뮬레이션 실험을 통해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총 앞면의 횟수가 </a:t>
            </a:r>
            <a:r>
              <a:rPr lang="en-US" altLang="ko-KR" dirty="0" smtClean="0"/>
              <a:t>(470, 530)</a:t>
            </a:r>
            <a:r>
              <a:rPr lang="ko-KR" altLang="en-US" dirty="0" smtClean="0"/>
              <a:t>을 넘어가는 </a:t>
            </a:r>
            <a:r>
              <a:rPr lang="en-US" altLang="ko-KR" dirty="0" smtClean="0"/>
              <a:t>extreme </a:t>
            </a:r>
            <a:r>
              <a:rPr lang="ko-KR" altLang="en-US" dirty="0" smtClean="0"/>
              <a:t>사건의 개수를 합산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여기서 각각의 실험은 동전을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회 던지는 실험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extreme_value_count</a:t>
            </a:r>
            <a:r>
              <a:rPr lang="en-US" altLang="ko-KR" dirty="0" smtClean="0"/>
              <a:t> = 0</a:t>
            </a:r>
          </a:p>
          <a:p>
            <a:pPr marL="0" indent="0">
              <a:buNone/>
            </a:pPr>
            <a:r>
              <a:rPr lang="en-US" altLang="ko-KR" dirty="0" smtClean="0"/>
              <a:t>for _ in range(100000):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num_heads</a:t>
            </a:r>
            <a:r>
              <a:rPr lang="en-US" altLang="ko-KR" dirty="0" smtClean="0"/>
              <a:t> = sum(1 if </a:t>
            </a:r>
            <a:r>
              <a:rPr lang="en-US" altLang="ko-KR" dirty="0" err="1" smtClean="0"/>
              <a:t>random.random</a:t>
            </a:r>
            <a:r>
              <a:rPr lang="en-US" altLang="ko-KR" dirty="0" smtClean="0"/>
              <a:t>() &lt; 0.5 else 0</a:t>
            </a:r>
            <a:br>
              <a:rPr lang="en-US" altLang="ko-KR" dirty="0" smtClean="0"/>
            </a:br>
            <a:r>
              <a:rPr lang="en-US" altLang="ko-KR" dirty="0" smtClean="0"/>
              <a:t>					for _ in range(1000))</a:t>
            </a:r>
            <a:br>
              <a:rPr lang="en-US" altLang="ko-KR" dirty="0" smtClean="0"/>
            </a:br>
            <a:r>
              <a:rPr lang="en-US" altLang="ko-KR" dirty="0" smtClean="0"/>
              <a:t>	if </a:t>
            </a:r>
            <a:r>
              <a:rPr lang="en-US" altLang="ko-KR" dirty="0" err="1" smtClean="0"/>
              <a:t>num_heads</a:t>
            </a:r>
            <a:r>
              <a:rPr lang="en-US" altLang="ko-KR" dirty="0" smtClean="0"/>
              <a:t> &gt;= 530 or </a:t>
            </a:r>
            <a:r>
              <a:rPr lang="en-US" altLang="ko-KR" dirty="0" err="1" smtClean="0"/>
              <a:t>num_heads</a:t>
            </a:r>
            <a:r>
              <a:rPr lang="en-US" altLang="ko-KR" dirty="0" smtClean="0"/>
              <a:t> &lt;= 470:</a:t>
            </a:r>
            <a:br>
              <a:rPr lang="en-US" altLang="ko-KR" dirty="0" smtClean="0"/>
            </a:br>
            <a:r>
              <a:rPr lang="en-US" altLang="ko-KR" dirty="0" smtClean="0"/>
              <a:t>		</a:t>
            </a:r>
            <a:r>
              <a:rPr lang="en-US" altLang="ko-KR" dirty="0" err="1" smtClean="0"/>
              <a:t>extreme_value_count</a:t>
            </a:r>
            <a:r>
              <a:rPr lang="en-US" altLang="ko-KR" dirty="0" smtClean="0"/>
              <a:t> += 1</a:t>
            </a:r>
          </a:p>
          <a:p>
            <a:pPr marL="0" indent="0">
              <a:buNone/>
            </a:pPr>
            <a:r>
              <a:rPr lang="en-US" altLang="ko-KR" dirty="0" smtClean="0"/>
              <a:t>print </a:t>
            </a:r>
            <a:r>
              <a:rPr lang="en-US" altLang="ko-KR" dirty="0" err="1" smtClean="0"/>
              <a:t>extreme_value_count</a:t>
            </a:r>
            <a:r>
              <a:rPr lang="en-US" altLang="ko-KR" dirty="0" smtClean="0"/>
              <a:t>/100000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979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단측</a:t>
            </a:r>
            <a:r>
              <a:rPr lang="ko-KR" altLang="en-US" dirty="0" smtClean="0"/>
              <a:t> 검정에서 </a:t>
            </a:r>
            <a:r>
              <a:rPr lang="en-US" altLang="ko-KR" dirty="0" smtClean="0"/>
              <a:t>p-value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ko-KR" altLang="en-US" dirty="0" smtClean="0"/>
                  <a:t>기존의 </a:t>
                </a:r>
                <a:r>
                  <a:rPr lang="en-US" altLang="ko-KR" dirty="0" err="1" smtClean="0"/>
                  <a:t>normal_probability_above</a:t>
                </a:r>
                <a:r>
                  <a:rPr lang="en-US" altLang="ko-KR" dirty="0" smtClean="0"/>
                  <a:t>/below</a:t>
                </a:r>
                <a:r>
                  <a:rPr lang="ko-KR" altLang="en-US" dirty="0" smtClean="0"/>
                  <a:t>를 이용하여 </a:t>
                </a:r>
                <a:r>
                  <a:rPr lang="en-US" altLang="ko-KR" dirty="0" smtClean="0"/>
                  <a:t>p-value</a:t>
                </a:r>
                <a:r>
                  <a:rPr lang="ko-KR" altLang="en-US" dirty="0" smtClean="0"/>
                  <a:t>를 계산할 수 있다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  <a:p>
                <a:r>
                  <a:rPr lang="en-US" altLang="ko-KR" dirty="0" err="1" smtClean="0"/>
                  <a:t>upper_p_value</a:t>
                </a:r>
                <a:r>
                  <a:rPr lang="en-US" altLang="ko-KR" dirty="0" smtClean="0"/>
                  <a:t> = </a:t>
                </a:r>
                <a:r>
                  <a:rPr lang="en-US" altLang="ko-KR" dirty="0" err="1" smtClean="0"/>
                  <a:t>normal_probability_above</a:t>
                </a:r>
                <a:endParaRPr lang="en-US" altLang="ko-KR" dirty="0" smtClean="0"/>
              </a:p>
              <a:p>
                <a:r>
                  <a:rPr lang="en-US" altLang="ko-KR" dirty="0" err="1" smtClean="0"/>
                  <a:t>lower_p_value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= </a:t>
                </a:r>
                <a:r>
                  <a:rPr lang="en-US" altLang="ko-KR" dirty="0" err="1" smtClean="0"/>
                  <a:t>normal_probability_below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525</a:t>
                </a:r>
                <a:r>
                  <a:rPr lang="ko-KR" altLang="en-US" dirty="0" smtClean="0"/>
                  <a:t>개의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앞면이 나온 경우 </a:t>
                </a:r>
                <a:r>
                  <a:rPr lang="ko-KR" altLang="en-US" dirty="0" err="1" smtClean="0"/>
                  <a:t>단측</a:t>
                </a:r>
                <a:r>
                  <a:rPr lang="ko-KR" altLang="en-US" dirty="0" smtClean="0"/>
                  <a:t> 검정</a:t>
                </a:r>
                <a:endParaRPr lang="en-US" altLang="ko-KR" dirty="0" smtClean="0"/>
              </a:p>
              <a:p>
                <a:pPr lvl="1"/>
                <a:r>
                  <a:rPr lang="en-US" altLang="ko-KR" dirty="0" err="1" smtClean="0"/>
                  <a:t>upper_p_value</a:t>
                </a:r>
                <a:r>
                  <a:rPr lang="en-US" altLang="ko-KR" dirty="0" smtClean="0"/>
                  <a:t>(524.5, mu_0, sigma_0)   #0.061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=0.05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기</m:t>
                    </m:r>
                  </m:oMath>
                </a14:m>
                <a:r>
                  <a:rPr lang="ko-KR" altLang="en-US" dirty="0" smtClean="0"/>
                  <a:t>준으로 </a:t>
                </a:r>
                <a:r>
                  <a:rPr lang="ko-KR" altLang="en-US" dirty="0" err="1" smtClean="0"/>
                  <a:t>귀무가설</a:t>
                </a:r>
                <a:r>
                  <a:rPr lang="ko-KR" altLang="en-US" dirty="0" smtClean="0"/>
                  <a:t> 기각 안 함</a:t>
                </a:r>
                <a:endParaRPr lang="en-US" altLang="ko-KR" dirty="0" smtClean="0"/>
              </a:p>
              <a:p>
                <a:r>
                  <a:rPr lang="en-US" altLang="ko-KR" dirty="0" smtClean="0"/>
                  <a:t>527</a:t>
                </a:r>
                <a:r>
                  <a:rPr lang="ko-KR" altLang="en-US" dirty="0" smtClean="0"/>
                  <a:t>개의 앞면이 나온 경우 </a:t>
                </a:r>
                <a:r>
                  <a:rPr lang="ko-KR" altLang="en-US" dirty="0" err="1" smtClean="0"/>
                  <a:t>단측</a:t>
                </a:r>
                <a:r>
                  <a:rPr lang="ko-KR" altLang="en-US" dirty="0" smtClean="0"/>
                  <a:t> 검정</a:t>
                </a:r>
                <a:endParaRPr lang="en-US" altLang="ko-KR" dirty="0" smtClean="0"/>
              </a:p>
              <a:p>
                <a:pPr lvl="1"/>
                <a:r>
                  <a:rPr lang="en-US" altLang="ko-KR" dirty="0" err="1" smtClean="0"/>
                  <a:t>upper_p_value</a:t>
                </a:r>
                <a:r>
                  <a:rPr lang="en-US" altLang="ko-KR" dirty="0" smtClean="0"/>
                  <a:t>(526.5, mu_0, sigma_0)    #0.047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=0.05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기</m:t>
                    </m:r>
                  </m:oMath>
                </a14:m>
                <a:r>
                  <a:rPr lang="ko-KR" altLang="en-US" dirty="0"/>
                  <a:t>준으로 </a:t>
                </a:r>
                <a:r>
                  <a:rPr lang="ko-KR" altLang="en-US" dirty="0" smtClean="0"/>
                  <a:t>귀무가설 기각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081" r="-522" b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345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8259"/>
          </a:xfrm>
        </p:spPr>
        <p:txBody>
          <a:bodyPr/>
          <a:lstStyle/>
          <a:p>
            <a:r>
              <a:rPr lang="en-US" altLang="ko-KR" dirty="0" smtClean="0"/>
              <a:t>P-hacking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56951"/>
            <a:ext cx="10515600" cy="462001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실험을 무수히 많이 실행하다 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원하는 </a:t>
            </a:r>
            <a:r>
              <a:rPr lang="en-US" altLang="ko-KR" dirty="0" smtClean="0"/>
              <a:t>p-value</a:t>
            </a:r>
            <a:r>
              <a:rPr lang="ko-KR" altLang="en-US" dirty="0" smtClean="0"/>
              <a:t>를 얻을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run_experiment</a:t>
            </a:r>
            <a:r>
              <a:rPr lang="en-US" altLang="ko-KR" dirty="0" smtClean="0"/>
              <a:t>():</a:t>
            </a:r>
            <a:br>
              <a:rPr lang="en-US" altLang="ko-KR" dirty="0" smtClean="0"/>
            </a:br>
            <a:r>
              <a:rPr lang="en-US" altLang="ko-KR" dirty="0" smtClean="0"/>
              <a:t>	return [</a:t>
            </a:r>
            <a:r>
              <a:rPr lang="en-US" altLang="ko-KR" dirty="0" err="1" smtClean="0"/>
              <a:t>random.random</a:t>
            </a:r>
            <a:r>
              <a:rPr lang="en-US" altLang="ko-KR" dirty="0" smtClean="0"/>
              <a:t>() &lt; 0.5 for _ in range(1000</a:t>
            </a:r>
            <a:r>
              <a:rPr lang="en-US" altLang="ko-KR" dirty="0" smtClean="0"/>
              <a:t>)]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reject_fariness</a:t>
            </a:r>
            <a:r>
              <a:rPr lang="en-US" altLang="ko-KR" dirty="0" smtClean="0"/>
              <a:t>(experiment</a:t>
            </a:r>
            <a:r>
              <a:rPr lang="en-US" altLang="ko-KR" dirty="0" smtClean="0"/>
              <a:t>):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num_heads</a:t>
            </a:r>
            <a:r>
              <a:rPr lang="en-US" altLang="ko-KR" dirty="0" smtClean="0"/>
              <a:t> = sum(experiment)</a:t>
            </a:r>
            <a:br>
              <a:rPr lang="en-US" altLang="ko-KR" dirty="0" smtClean="0"/>
            </a:br>
            <a:r>
              <a:rPr lang="en-US" altLang="ko-KR" dirty="0" smtClean="0"/>
              <a:t>         return </a:t>
            </a:r>
            <a:r>
              <a:rPr lang="en-US" altLang="ko-KR" dirty="0" err="1" smtClean="0"/>
              <a:t>num_heads</a:t>
            </a:r>
            <a:r>
              <a:rPr lang="en-US" altLang="ko-KR" dirty="0" smtClean="0"/>
              <a:t> &lt; 469 or </a:t>
            </a:r>
            <a:r>
              <a:rPr lang="en-US" altLang="ko-KR" dirty="0" err="1" smtClean="0"/>
              <a:t>num_heads</a:t>
            </a:r>
            <a:r>
              <a:rPr lang="en-US" altLang="ko-KR" dirty="0" smtClean="0"/>
              <a:t> &gt; 531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experiments = [</a:t>
            </a:r>
            <a:r>
              <a:rPr lang="en-US" altLang="ko-KR" dirty="0" err="1" smtClean="0"/>
              <a:t>run_experiment</a:t>
            </a:r>
            <a:r>
              <a:rPr lang="en-US" altLang="ko-KR" dirty="0" smtClean="0"/>
              <a:t>() </a:t>
            </a:r>
            <a:r>
              <a:rPr lang="en-US" altLang="ko-KR" dirty="0" smtClean="0"/>
              <a:t>for _ in </a:t>
            </a:r>
            <a:r>
              <a:rPr lang="en-US" altLang="ko-KR" dirty="0" smtClean="0"/>
              <a:t>range(10000)]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num_rejections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([experiment for experiment in 					experiments if </a:t>
            </a:r>
            <a:r>
              <a:rPr lang="en-US" altLang="ko-KR" dirty="0" err="1" smtClean="0"/>
              <a:t>reject_fariness</a:t>
            </a:r>
            <a:r>
              <a:rPr lang="en-US" altLang="ko-KR" dirty="0" smtClean="0"/>
              <a:t>(</a:t>
            </a:r>
            <a:r>
              <a:rPr lang="en-US" altLang="ko-KR" dirty="0" smtClean="0"/>
              <a:t>experiment)])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print </a:t>
            </a:r>
            <a:r>
              <a:rPr lang="en-US" altLang="ko-KR" dirty="0" err="1" smtClean="0"/>
              <a:t>num_rejections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44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통계적 가설 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통계적 가설의 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동전은 공평하다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데이터 과학자들은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R</a:t>
            </a:r>
            <a:r>
              <a:rPr lang="ko-KR" altLang="en-US" dirty="0" smtClean="0"/>
              <a:t>보다 선호한다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사람들은 인터넷 서핑 중 닫힘 버튼이 매우 작아 닫기 짜증나는 팝업 광고가 나타나면 페이지 내용을 읽기 보다는 그 페이지를 떠나 버리는 경향이 강하다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귀무</a:t>
            </a:r>
            <a:r>
              <a:rPr lang="ko-KR" altLang="en-US" dirty="0" smtClean="0"/>
              <a:t> 가설 </a:t>
            </a:r>
            <a:r>
              <a:rPr lang="en-US" altLang="ko-KR" dirty="0" smtClean="0"/>
              <a:t>H</a:t>
            </a:r>
            <a:r>
              <a:rPr lang="en-US" altLang="ko-KR" baseline="-25000" dirty="0" smtClean="0"/>
              <a:t>0</a:t>
            </a:r>
          </a:p>
          <a:p>
            <a:pPr lvl="1"/>
            <a:r>
              <a:rPr lang="ko-KR" altLang="en-US" dirty="0" smtClean="0"/>
              <a:t>기각할지 말지 결정하는 가설</a:t>
            </a:r>
            <a:endParaRPr lang="en-US" altLang="ko-KR" dirty="0" smtClean="0"/>
          </a:p>
          <a:p>
            <a:r>
              <a:rPr lang="ko-KR" altLang="en-US" dirty="0" smtClean="0"/>
              <a:t>대립 가설 </a:t>
            </a:r>
            <a:r>
              <a:rPr lang="en-US" altLang="ko-KR" dirty="0" smtClean="0"/>
              <a:t>H</a:t>
            </a:r>
            <a:r>
              <a:rPr lang="en-US" altLang="ko-KR" baseline="-25000" dirty="0" smtClean="0"/>
              <a:t>1</a:t>
            </a:r>
          </a:p>
          <a:p>
            <a:pPr lvl="1"/>
            <a:r>
              <a:rPr lang="ko-KR" altLang="en-US" dirty="0" err="1" smtClean="0"/>
              <a:t>귀무</a:t>
            </a:r>
            <a:r>
              <a:rPr lang="ko-KR" altLang="en-US" dirty="0" smtClean="0"/>
              <a:t> 가설과 비교되는 위치에 있는 가설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5356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동전 던지기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2811"/>
                <a:ext cx="10515600" cy="4694152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 smtClean="0"/>
                  <a:t>동전이 공평한지 검사</a:t>
                </a:r>
                <a:endParaRPr lang="en-US" altLang="ko-KR" dirty="0" smtClean="0"/>
              </a:p>
              <a:p>
                <a:r>
                  <a:rPr lang="en-US" altLang="ko-KR" dirty="0" smtClean="0"/>
                  <a:t>H</a:t>
                </a:r>
                <a:r>
                  <a:rPr lang="en-US" altLang="ko-KR" baseline="-25000" dirty="0" smtClean="0"/>
                  <a:t>0</a:t>
                </a:r>
                <a:r>
                  <a:rPr lang="en-US" altLang="ko-KR" dirty="0" smtClean="0"/>
                  <a:t> : </a:t>
                </a:r>
                <a:r>
                  <a:rPr lang="ko-KR" altLang="en-US" dirty="0" smtClean="0"/>
                  <a:t>앞면이 나올 확률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H</a:t>
                </a:r>
                <a:r>
                  <a:rPr lang="en-US" altLang="ko-KR" baseline="-25000" dirty="0" smtClean="0"/>
                  <a:t>1</a:t>
                </a:r>
                <a:r>
                  <a:rPr lang="en-US" altLang="ko-KR" dirty="0" smtClean="0"/>
                  <a:t>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≠0.5</m:t>
                    </m:r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 smtClean="0"/>
                  <a:t>번 동전을 던졌을 때 앞면이 나온 횟수를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 smtClean="0"/>
                  <a:t>라 하면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Binomial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정규 분포 근사</a:t>
                </a:r>
                <a:endParaRPr lang="en-US" altLang="ko-KR" dirty="0" smtClean="0"/>
              </a:p>
              <a:p>
                <a:r>
                  <a:rPr lang="en-US" altLang="ko-KR" dirty="0" err="1" smtClean="0"/>
                  <a:t>def</a:t>
                </a:r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normal_approximation_to_binomial</a:t>
                </a:r>
                <a:r>
                  <a:rPr lang="en-US" altLang="ko-KR" dirty="0" smtClean="0"/>
                  <a:t>(n, p):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mu = p*n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sigma = </a:t>
                </a:r>
                <a:r>
                  <a:rPr lang="en-US" altLang="ko-KR" dirty="0" err="1" smtClean="0"/>
                  <a:t>math.sqrt</a:t>
                </a:r>
                <a:r>
                  <a:rPr lang="en-US" altLang="ko-KR" dirty="0" smtClean="0"/>
                  <a:t>(p*(1-p)*n)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return mu, sigma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2811"/>
                <a:ext cx="10515600" cy="4694152"/>
              </a:xfrm>
              <a:blipFill rotWithShape="0">
                <a:blip r:embed="rId2"/>
                <a:stretch>
                  <a:fillRect l="-1043" t="-2208" b="-11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91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review - </a:t>
            </a:r>
            <a:r>
              <a:rPr lang="ko-KR" altLang="en-US" smtClean="0"/>
              <a:t>정규분포의 </a:t>
            </a:r>
            <a:r>
              <a:rPr lang="en-US" altLang="ko-KR" dirty="0" err="1" smtClean="0"/>
              <a:t>cdf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정규 분포의 </a:t>
                </a:r>
                <a:r>
                  <a:rPr lang="en-US" altLang="ko-KR" dirty="0" err="1" smtClean="0"/>
                  <a:t>cdf</a:t>
                </a:r>
                <a:r>
                  <a:rPr lang="en-US" altLang="ko-KR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erf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erf</a:t>
                </a:r>
                <a:r>
                  <a:rPr lang="ko-KR" altLang="en-US" dirty="0" smtClean="0"/>
                  <a:t>는 에러 함수라고 불리며 </a:t>
                </a:r>
                <a:r>
                  <a:rPr lang="en-US" altLang="ko-KR" dirty="0" err="1" smtClean="0"/>
                  <a:t>math.erf</a:t>
                </a:r>
                <a:r>
                  <a:rPr lang="ko-KR" altLang="en-US" dirty="0" smtClean="0"/>
                  <a:t>를 통해 계산</a:t>
                </a:r>
                <a:endParaRPr lang="en-US" altLang="ko-KR" dirty="0" smtClean="0"/>
              </a:p>
              <a:p>
                <a:r>
                  <a:rPr lang="en-US" altLang="ko-KR" dirty="0" smtClean="0"/>
                  <a:t>import math</a:t>
                </a:r>
              </a:p>
              <a:p>
                <a:r>
                  <a:rPr lang="en-US" altLang="ko-KR" dirty="0" err="1" smtClean="0"/>
                  <a:t>def</a:t>
                </a:r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normal_cdf</a:t>
                </a:r>
                <a:r>
                  <a:rPr lang="en-US" altLang="ko-KR" dirty="0" smtClean="0"/>
                  <a:t>(x, mu=0, sigma=1):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return (1+math.erf((x-mu)/</a:t>
                </a:r>
                <a:r>
                  <a:rPr lang="en-US" altLang="ko-KR" dirty="0" err="1" smtClean="0"/>
                  <a:t>math.sqrt</a:t>
                </a:r>
                <a:r>
                  <a:rPr lang="en-US" altLang="ko-KR" dirty="0" smtClean="0"/>
                  <a:t>(2)/sigma))/2</a:t>
                </a: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67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review - </a:t>
            </a:r>
            <a:r>
              <a:rPr lang="ko-KR" altLang="en-US" smtClean="0"/>
              <a:t>정규분포 </a:t>
            </a:r>
            <a:r>
              <a:rPr lang="en-US" altLang="ko-KR" dirty="0" err="1" smtClean="0"/>
              <a:t>cdf</a:t>
            </a:r>
            <a:r>
              <a:rPr lang="ko-KR" altLang="en-US" dirty="0" smtClean="0"/>
              <a:t>의 역함수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000" dirty="0" err="1" smtClean="0"/>
              <a:t>def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inverse_normal_cdf</a:t>
            </a:r>
            <a:r>
              <a:rPr lang="en-US" altLang="ko-KR" sz="2000" dirty="0" smtClean="0"/>
              <a:t>(p, mu=0, sigma=1, tolerance=0.00001):</a:t>
            </a:r>
          </a:p>
          <a:p>
            <a:pPr marL="0" indent="0">
              <a:buNone/>
            </a:pPr>
            <a:r>
              <a:rPr lang="en-US" altLang="ko-KR" sz="2000" dirty="0" smtClean="0"/>
              <a:t>     if mu != 0 or sigma != 1: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          return mu + sigma * </a:t>
            </a:r>
            <a:r>
              <a:rPr lang="en-US" altLang="ko-KR" sz="2000" dirty="0" err="1" smtClean="0"/>
              <a:t>inverse_normal_cdf</a:t>
            </a:r>
            <a:r>
              <a:rPr lang="en-US" altLang="ko-KR" sz="2000" dirty="0" smtClean="0"/>
              <a:t>(p, tolerance=tolerance)</a:t>
            </a:r>
            <a:br>
              <a:rPr lang="en-US" altLang="ko-KR" sz="2000" dirty="0" smtClean="0"/>
            </a:br>
            <a:endParaRPr lang="ko-KR" altLang="en-US" sz="2000" dirty="0" smtClean="0"/>
          </a:p>
          <a:p>
            <a:pPr marL="457200" lvl="1" indent="0">
              <a:buNone/>
            </a:pPr>
            <a:r>
              <a:rPr lang="en-US" altLang="ko-KR" sz="2100" dirty="0" err="1" smtClean="0"/>
              <a:t>low_z</a:t>
            </a:r>
            <a:r>
              <a:rPr lang="en-US" altLang="ko-KR" sz="2100" dirty="0" smtClean="0"/>
              <a:t>, </a:t>
            </a:r>
            <a:r>
              <a:rPr lang="en-US" altLang="ko-KR" sz="2100" dirty="0" err="1" smtClean="0"/>
              <a:t>low_p</a:t>
            </a:r>
            <a:r>
              <a:rPr lang="en-US" altLang="ko-KR" sz="2100" dirty="0" smtClean="0"/>
              <a:t> = -10.0, 0            # </a:t>
            </a:r>
            <a:r>
              <a:rPr lang="en-US" altLang="ko-KR" sz="2100" dirty="0" err="1" smtClean="0"/>
              <a:t>normal_cdf</a:t>
            </a:r>
            <a:r>
              <a:rPr lang="en-US" altLang="ko-KR" sz="2100" dirty="0" smtClean="0"/>
              <a:t>(-10)</a:t>
            </a:r>
            <a:r>
              <a:rPr lang="ko-KR" altLang="en-US" sz="2100" dirty="0" smtClean="0"/>
              <a:t>은 </a:t>
            </a:r>
            <a:r>
              <a:rPr lang="en-US" altLang="ko-KR" sz="2100" dirty="0" smtClean="0"/>
              <a:t>0</a:t>
            </a:r>
            <a:r>
              <a:rPr lang="ko-KR" altLang="en-US" sz="2100" dirty="0" smtClean="0"/>
              <a:t>과 매우 가까움</a:t>
            </a:r>
            <a:r>
              <a:rPr lang="en-US" altLang="ko-KR" sz="2100" dirty="0" smtClean="0"/>
              <a:t/>
            </a:r>
            <a:br>
              <a:rPr lang="en-US" altLang="ko-KR" sz="2100" dirty="0" smtClean="0"/>
            </a:br>
            <a:r>
              <a:rPr lang="en-US" altLang="ko-KR" sz="2100" dirty="0" err="1" smtClean="0"/>
              <a:t>hi_z</a:t>
            </a:r>
            <a:r>
              <a:rPr lang="en-US" altLang="ko-KR" sz="2100" dirty="0" smtClean="0"/>
              <a:t>,  </a:t>
            </a:r>
            <a:r>
              <a:rPr lang="en-US" altLang="ko-KR" sz="2100" dirty="0" err="1" smtClean="0"/>
              <a:t>hi_p</a:t>
            </a:r>
            <a:r>
              <a:rPr lang="en-US" altLang="ko-KR" sz="2100" dirty="0" smtClean="0"/>
              <a:t>  =  10.0, 1              # </a:t>
            </a:r>
            <a:r>
              <a:rPr lang="en-US" altLang="ko-KR" sz="2100" dirty="0" err="1" smtClean="0"/>
              <a:t>normal_cdf</a:t>
            </a:r>
            <a:r>
              <a:rPr lang="en-US" altLang="ko-KR" sz="2100" dirty="0" smtClean="0"/>
              <a:t>(10)</a:t>
            </a:r>
            <a:r>
              <a:rPr lang="ko-KR" altLang="en-US" sz="2100" dirty="0" smtClean="0"/>
              <a:t>은 </a:t>
            </a:r>
            <a:r>
              <a:rPr lang="en-US" altLang="ko-KR" sz="2100" dirty="0" smtClean="0"/>
              <a:t>1</a:t>
            </a:r>
            <a:r>
              <a:rPr lang="ko-KR" altLang="en-US" sz="2100" dirty="0" smtClean="0"/>
              <a:t>과 매우 가까움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while </a:t>
            </a:r>
            <a:r>
              <a:rPr lang="en-US" altLang="ko-KR" sz="2100" dirty="0" err="1" smtClean="0"/>
              <a:t>hi_p</a:t>
            </a:r>
            <a:r>
              <a:rPr lang="en-US" altLang="ko-KR" sz="2100" dirty="0" smtClean="0"/>
              <a:t> – </a:t>
            </a:r>
            <a:r>
              <a:rPr lang="en-US" altLang="ko-KR" sz="2100" dirty="0" err="1" smtClean="0"/>
              <a:t>low_p</a:t>
            </a:r>
            <a:r>
              <a:rPr lang="en-US" altLang="ko-KR" sz="2100" dirty="0" smtClean="0"/>
              <a:t> &gt; tolerance:</a:t>
            </a:r>
          </a:p>
          <a:p>
            <a:pPr marL="457200" lvl="1" indent="0">
              <a:buNone/>
            </a:pPr>
            <a:r>
              <a:rPr lang="en-US" altLang="ko-KR" sz="2100" dirty="0" smtClean="0"/>
              <a:t>    </a:t>
            </a:r>
            <a:r>
              <a:rPr lang="en-US" altLang="ko-KR" sz="2100" dirty="0" err="1" smtClean="0"/>
              <a:t>mid_z</a:t>
            </a:r>
            <a:r>
              <a:rPr lang="en-US" altLang="ko-KR" sz="2100" dirty="0" smtClean="0"/>
              <a:t> = (</a:t>
            </a:r>
            <a:r>
              <a:rPr lang="en-US" altLang="ko-KR" sz="2100" dirty="0" err="1" smtClean="0"/>
              <a:t>low_z</a:t>
            </a:r>
            <a:r>
              <a:rPr lang="en-US" altLang="ko-KR" sz="2100" dirty="0" smtClean="0"/>
              <a:t> + </a:t>
            </a:r>
            <a:r>
              <a:rPr lang="en-US" altLang="ko-KR" sz="2100" dirty="0" err="1" smtClean="0"/>
              <a:t>hi_z</a:t>
            </a:r>
            <a:r>
              <a:rPr lang="en-US" altLang="ko-KR" sz="2100" dirty="0" smtClean="0"/>
              <a:t>) / 2          # </a:t>
            </a:r>
            <a:r>
              <a:rPr lang="ko-KR" altLang="en-US" sz="2100" dirty="0" smtClean="0"/>
              <a:t>중앙값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    </a:t>
            </a:r>
            <a:r>
              <a:rPr lang="en-US" altLang="ko-KR" sz="2100" dirty="0" err="1" smtClean="0"/>
              <a:t>mid_p</a:t>
            </a:r>
            <a:r>
              <a:rPr lang="en-US" altLang="ko-KR" sz="2100" dirty="0" smtClean="0"/>
              <a:t> = </a:t>
            </a:r>
            <a:r>
              <a:rPr lang="en-US" altLang="ko-KR" sz="2100" dirty="0" err="1" smtClean="0"/>
              <a:t>normal_cdf</a:t>
            </a:r>
            <a:r>
              <a:rPr lang="en-US" altLang="ko-KR" sz="2100" dirty="0" smtClean="0"/>
              <a:t>(</a:t>
            </a:r>
            <a:r>
              <a:rPr lang="en-US" altLang="ko-KR" sz="2100" dirty="0" err="1" smtClean="0"/>
              <a:t>mid_z</a:t>
            </a:r>
            <a:r>
              <a:rPr lang="en-US" altLang="ko-KR" sz="2100" dirty="0" smtClean="0"/>
              <a:t>)         # </a:t>
            </a:r>
            <a:r>
              <a:rPr lang="ko-KR" altLang="en-US" sz="2100" dirty="0" smtClean="0"/>
              <a:t>중앙값의 </a:t>
            </a:r>
            <a:r>
              <a:rPr lang="en-US" altLang="ko-KR" sz="2100" dirty="0" err="1" smtClean="0"/>
              <a:t>cdf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    if </a:t>
            </a:r>
            <a:r>
              <a:rPr lang="en-US" altLang="ko-KR" sz="2100" dirty="0" err="1" smtClean="0"/>
              <a:t>mid_p</a:t>
            </a:r>
            <a:r>
              <a:rPr lang="en-US" altLang="ko-KR" sz="2100" dirty="0" smtClean="0"/>
              <a:t> &lt; p:</a:t>
            </a:r>
            <a:r>
              <a:rPr lang="en-US" altLang="ko-KR" sz="2100" dirty="0"/>
              <a:t> </a:t>
            </a:r>
            <a:r>
              <a:rPr lang="en-US" altLang="ko-KR" sz="2100" dirty="0" smtClean="0"/>
              <a:t>                          # </a:t>
            </a:r>
            <a:r>
              <a:rPr lang="ko-KR" altLang="en-US" sz="2100" dirty="0" smtClean="0"/>
              <a:t>중앙값이 아직 작으면 </a:t>
            </a:r>
            <a:r>
              <a:rPr lang="ko-KR" altLang="en-US" sz="2100" dirty="0" err="1" smtClean="0"/>
              <a:t>윗쪽을</a:t>
            </a:r>
            <a:r>
              <a:rPr lang="ko-KR" altLang="en-US" sz="2100" dirty="0" smtClean="0"/>
              <a:t> 탐색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        </a:t>
            </a:r>
            <a:r>
              <a:rPr lang="en-US" altLang="ko-KR" sz="2100" dirty="0" err="1" smtClean="0"/>
              <a:t>low_z</a:t>
            </a:r>
            <a:r>
              <a:rPr lang="en-US" altLang="ko-KR" sz="2100" dirty="0" smtClean="0"/>
              <a:t>, </a:t>
            </a:r>
            <a:r>
              <a:rPr lang="en-US" altLang="ko-KR" sz="2100" dirty="0" err="1" smtClean="0"/>
              <a:t>low_p</a:t>
            </a:r>
            <a:r>
              <a:rPr lang="en-US" altLang="ko-KR" sz="2100" dirty="0" smtClean="0"/>
              <a:t> = </a:t>
            </a:r>
            <a:r>
              <a:rPr lang="en-US" altLang="ko-KR" sz="2100" dirty="0" err="1" smtClean="0"/>
              <a:t>mid_z</a:t>
            </a:r>
            <a:r>
              <a:rPr lang="en-US" altLang="ko-KR" sz="2100" dirty="0" smtClean="0"/>
              <a:t>, </a:t>
            </a:r>
            <a:r>
              <a:rPr lang="en-US" altLang="ko-KR" sz="2100" dirty="0" err="1" smtClean="0"/>
              <a:t>mid_p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    </a:t>
            </a:r>
            <a:r>
              <a:rPr lang="en-US" altLang="ko-KR" sz="2100" dirty="0" err="1" smtClean="0"/>
              <a:t>elif</a:t>
            </a:r>
            <a:r>
              <a:rPr lang="en-US" altLang="ko-KR" sz="2100" dirty="0" smtClean="0"/>
              <a:t> </a:t>
            </a:r>
            <a:r>
              <a:rPr lang="en-US" altLang="ko-KR" sz="2100" dirty="0" err="1" smtClean="0"/>
              <a:t>mid_p</a:t>
            </a:r>
            <a:r>
              <a:rPr lang="en-US" altLang="ko-KR" sz="2100" dirty="0" smtClean="0"/>
              <a:t> &gt; p:                         # </a:t>
            </a:r>
            <a:r>
              <a:rPr lang="ko-KR" altLang="en-US" sz="2100" dirty="0" smtClean="0"/>
              <a:t>중앙값이 아직 크면</a:t>
            </a:r>
            <a:r>
              <a:rPr lang="en-US" altLang="ko-KR" sz="2100" dirty="0" smtClean="0"/>
              <a:t>, </a:t>
            </a:r>
            <a:r>
              <a:rPr lang="ko-KR" altLang="en-US" sz="2100" dirty="0" err="1" smtClean="0"/>
              <a:t>아랫쪽을</a:t>
            </a:r>
            <a:r>
              <a:rPr lang="ko-KR" altLang="en-US" sz="2100" dirty="0" smtClean="0"/>
              <a:t> 탐색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        </a:t>
            </a:r>
            <a:r>
              <a:rPr lang="en-US" altLang="ko-KR" sz="2100" dirty="0" err="1" smtClean="0"/>
              <a:t>hi_z</a:t>
            </a:r>
            <a:r>
              <a:rPr lang="en-US" altLang="ko-KR" sz="2100" dirty="0" smtClean="0"/>
              <a:t>, </a:t>
            </a:r>
            <a:r>
              <a:rPr lang="en-US" altLang="ko-KR" sz="2100" dirty="0" err="1" smtClean="0"/>
              <a:t>hi_p</a:t>
            </a:r>
            <a:r>
              <a:rPr lang="en-US" altLang="ko-KR" sz="2100" dirty="0" smtClean="0"/>
              <a:t> = </a:t>
            </a:r>
            <a:r>
              <a:rPr lang="en-US" altLang="ko-KR" sz="2100" dirty="0" err="1" smtClean="0"/>
              <a:t>mid_z</a:t>
            </a:r>
            <a:r>
              <a:rPr lang="en-US" altLang="ko-KR" sz="2100" dirty="0" smtClean="0"/>
              <a:t>, </a:t>
            </a:r>
            <a:r>
              <a:rPr lang="en-US" altLang="ko-KR" sz="2100" dirty="0" err="1" smtClean="0"/>
              <a:t>mid_p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    else:</a:t>
            </a:r>
            <a:br>
              <a:rPr lang="en-US" altLang="ko-KR" sz="2100" dirty="0" smtClean="0"/>
            </a:br>
            <a:r>
              <a:rPr lang="en-US" altLang="ko-KR" sz="2100" dirty="0" smtClean="0"/>
              <a:t>        break</a:t>
            </a:r>
          </a:p>
          <a:p>
            <a:pPr marL="457200" lvl="1" indent="0">
              <a:buNone/>
            </a:pPr>
            <a:r>
              <a:rPr lang="en-US" altLang="ko-KR" sz="2100" dirty="0" smtClean="0"/>
              <a:t>return </a:t>
            </a:r>
            <a:r>
              <a:rPr lang="en-US" altLang="ko-KR" sz="2100" dirty="0" err="1" smtClean="0"/>
              <a:t>mid_z</a:t>
            </a:r>
            <a:endParaRPr lang="en-US" altLang="ko-KR" sz="2100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22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7686"/>
          </a:xfrm>
        </p:spPr>
        <p:txBody>
          <a:bodyPr/>
          <a:lstStyle/>
          <a:p>
            <a:r>
              <a:rPr lang="ko-KR" altLang="en-US" dirty="0" smtClean="0"/>
              <a:t>다양한 정규 분포 관련 </a:t>
            </a:r>
            <a:r>
              <a:rPr lang="ko-KR" altLang="en-US" dirty="0" smtClean="0"/>
              <a:t>함수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주어진 값보다 작을 확률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normal_probability_below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norma_cdf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주어진 값보다 높을 확률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normal_probability_above</a:t>
            </a:r>
            <a:r>
              <a:rPr lang="en-US" altLang="ko-KR" dirty="0" smtClean="0"/>
              <a:t>(lo, mu=0, sigma=1):</a:t>
            </a:r>
            <a:br>
              <a:rPr lang="en-US" altLang="ko-KR" dirty="0" smtClean="0"/>
            </a:br>
            <a:r>
              <a:rPr lang="en-US" altLang="ko-KR" dirty="0" smtClean="0"/>
              <a:t>	return 1-normal_cdf(lo, mu, sigma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55909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정규 분포 관련 함수 </a:t>
            </a:r>
            <a:r>
              <a:rPr lang="ko-KR" altLang="en-US" dirty="0" smtClean="0"/>
              <a:t>만들기 </a:t>
            </a:r>
            <a:r>
              <a:rPr lang="en-US" altLang="ko-KR" smtClean="0"/>
              <a:t>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두 값 사이에 위치할 확률</a:t>
            </a:r>
            <a:endParaRPr lang="en-US" altLang="ko-KR"/>
          </a:p>
          <a:p>
            <a:pPr lvl="1"/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normal_probability_between</a:t>
            </a:r>
            <a:r>
              <a:rPr lang="en-US" altLang="ko-KR" dirty="0"/>
              <a:t>(lo, hi, mu=0, sigma=1):</a:t>
            </a:r>
            <a:br>
              <a:rPr lang="en-US" altLang="ko-KR" dirty="0"/>
            </a:br>
            <a:r>
              <a:rPr lang="en-US" altLang="ko-KR" dirty="0"/>
              <a:t>	return </a:t>
            </a:r>
            <a:r>
              <a:rPr lang="en-US" altLang="ko-KR" dirty="0" err="1"/>
              <a:t>normal_cdf</a:t>
            </a:r>
            <a:r>
              <a:rPr lang="en-US" altLang="ko-KR" dirty="0"/>
              <a:t>(hi, mu, sigma) – </a:t>
            </a:r>
            <a:r>
              <a:rPr lang="en-US" altLang="ko-KR" dirty="0" err="1"/>
              <a:t>normal_cdf</a:t>
            </a:r>
            <a:r>
              <a:rPr lang="en-US" altLang="ko-KR" dirty="0"/>
              <a:t>(lo, mu, sigma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/>
              <a:t>주어진 두 값의 바깥에 위치할 확률</a:t>
            </a:r>
            <a:endParaRPr lang="en-US" altLang="ko-KR"/>
          </a:p>
          <a:p>
            <a:pPr lvl="1"/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normal_probability_outside</a:t>
            </a:r>
            <a:r>
              <a:rPr lang="en-US" altLang="ko-KR" dirty="0"/>
              <a:t>(lo, hi, mu=0, sigma=1):</a:t>
            </a:r>
            <a:br>
              <a:rPr lang="en-US" altLang="ko-KR" dirty="0"/>
            </a:br>
            <a:r>
              <a:rPr lang="en-US" altLang="ko-KR" dirty="0"/>
              <a:t>	return 1- </a:t>
            </a:r>
            <a:r>
              <a:rPr lang="en-US" altLang="ko-KR" dirty="0" err="1"/>
              <a:t>normal_probability_between</a:t>
            </a:r>
            <a:r>
              <a:rPr lang="en-US" altLang="ko-KR" dirty="0"/>
              <a:t>(lo, hi, mu, sigma)</a:t>
            </a:r>
            <a:endParaRPr lang="ko-KR" altLang="en-US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011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정규 분포 관련 </a:t>
            </a:r>
            <a:r>
              <a:rPr lang="ko-KR" altLang="en-US" dirty="0" smtClean="0"/>
              <a:t>함수 만들기 </a:t>
            </a:r>
            <a:r>
              <a:rPr lang="en-US" altLang="ko-KR" dirty="0" smtClean="0"/>
              <a:t>(</a:t>
            </a:r>
            <a:r>
              <a:rPr lang="en-US" altLang="ko-KR" dirty="0"/>
              <a:t>3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probability</m:t>
                    </m:r>
                  </m:oMath>
                </a14:m>
                <a:r>
                  <a:rPr lang="ko-KR" altLang="en-US" dirty="0" smtClean="0"/>
                  <a:t> 가 되게 하는 </a:t>
                </a:r>
                <a:r>
                  <a:rPr lang="en-US" altLang="ko-KR" dirty="0" smtClean="0"/>
                  <a:t>z </a:t>
                </a:r>
                <a:r>
                  <a:rPr lang="ko-KR" altLang="en-US" dirty="0" smtClean="0"/>
                  <a:t>반환</a:t>
                </a:r>
                <a:endParaRPr lang="en-US" altLang="ko-KR" dirty="0"/>
              </a:p>
              <a:p>
                <a:pPr lvl="1"/>
                <a:r>
                  <a:rPr lang="en-US" altLang="ko-KR" dirty="0" err="1" smtClean="0"/>
                  <a:t>def</a:t>
                </a:r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normal_upper_bound</a:t>
                </a:r>
                <a:r>
                  <a:rPr lang="en-US" altLang="ko-KR" dirty="0" smtClean="0"/>
                  <a:t>(probability, mu=0, sigma=1):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return </a:t>
                </a:r>
                <a:r>
                  <a:rPr lang="en-US" altLang="ko-KR" dirty="0" err="1" smtClean="0"/>
                  <a:t>inverse_normal_cdf</a:t>
                </a:r>
                <a:r>
                  <a:rPr lang="en-US" altLang="ko-KR" dirty="0" smtClean="0"/>
                  <a:t>(probability, mu, sigma</a:t>
                </a:r>
                <a:r>
                  <a:rPr lang="en-US" altLang="ko-KR" dirty="0" smtClean="0"/>
                  <a:t>)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>
                        <a:latin typeface="Cambria Math" panose="02040503050406030204" pitchFamily="18" charset="0"/>
                      </a:rPr>
                      <m:t>probability</m:t>
                    </m:r>
                  </m:oMath>
                </a14:m>
                <a:r>
                  <a:rPr lang="ko-KR" altLang="en-US" dirty="0"/>
                  <a:t> 가 되게 하는 </a:t>
                </a:r>
                <a:r>
                  <a:rPr lang="en-US" altLang="ko-KR" dirty="0"/>
                  <a:t>z </a:t>
                </a:r>
                <a:r>
                  <a:rPr lang="ko-KR" altLang="en-US" dirty="0"/>
                  <a:t>반환</a:t>
                </a:r>
                <a:endParaRPr lang="en-US" altLang="ko-KR" dirty="0"/>
              </a:p>
              <a:p>
                <a:pPr lvl="1"/>
                <a:r>
                  <a:rPr lang="en-US" altLang="ko-KR" dirty="0" err="1" smtClean="0"/>
                  <a:t>def</a:t>
                </a:r>
                <a:r>
                  <a:rPr lang="en-US" altLang="ko-KR" dirty="0"/>
                  <a:t> </a:t>
                </a:r>
                <a:r>
                  <a:rPr lang="en-US" altLang="ko-KR" dirty="0" err="1"/>
                  <a:t>normal_lower_bound</a:t>
                </a:r>
                <a:r>
                  <a:rPr lang="en-US" altLang="ko-KR" dirty="0"/>
                  <a:t>(probability, mu=0, sigma=1):</a:t>
                </a:r>
                <a:br>
                  <a:rPr lang="en-US" altLang="ko-KR" dirty="0"/>
                </a:br>
                <a:r>
                  <a:rPr lang="en-US" altLang="ko-KR" dirty="0" smtClean="0"/>
                  <a:t>	return </a:t>
                </a:r>
                <a:r>
                  <a:rPr lang="en-US" altLang="ko-KR" dirty="0" err="1" smtClean="0"/>
                  <a:t>inverse_normal_cdf</a:t>
                </a:r>
                <a:r>
                  <a:rPr lang="en-US" altLang="ko-KR" dirty="0" smtClean="0"/>
                  <a:t>(1-probability, mu, sigma</a:t>
                </a:r>
                <a:r>
                  <a:rPr lang="en-US" altLang="ko-KR" dirty="0" smtClean="0"/>
                  <a:t>)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799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정규 분포 관련 함수 만들기 </a:t>
            </a:r>
            <a:r>
              <a:rPr lang="en-US" altLang="ko-KR" smtClean="0"/>
              <a:t>(4)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lb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ub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>
                        <a:latin typeface="Cambria Math" panose="02040503050406030204" pitchFamily="18" charset="0"/>
                      </a:rPr>
                      <m:t>probab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altLang="ko-KR">
                        <a:latin typeface="Cambria Math" panose="02040503050406030204" pitchFamily="18" charset="0"/>
                      </a:rPr>
                      <m:t>lity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/>
                  <a:t>가 </a:t>
                </a:r>
                <a:r>
                  <a:rPr lang="ko-KR" altLang="en-US" smtClean="0"/>
                  <a:t>되게 하는 </a:t>
                </a:r>
                <a:r>
                  <a:rPr lang="en-US" altLang="ko-KR" dirty="0" err="1"/>
                  <a:t>lb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ub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반환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marL="457200" lvl="1" indent="0">
                  <a:buNone/>
                </a:pPr>
                <a:r>
                  <a:rPr lang="en-US" altLang="ko-KR" dirty="0" err="1" smtClean="0"/>
                  <a:t>def</a:t>
                </a:r>
                <a:r>
                  <a:rPr lang="en-US" altLang="ko-KR" dirty="0" smtClean="0"/>
                  <a:t> </a:t>
                </a:r>
                <a:r>
                  <a:rPr lang="en-US" altLang="ko-KR" dirty="0" err="1"/>
                  <a:t>normal_two_sided_bounds</a:t>
                </a:r>
                <a:r>
                  <a:rPr lang="en-US" altLang="ko-KR" dirty="0"/>
                  <a:t>(probability, mu=0, sigma=1</a:t>
                </a:r>
                <a:r>
                  <a:rPr lang="en-US" altLang="ko-KR" dirty="0" smtClean="0"/>
                  <a:t>):</a:t>
                </a:r>
              </a:p>
              <a:p>
                <a:pPr marL="457200" lvl="1" indent="0">
                  <a:buNone/>
                </a:pPr>
                <a:r>
                  <a:rPr lang="en-US" altLang="ko-KR" dirty="0" smtClean="0"/>
                  <a:t>   </a:t>
                </a:r>
                <a:r>
                  <a:rPr lang="en-US" altLang="ko-KR" dirty="0" err="1" smtClean="0"/>
                  <a:t>tail_probalibity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= (1-probability)/</a:t>
                </a:r>
                <a:r>
                  <a:rPr lang="en-US" altLang="ko-KR" dirty="0" smtClean="0"/>
                  <a:t>2</a:t>
                </a:r>
              </a:p>
              <a:p>
                <a:pPr marL="457200" lvl="1" indent="0">
                  <a:buNone/>
                </a:pPr>
                <a:r>
                  <a:rPr lang="en-US" altLang="ko-KR" dirty="0" smtClean="0"/>
                  <a:t>   </a:t>
                </a:r>
                <a:r>
                  <a:rPr lang="en-US" altLang="ko-KR" dirty="0" err="1" smtClean="0"/>
                  <a:t>upper_bound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= </a:t>
                </a:r>
                <a:r>
                  <a:rPr lang="en-US" altLang="ko-KR" dirty="0" err="1"/>
                  <a:t>normal_lower_bound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tail_probability</a:t>
                </a:r>
                <a:r>
                  <a:rPr lang="en-US" altLang="ko-KR" dirty="0"/>
                  <a:t>, mu, </a:t>
                </a:r>
                <a:r>
                  <a:rPr lang="en-US" altLang="ko-KR" dirty="0" smtClean="0"/>
                  <a:t>sigma)</a:t>
                </a:r>
                <a:endParaRPr lang="en-US" altLang="ko-KR" dirty="0"/>
              </a:p>
              <a:p>
                <a:pPr marL="457200" lvl="1" indent="0">
                  <a:buNone/>
                </a:pPr>
                <a:r>
                  <a:rPr lang="en-US" altLang="ko-KR" dirty="0" smtClean="0"/>
                  <a:t>   </a:t>
                </a:r>
                <a:r>
                  <a:rPr lang="en-US" altLang="ko-KR" dirty="0" err="1" smtClean="0"/>
                  <a:t>lower_bound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= </a:t>
                </a:r>
                <a:r>
                  <a:rPr lang="en-US" altLang="ko-KR" dirty="0" err="1"/>
                  <a:t>normal_upper_bound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tail_probability</a:t>
                </a:r>
                <a:r>
                  <a:rPr lang="en-US" altLang="ko-KR" dirty="0"/>
                  <a:t>, mu, </a:t>
                </a:r>
                <a:r>
                  <a:rPr lang="en-US" altLang="ko-KR" dirty="0" smtClean="0"/>
                  <a:t>sigma)</a:t>
                </a:r>
              </a:p>
              <a:p>
                <a:pPr marL="457200" lvl="1" indent="0">
                  <a:buNone/>
                </a:pPr>
                <a:r>
                  <a:rPr lang="en-US" altLang="ko-KR" dirty="0" smtClean="0"/>
                  <a:t>   return </a:t>
                </a:r>
                <a:r>
                  <a:rPr lang="en-US" altLang="ko-KR" dirty="0" err="1"/>
                  <a:t>lower_bound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upper_bound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99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9146</TotalTime>
  <Words>448</Words>
  <Application>Microsoft Office PowerPoint</Application>
  <PresentationFormat>와이드스크린</PresentationFormat>
  <Paragraphs>116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Cambria Math</vt:lpstr>
      <vt:lpstr>Office 테마</vt:lpstr>
      <vt:lpstr>가설 검정과 통계적 추론</vt:lpstr>
      <vt:lpstr>통계적 가설 검정</vt:lpstr>
      <vt:lpstr>동전 던지기</vt:lpstr>
      <vt:lpstr>review - 정규분포의 cdf</vt:lpstr>
      <vt:lpstr>review - 정규분포 cdf의 역함수</vt:lpstr>
      <vt:lpstr>다양한 정규 분포 관련 함수 만들기</vt:lpstr>
      <vt:lpstr>다양한 정규 분포 관련 함수 만들기 (2)</vt:lpstr>
      <vt:lpstr>다양한 정규 분포 관련 함수 만들기 (3)</vt:lpstr>
      <vt:lpstr>다양한 정규 분포 관련 함수 만들기 (4)</vt:lpstr>
      <vt:lpstr>가설 검정</vt:lpstr>
      <vt:lpstr>단측 검정</vt:lpstr>
      <vt:lpstr>p-value</vt:lpstr>
      <vt:lpstr>시뮬레이션을 통한 확인</vt:lpstr>
      <vt:lpstr>단측 검정에서 p-value</vt:lpstr>
      <vt:lpstr>P-hacking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가설 검정과 통계적 추론</dc:title>
  <dc:creator>sw</dc:creator>
  <cp:lastModifiedBy>kyungsub@gmail.com</cp:lastModifiedBy>
  <cp:revision>60</cp:revision>
  <dcterms:created xsi:type="dcterms:W3CDTF">2016-02-25T12:54:25Z</dcterms:created>
  <dcterms:modified xsi:type="dcterms:W3CDTF">2017-05-23T04:08:11Z</dcterms:modified>
</cp:coreProperties>
</file>