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67" r:id="rId15"/>
    <p:sldId id="276" r:id="rId16"/>
    <p:sldId id="277" r:id="rId17"/>
    <p:sldId id="268" r:id="rId18"/>
    <p:sldId id="269" r:id="rId19"/>
    <p:sldId id="273" r:id="rId20"/>
    <p:sldId id="275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1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3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6C64-CF54-40AE-95D5-ED6423479A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48C6-3008-4532-86EA-726F01022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만약 열의 순서를 명시하면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DataFrame</a:t>
            </a:r>
            <a:r>
              <a:rPr lang="ko-KR" altLang="en-US" sz="2400" dirty="0" smtClean="0"/>
              <a:t>의 열은 명시된 순서대로 생성됨</a:t>
            </a:r>
            <a:endParaRPr lang="en-US" altLang="ko-KR" sz="2400" dirty="0" smtClean="0"/>
          </a:p>
          <a:p>
            <a:r>
              <a:rPr lang="ko-KR" altLang="en-US" sz="2400" dirty="0" smtClean="0"/>
              <a:t>명시된 열이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에 존재하지 않으면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NaN</a:t>
            </a:r>
            <a:r>
              <a:rPr lang="ko-KR" altLang="en-US" sz="2400" dirty="0" smtClean="0"/>
              <a:t>으로 지정</a:t>
            </a:r>
            <a:endParaRPr lang="en-US" altLang="ko-KR" sz="2400" dirty="0" smtClean="0"/>
          </a:p>
          <a:p>
            <a:r>
              <a:rPr lang="ko-KR" altLang="en-US" sz="2400" dirty="0"/>
              <a:t>행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를 바꿀 수 있음</a:t>
            </a:r>
            <a:endParaRPr lang="en-US" altLang="ko-KR" sz="2400" dirty="0"/>
          </a:p>
          <a:p>
            <a:r>
              <a:rPr lang="en-US" altLang="ko-KR" sz="2400" dirty="0" smtClean="0"/>
              <a:t>frame2 = 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(data, columns=['year', 'state', 'pop', 'debt'],</a:t>
            </a:r>
          </a:p>
          <a:p>
            <a:pPr marL="0" indent="0">
              <a:buNone/>
            </a:pPr>
            <a:r>
              <a:rPr lang="en-US" altLang="ko-KR" sz="2400" dirty="0" smtClean="0"/>
              <a:t>                   index=['one', 'two', 'three', 'four', 'five'])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07" y="4256903"/>
            <a:ext cx="5038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 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[[ ]] : column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frame2['state']</a:t>
            </a:r>
          </a:p>
          <a:p>
            <a:pPr marL="0" indent="0">
              <a:buNone/>
            </a:pPr>
            <a:r>
              <a:rPr lang="en-US" altLang="ko-KR" dirty="0" smtClean="0"/>
              <a:t>one        </a:t>
            </a:r>
            <a:r>
              <a:rPr lang="en-US" altLang="ko-KR" dirty="0" smtClean="0"/>
              <a:t> Ohio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two        </a:t>
            </a:r>
            <a:r>
              <a:rPr lang="en-US" altLang="ko-KR" dirty="0" smtClean="0"/>
              <a:t> Ohio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three      </a:t>
            </a:r>
            <a:r>
              <a:rPr lang="en-US" altLang="ko-KR" dirty="0" smtClean="0"/>
              <a:t> Ohio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four     Nevada</a:t>
            </a:r>
          </a:p>
          <a:p>
            <a:pPr marL="0" indent="0">
              <a:buNone/>
            </a:pPr>
            <a:r>
              <a:rPr lang="en-US" altLang="ko-KR" dirty="0" smtClean="0"/>
              <a:t>five    </a:t>
            </a:r>
            <a:r>
              <a:rPr lang="en-US" altLang="ko-KR" dirty="0" smtClean="0"/>
              <a:t>  </a:t>
            </a:r>
            <a:r>
              <a:rPr lang="en-US" altLang="ko-KR" dirty="0" smtClean="0"/>
              <a:t>Nevada</a:t>
            </a:r>
          </a:p>
          <a:p>
            <a:pPr marL="0" indent="0">
              <a:buNone/>
            </a:pPr>
            <a:r>
              <a:rPr lang="en-US" altLang="ko-KR" dirty="0" smtClean="0"/>
              <a:t>Name: state,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: </a:t>
            </a:r>
            <a:r>
              <a:rPr lang="en-US" altLang="ko-KR" dirty="0" smtClean="0"/>
              <a:t>object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# Series</a:t>
            </a:r>
            <a:r>
              <a:rPr lang="ko-KR" altLang="en-US" dirty="0" smtClean="0">
                <a:solidFill>
                  <a:srgbClr val="0070C0"/>
                </a:solidFill>
              </a:rPr>
              <a:t>로 생성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frame2</a:t>
            </a:r>
            <a:r>
              <a:rPr lang="en-US" altLang="ko-KR" dirty="0" smtClean="0"/>
              <a:t>[['state']]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state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one    </a:t>
            </a:r>
            <a:r>
              <a:rPr lang="en-US" altLang="ko-KR" dirty="0" smtClean="0"/>
              <a:t>    </a:t>
            </a:r>
            <a:r>
              <a:rPr lang="en-US" altLang="ko-KR" dirty="0"/>
              <a:t>Ohio</a:t>
            </a:r>
          </a:p>
          <a:p>
            <a:pPr marL="0" indent="0">
              <a:buNone/>
            </a:pPr>
            <a:r>
              <a:rPr lang="en-US" altLang="ko-KR" dirty="0"/>
              <a:t>two     </a:t>
            </a:r>
            <a:r>
              <a:rPr lang="en-US" altLang="ko-KR" dirty="0" smtClean="0"/>
              <a:t>   </a:t>
            </a:r>
            <a:r>
              <a:rPr lang="en-US" altLang="ko-KR" dirty="0"/>
              <a:t>Ohio</a:t>
            </a:r>
          </a:p>
          <a:p>
            <a:pPr marL="0" indent="0">
              <a:buNone/>
            </a:pPr>
            <a:r>
              <a:rPr lang="en-US" altLang="ko-KR" dirty="0"/>
              <a:t>three  </a:t>
            </a:r>
            <a:r>
              <a:rPr lang="en-US" altLang="ko-KR" dirty="0" smtClean="0"/>
              <a:t>    </a:t>
            </a:r>
            <a:r>
              <a:rPr lang="en-US" altLang="ko-KR" dirty="0"/>
              <a:t>Ohio</a:t>
            </a:r>
          </a:p>
          <a:p>
            <a:pPr marL="0" indent="0">
              <a:buNone/>
            </a:pPr>
            <a:r>
              <a:rPr lang="en-US" altLang="ko-KR" dirty="0"/>
              <a:t>four  </a:t>
            </a:r>
            <a:r>
              <a:rPr lang="en-US" altLang="ko-KR" dirty="0" smtClean="0"/>
              <a:t>  </a:t>
            </a:r>
            <a:r>
              <a:rPr lang="en-US" altLang="ko-KR" dirty="0"/>
              <a:t>Nevada</a:t>
            </a:r>
          </a:p>
          <a:p>
            <a:pPr marL="0" indent="0">
              <a:buNone/>
            </a:pPr>
            <a:r>
              <a:rPr lang="en-US" altLang="ko-KR" dirty="0"/>
              <a:t>five  </a:t>
            </a:r>
            <a:r>
              <a:rPr lang="en-US" altLang="ko-KR" dirty="0" smtClean="0"/>
              <a:t>   Nevada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# </a:t>
            </a:r>
            <a:r>
              <a:rPr lang="en-US" altLang="ko-KR" dirty="0" err="1" smtClean="0">
                <a:solidFill>
                  <a:srgbClr val="0070C0"/>
                </a:solidFill>
              </a:rPr>
              <a:t>DataFrame</a:t>
            </a:r>
            <a:r>
              <a:rPr lang="ko-KR" altLang="en-US" dirty="0" smtClean="0">
                <a:solidFill>
                  <a:srgbClr val="0070C0"/>
                </a:solidFill>
              </a:rPr>
              <a:t>으로 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9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 ] : row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slice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frame2[0:2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    year </a:t>
            </a:r>
            <a:r>
              <a:rPr lang="en-US" altLang="ko-KR" dirty="0"/>
              <a:t>state  pop debt</a:t>
            </a:r>
          </a:p>
          <a:p>
            <a:pPr marL="0" indent="0">
              <a:buNone/>
            </a:pPr>
            <a:r>
              <a:rPr lang="en-US" altLang="ko-KR" dirty="0"/>
              <a:t>one  2000  Ohio  1.5  </a:t>
            </a:r>
            <a:r>
              <a:rPr lang="en-US" altLang="ko-KR" dirty="0" err="1"/>
              <a:t>NaN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two  2001  Ohio  1.7 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#</a:t>
            </a:r>
            <a:r>
              <a:rPr lang="en-US" altLang="ko-KR" dirty="0" err="1" smtClean="0">
                <a:solidFill>
                  <a:srgbClr val="0070C0"/>
                </a:solidFill>
              </a:rPr>
              <a:t>Dataframe</a:t>
            </a:r>
            <a:r>
              <a:rPr lang="ko-KR" altLang="en-US" dirty="0" smtClean="0">
                <a:solidFill>
                  <a:srgbClr val="0070C0"/>
                </a:solidFill>
              </a:rPr>
              <a:t>의 형태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frame2[0:1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    year </a:t>
            </a:r>
            <a:r>
              <a:rPr lang="en-US" altLang="ko-KR" dirty="0"/>
              <a:t>state  pop debt</a:t>
            </a:r>
          </a:p>
          <a:p>
            <a:pPr marL="0" indent="0">
              <a:buNone/>
            </a:pPr>
            <a:r>
              <a:rPr lang="en-US" altLang="ko-KR" dirty="0"/>
              <a:t>one  2000  Ohio  1.5 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en-US" altLang="ko-KR" dirty="0" err="1">
                <a:solidFill>
                  <a:srgbClr val="0070C0"/>
                </a:solidFill>
              </a:rPr>
              <a:t>Dataframe</a:t>
            </a:r>
            <a:r>
              <a:rPr lang="ko-KR" altLang="en-US" dirty="0">
                <a:solidFill>
                  <a:srgbClr val="0070C0"/>
                </a:solidFill>
              </a:rPr>
              <a:t>의 형태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18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 ] :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frame2['pop'] &gt;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one      </a:t>
            </a: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en-US" altLang="ko-KR" dirty="0"/>
              <a:t>two      False</a:t>
            </a:r>
          </a:p>
          <a:p>
            <a:pPr marL="0" indent="0">
              <a:buNone/>
            </a:pPr>
            <a:r>
              <a:rPr lang="en-US" altLang="ko-KR" dirty="0"/>
              <a:t>three     True</a:t>
            </a:r>
          </a:p>
          <a:p>
            <a:pPr marL="0" indent="0">
              <a:buNone/>
            </a:pPr>
            <a:r>
              <a:rPr lang="en-US" altLang="ko-KR" dirty="0"/>
              <a:t>four      True</a:t>
            </a:r>
          </a:p>
          <a:p>
            <a:pPr marL="0" indent="0">
              <a:buNone/>
            </a:pPr>
            <a:r>
              <a:rPr lang="en-US" altLang="ko-KR" dirty="0"/>
              <a:t>five      True</a:t>
            </a:r>
          </a:p>
          <a:p>
            <a:pPr marL="0" indent="0">
              <a:buNone/>
            </a:pPr>
            <a:r>
              <a:rPr lang="en-US" altLang="ko-KR" dirty="0"/>
              <a:t>Name: pop, </a:t>
            </a:r>
            <a:r>
              <a:rPr lang="en-US" altLang="ko-KR" dirty="0" err="1"/>
              <a:t>dtype</a:t>
            </a:r>
            <a:r>
              <a:rPr lang="en-US" altLang="ko-KR" dirty="0"/>
              <a:t>: bool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90054" y="1825625"/>
            <a:ext cx="546374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frame2[frame2['pop'] &gt; 2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year     state  pop  debt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three  2002    </a:t>
            </a:r>
            <a:r>
              <a:rPr lang="en-US" altLang="ko-KR" dirty="0" smtClean="0"/>
              <a:t>  Ohio  </a:t>
            </a:r>
            <a:r>
              <a:rPr lang="en-US" altLang="ko-KR" dirty="0"/>
              <a:t>3.6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four   </a:t>
            </a:r>
            <a:r>
              <a:rPr lang="en-US" altLang="ko-KR" dirty="0" smtClean="0"/>
              <a:t> 2001  </a:t>
            </a:r>
            <a:r>
              <a:rPr lang="en-US" altLang="ko-KR" dirty="0"/>
              <a:t>Nevada  2.4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five   </a:t>
            </a:r>
            <a:r>
              <a:rPr lang="en-US" altLang="ko-KR" dirty="0" smtClean="0"/>
              <a:t> 2002   Nevada  2.9   </a:t>
            </a:r>
            <a:r>
              <a:rPr lang="en-US" altLang="ko-KR" dirty="0" err="1" smtClean="0"/>
              <a:t>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6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 :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frame2.loc[</a:t>
            </a:r>
            <a:r>
              <a:rPr lang="en-US" altLang="ko-KR" dirty="0" smtClean="0"/>
              <a:t>'three']</a:t>
            </a:r>
          </a:p>
          <a:p>
            <a:pPr marL="0" indent="0">
              <a:buNone/>
            </a:pPr>
            <a:r>
              <a:rPr lang="en-US" altLang="ko-KR" dirty="0" smtClean="0"/>
              <a:t>year   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2002</a:t>
            </a:r>
          </a:p>
          <a:p>
            <a:pPr marL="0" indent="0">
              <a:buNone/>
            </a:pPr>
            <a:r>
              <a:rPr lang="en-US" altLang="ko-KR" dirty="0" smtClean="0"/>
              <a:t>state    </a:t>
            </a:r>
            <a:r>
              <a:rPr lang="en-US" altLang="ko-KR" dirty="0" smtClean="0"/>
              <a:t>  Ohio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pop       </a:t>
            </a:r>
            <a:r>
              <a:rPr lang="en-US" altLang="ko-KR" dirty="0" smtClean="0"/>
              <a:t>  3.6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debt     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Name: three,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: object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frame2.iloc[3]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year       </a:t>
            </a:r>
            <a:r>
              <a:rPr lang="en-US" altLang="ko-KR" dirty="0" smtClean="0"/>
              <a:t> 2001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state    </a:t>
            </a:r>
            <a:r>
              <a:rPr lang="en-US" altLang="ko-KR" dirty="0" smtClean="0"/>
              <a:t>Nevada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pop       </a:t>
            </a:r>
            <a:r>
              <a:rPr lang="en-US" altLang="ko-KR" dirty="0" smtClean="0"/>
              <a:t>    </a:t>
            </a:r>
            <a:r>
              <a:rPr lang="en-US" altLang="ko-KR" dirty="0"/>
              <a:t>2.4</a:t>
            </a:r>
          </a:p>
          <a:p>
            <a:pPr marL="0" indent="0">
              <a:buNone/>
            </a:pPr>
            <a:r>
              <a:rPr lang="en-US" altLang="ko-KR" dirty="0"/>
              <a:t>debt        </a:t>
            </a:r>
            <a:r>
              <a:rPr lang="en-US" altLang="ko-KR" dirty="0" err="1"/>
              <a:t>NaN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Name: four, </a:t>
            </a:r>
            <a:r>
              <a:rPr lang="en-US" altLang="ko-KR" dirty="0" err="1"/>
              <a:t>dtype</a:t>
            </a:r>
            <a:r>
              <a:rPr lang="en-US" altLang="ko-KR" dirty="0"/>
              <a:t>: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07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loc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iloc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열을 모두 이용</a:t>
            </a:r>
            <a:r>
              <a:rPr lang="ko-KR" altLang="en-US" dirty="0"/>
              <a:t>한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frame2.iloc[0, 2</a:t>
            </a:r>
            <a:r>
              <a:rPr lang="en-US" altLang="ko-KR" sz="2400" dirty="0" smtClean="0"/>
              <a:t>]</a:t>
            </a:r>
          </a:p>
          <a:p>
            <a:pPr marL="0" indent="0">
              <a:buNone/>
            </a:pPr>
            <a:r>
              <a:rPr lang="en-US" altLang="ko-KR" sz="2400" dirty="0" smtClean="0"/>
              <a:t>1.5</a:t>
            </a:r>
            <a:endParaRPr lang="en-US" altLang="ko-KR" sz="2400" dirty="0"/>
          </a:p>
          <a:p>
            <a:r>
              <a:rPr lang="en-US" altLang="ko-KR" sz="2400" dirty="0"/>
              <a:t>frame2.loc['two', 'state</a:t>
            </a:r>
            <a:r>
              <a:rPr lang="en-US" altLang="ko-KR" sz="2400" dirty="0" smtClean="0"/>
              <a:t>']</a:t>
            </a:r>
          </a:p>
          <a:p>
            <a:pPr marL="0" indent="0">
              <a:buNone/>
            </a:pPr>
            <a:r>
              <a:rPr lang="en-US" altLang="ko-KR" sz="2400" dirty="0" smtClean="0"/>
              <a:t>'Ohio'</a:t>
            </a:r>
            <a:endParaRPr lang="en-US" altLang="ko-KR" sz="2400" dirty="0"/>
          </a:p>
          <a:p>
            <a:r>
              <a:rPr lang="en-US" altLang="ko-KR" sz="2400" dirty="0"/>
              <a:t>frame2.loc[['two', 'three'], 'state</a:t>
            </a:r>
            <a:r>
              <a:rPr lang="en-US" altLang="ko-KR" sz="2400" dirty="0" smtClean="0"/>
              <a:t>']</a:t>
            </a:r>
          </a:p>
          <a:p>
            <a:pPr marL="0" indent="0">
              <a:buNone/>
            </a:pPr>
            <a:r>
              <a:rPr lang="en-US" altLang="ko-KR" sz="2400" dirty="0" smtClean="0"/>
              <a:t>two      </a:t>
            </a:r>
            <a:r>
              <a:rPr lang="en-US" altLang="ko-KR" sz="2400" dirty="0"/>
              <a:t>Ohio</a:t>
            </a:r>
          </a:p>
          <a:p>
            <a:pPr marL="0" indent="0">
              <a:buNone/>
            </a:pPr>
            <a:r>
              <a:rPr lang="en-US" altLang="ko-KR" sz="2400" dirty="0"/>
              <a:t>three    Ohio</a:t>
            </a:r>
          </a:p>
          <a:p>
            <a:pPr marL="0" indent="0">
              <a:buNone/>
            </a:pPr>
            <a:r>
              <a:rPr lang="en-US" altLang="ko-KR" sz="2400" dirty="0"/>
              <a:t>Name: state, 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: object</a:t>
            </a:r>
            <a:endParaRPr lang="ko-KR" altLang="en-US" sz="24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frame2.iloc[[2,4], [1,2</a:t>
            </a:r>
            <a:r>
              <a:rPr lang="en-US" altLang="ko-KR" sz="2400" dirty="0" smtClean="0"/>
              <a:t>]]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state  </a:t>
            </a:r>
            <a:r>
              <a:rPr lang="en-US" altLang="ko-KR" sz="2400" dirty="0"/>
              <a:t>pop</a:t>
            </a:r>
          </a:p>
          <a:p>
            <a:pPr marL="0" indent="0">
              <a:buNone/>
            </a:pPr>
            <a:r>
              <a:rPr lang="en-US" altLang="ko-KR" sz="2400" dirty="0"/>
              <a:t>three  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Ohio  3.6</a:t>
            </a:r>
          </a:p>
          <a:p>
            <a:pPr marL="0" indent="0">
              <a:buNone/>
            </a:pPr>
            <a:r>
              <a:rPr lang="en-US" altLang="ko-KR" sz="2400" dirty="0"/>
              <a:t>five   </a:t>
            </a:r>
            <a:r>
              <a:rPr lang="en-US" altLang="ko-KR" sz="2400" dirty="0" smtClean="0"/>
              <a:t> Nevada  2.9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092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iloc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column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frame2.loc[:, 'state']</a:t>
            </a:r>
          </a:p>
          <a:p>
            <a:pPr marL="0" indent="0">
              <a:buNone/>
            </a:pPr>
            <a:r>
              <a:rPr lang="en-US" altLang="ko-KR" dirty="0" smtClean="0"/>
              <a:t>one         Ohio</a:t>
            </a:r>
          </a:p>
          <a:p>
            <a:pPr marL="0" indent="0">
              <a:buNone/>
            </a:pPr>
            <a:r>
              <a:rPr lang="en-US" altLang="ko-KR" dirty="0" smtClean="0"/>
              <a:t>two         </a:t>
            </a:r>
            <a:r>
              <a:rPr lang="en-US" altLang="ko-KR" dirty="0"/>
              <a:t>Ohio</a:t>
            </a:r>
          </a:p>
          <a:p>
            <a:pPr marL="0" indent="0">
              <a:buNone/>
            </a:pPr>
            <a:r>
              <a:rPr lang="en-US" altLang="ko-KR" dirty="0"/>
              <a:t>three    </a:t>
            </a:r>
            <a:r>
              <a:rPr lang="en-US" altLang="ko-KR" dirty="0" smtClean="0"/>
              <a:t>   </a:t>
            </a:r>
            <a:r>
              <a:rPr lang="en-US" altLang="ko-KR" dirty="0"/>
              <a:t>Ohio</a:t>
            </a:r>
          </a:p>
          <a:p>
            <a:pPr marL="0" indent="0">
              <a:buNone/>
            </a:pPr>
            <a:r>
              <a:rPr lang="en-US" altLang="ko-KR" dirty="0"/>
              <a:t>four     Nevada</a:t>
            </a:r>
          </a:p>
          <a:p>
            <a:pPr marL="0" indent="0">
              <a:buNone/>
            </a:pPr>
            <a:r>
              <a:rPr lang="en-US" altLang="ko-KR" dirty="0"/>
              <a:t>five     </a:t>
            </a:r>
            <a:r>
              <a:rPr lang="en-US" altLang="ko-KR" dirty="0" smtClean="0"/>
              <a:t> Nevada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Name: state, </a:t>
            </a:r>
            <a:r>
              <a:rPr lang="en-US" altLang="ko-KR" dirty="0" err="1"/>
              <a:t>dtype</a:t>
            </a:r>
            <a:r>
              <a:rPr lang="en-US" altLang="ko-KR" dirty="0"/>
              <a:t>: object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frame2.iloc[:, </a:t>
            </a:r>
            <a:r>
              <a:rPr lang="en-US" altLang="ko-KR" dirty="0" smtClean="0"/>
              <a:t>[1,2]]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state  </a:t>
            </a:r>
            <a:r>
              <a:rPr lang="en-US" altLang="ko-KR" dirty="0"/>
              <a:t>pop</a:t>
            </a:r>
          </a:p>
          <a:p>
            <a:pPr marL="0" indent="0">
              <a:buNone/>
            </a:pPr>
            <a:r>
              <a:rPr lang="en-US" altLang="ko-KR" dirty="0"/>
              <a:t>one      Ohio  </a:t>
            </a:r>
            <a:r>
              <a:rPr lang="en-US" altLang="ko-KR" dirty="0" smtClean="0"/>
              <a:t> 1.5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two      Ohio  </a:t>
            </a:r>
            <a:r>
              <a:rPr lang="en-US" altLang="ko-KR" dirty="0" smtClean="0"/>
              <a:t> 1.7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three    Ohio  </a:t>
            </a:r>
            <a:r>
              <a:rPr lang="en-US" altLang="ko-KR" dirty="0" smtClean="0"/>
              <a:t> 3.6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four   Nevada  2.4</a:t>
            </a:r>
          </a:p>
          <a:p>
            <a:pPr marL="0" indent="0">
              <a:buNone/>
            </a:pPr>
            <a:r>
              <a:rPr lang="en-US" altLang="ko-KR" dirty="0"/>
              <a:t>five   </a:t>
            </a:r>
            <a:r>
              <a:rPr lang="en-US" altLang="ko-KR" dirty="0" smtClean="0"/>
              <a:t> Nevada  </a:t>
            </a:r>
            <a:r>
              <a:rPr lang="en-US" altLang="ko-KR" dirty="0"/>
              <a:t>2.9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9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frame2['debt'] = 16.5</a:t>
            </a:r>
          </a:p>
          <a:p>
            <a:r>
              <a:rPr lang="en-US" altLang="ko-KR" sz="2000" dirty="0" smtClean="0"/>
              <a:t>frame2</a:t>
            </a:r>
          </a:p>
          <a:p>
            <a:pPr marL="0" indent="0">
              <a:buNone/>
            </a:pPr>
            <a:r>
              <a:rPr lang="en-US" altLang="ko-KR" sz="2000" dirty="0" smtClean="0"/>
              <a:t>          year   state  pop  </a:t>
            </a:r>
            <a:r>
              <a:rPr lang="en-US" altLang="ko-KR" sz="2000" dirty="0" smtClean="0"/>
              <a:t>debt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one    2000    Ohio  1.5   16.5</a:t>
            </a:r>
          </a:p>
          <a:p>
            <a:pPr marL="0" indent="0">
              <a:buNone/>
            </a:pPr>
            <a:r>
              <a:rPr lang="en-US" altLang="ko-KR" sz="2000" dirty="0" smtClean="0"/>
              <a:t>two    2001    Ohio  1.7   16.5</a:t>
            </a:r>
          </a:p>
          <a:p>
            <a:pPr marL="0" indent="0">
              <a:buNone/>
            </a:pPr>
            <a:r>
              <a:rPr lang="en-US" altLang="ko-KR" sz="2000" dirty="0" smtClean="0"/>
              <a:t>three  2002    Ohio  3.6   16.5</a:t>
            </a:r>
          </a:p>
          <a:p>
            <a:pPr marL="0" indent="0">
              <a:buNone/>
            </a:pPr>
            <a:r>
              <a:rPr lang="en-US" altLang="ko-KR" sz="2000" dirty="0" smtClean="0"/>
              <a:t>four   2001  Nevada  2.4  16.5</a:t>
            </a:r>
          </a:p>
          <a:p>
            <a:pPr marL="0" indent="0">
              <a:buNone/>
            </a:pPr>
            <a:r>
              <a:rPr lang="en-US" altLang="ko-KR" sz="2000" dirty="0" smtClean="0"/>
              <a:t>five    2002  Nevada  2.9  16.5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frame2['debt'] = </a:t>
            </a:r>
            <a:r>
              <a:rPr lang="en-US" altLang="ko-KR" sz="2000" dirty="0" err="1" smtClean="0"/>
              <a:t>np.arange</a:t>
            </a:r>
            <a:r>
              <a:rPr lang="en-US" altLang="ko-KR" sz="2000" dirty="0" smtClean="0"/>
              <a:t>(5.)</a:t>
            </a:r>
          </a:p>
          <a:p>
            <a:r>
              <a:rPr lang="en-US" altLang="ko-KR" sz="2000" dirty="0" smtClean="0"/>
              <a:t>frame2</a:t>
            </a:r>
          </a:p>
          <a:p>
            <a:pPr marL="0" indent="0">
              <a:buNone/>
            </a:pPr>
            <a:r>
              <a:rPr lang="en-US" altLang="ko-KR" sz="2000" dirty="0" smtClean="0"/>
              <a:t>          year   state  pop </a:t>
            </a:r>
            <a:r>
              <a:rPr lang="en-US" altLang="ko-KR" sz="2000" dirty="0" smtClean="0"/>
              <a:t>debt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one    2000    Ohio  1.5   0.0</a:t>
            </a:r>
          </a:p>
          <a:p>
            <a:pPr marL="0" indent="0">
              <a:buNone/>
            </a:pPr>
            <a:r>
              <a:rPr lang="en-US" altLang="ko-KR" sz="2000" dirty="0" smtClean="0"/>
              <a:t>two    2001    Ohio  1.7   1.0</a:t>
            </a:r>
          </a:p>
          <a:p>
            <a:pPr marL="0" indent="0">
              <a:buNone/>
            </a:pPr>
            <a:r>
              <a:rPr lang="en-US" altLang="ko-KR" sz="2000" dirty="0" smtClean="0"/>
              <a:t>three  2002    Ohio  3.6   2.0</a:t>
            </a:r>
          </a:p>
          <a:p>
            <a:pPr marL="0" indent="0">
              <a:buNone/>
            </a:pPr>
            <a:r>
              <a:rPr lang="en-US" altLang="ko-KR" sz="2000" dirty="0" smtClean="0"/>
              <a:t>four   2001  Nevada  2.4  3.0</a:t>
            </a:r>
          </a:p>
          <a:p>
            <a:pPr marL="0" indent="0">
              <a:buNone/>
            </a:pPr>
            <a:r>
              <a:rPr lang="en-US" altLang="ko-KR" sz="2000" dirty="0" smtClean="0"/>
              <a:t>five    2002  Nevada  2.9  4.0</a:t>
            </a:r>
          </a:p>
        </p:txBody>
      </p:sp>
    </p:spTree>
    <p:extLst>
      <p:ext uri="{BB962C8B-B14F-4D97-AF65-F5344CB8AC3E}">
        <p14:creationId xmlns:p14="http://schemas.microsoft.com/office/powerpoint/2010/main" val="583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= Series([</a:t>
            </a:r>
            <a:r>
              <a:rPr lang="en-US" altLang="ko-KR" dirty="0" smtClean="0">
                <a:solidFill>
                  <a:schemeClr val="accent5"/>
                </a:solidFill>
              </a:rPr>
              <a:t>-1.2, -1.5, -1.7</a:t>
            </a:r>
            <a:r>
              <a:rPr lang="en-US" altLang="ko-KR" dirty="0" smtClean="0"/>
              <a:t>], index=['two', 'four', 'five'])</a:t>
            </a:r>
          </a:p>
          <a:p>
            <a:r>
              <a:rPr lang="en-US" altLang="ko-KR" dirty="0" smtClean="0"/>
              <a:t>frame2['</a:t>
            </a:r>
            <a:r>
              <a:rPr lang="en-US" altLang="ko-KR" dirty="0" smtClean="0">
                <a:solidFill>
                  <a:schemeClr val="accent5"/>
                </a:solidFill>
              </a:rPr>
              <a:t>debt</a:t>
            </a:r>
            <a:r>
              <a:rPr lang="en-US" altLang="ko-KR" dirty="0" smtClean="0"/>
              <a:t>'] = </a:t>
            </a:r>
            <a:r>
              <a:rPr lang="en-US" altLang="ko-KR" dirty="0" err="1" smtClean="0"/>
              <a:t>val</a:t>
            </a:r>
            <a:endParaRPr lang="en-US" altLang="ko-KR" dirty="0" smtClean="0"/>
          </a:p>
          <a:p>
            <a:r>
              <a:rPr lang="en-US" altLang="ko-KR" dirty="0" smtClean="0"/>
              <a:t>frame2</a:t>
            </a:r>
          </a:p>
          <a:p>
            <a:pPr marL="0" indent="0">
              <a:buNone/>
            </a:pPr>
            <a:r>
              <a:rPr lang="en-US" altLang="ko-KR" dirty="0" smtClean="0"/>
              <a:t>         year   state  pop  </a:t>
            </a:r>
            <a:r>
              <a:rPr lang="en-US" altLang="ko-KR" dirty="0" smtClean="0">
                <a:solidFill>
                  <a:schemeClr val="accent5"/>
                </a:solidFill>
              </a:rPr>
              <a:t>debt</a:t>
            </a:r>
          </a:p>
          <a:p>
            <a:pPr marL="0" indent="0">
              <a:buNone/>
            </a:pPr>
            <a:r>
              <a:rPr lang="en-US" altLang="ko-KR" dirty="0" smtClean="0"/>
              <a:t>one    2000    Ohio  1.5   </a:t>
            </a:r>
            <a:r>
              <a:rPr lang="en-US" altLang="ko-KR" dirty="0" err="1" smtClean="0">
                <a:solidFill>
                  <a:srgbClr val="C00000"/>
                </a:solidFill>
              </a:rPr>
              <a:t>NaN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two    2001    Ohio  1.7  </a:t>
            </a:r>
            <a:r>
              <a:rPr lang="en-US" altLang="ko-KR" dirty="0" smtClean="0">
                <a:solidFill>
                  <a:schemeClr val="accent5"/>
                </a:solidFill>
              </a:rPr>
              <a:t>-1.2</a:t>
            </a:r>
          </a:p>
          <a:p>
            <a:pPr marL="0" indent="0">
              <a:buNone/>
            </a:pPr>
            <a:r>
              <a:rPr lang="en-US" altLang="ko-KR" dirty="0" smtClean="0"/>
              <a:t>three  2002    Ohio  3.6   </a:t>
            </a:r>
            <a:r>
              <a:rPr lang="en-US" altLang="ko-KR" dirty="0" err="1" smtClean="0">
                <a:solidFill>
                  <a:srgbClr val="C00000"/>
                </a:solidFill>
              </a:rPr>
              <a:t>NaN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four   2001  Nevada  2.4  </a:t>
            </a:r>
            <a:r>
              <a:rPr lang="en-US" altLang="ko-KR" dirty="0" smtClean="0">
                <a:solidFill>
                  <a:schemeClr val="accent5"/>
                </a:solidFill>
              </a:rPr>
              <a:t>-1.5</a:t>
            </a:r>
          </a:p>
          <a:p>
            <a:pPr marL="0" indent="0">
              <a:buNone/>
            </a:pPr>
            <a:r>
              <a:rPr lang="en-US" altLang="ko-KR" dirty="0" smtClean="0"/>
              <a:t>five   2002  Nevada  2.9  </a:t>
            </a:r>
            <a:r>
              <a:rPr lang="en-US" altLang="ko-KR" dirty="0" smtClean="0">
                <a:solidFill>
                  <a:schemeClr val="accent5"/>
                </a:solidFill>
              </a:rPr>
              <a:t>-1.7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dropping - Series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obj</a:t>
            </a:r>
            <a:r>
              <a:rPr lang="en-US" altLang="ko-KR" dirty="0" smtClean="0"/>
              <a:t> = Series(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(5.), index=['a', 'b', 'c', 'd', 'e'])</a:t>
            </a:r>
          </a:p>
          <a:p>
            <a:r>
              <a:rPr lang="en-US" altLang="ko-KR" dirty="0" err="1" smtClean="0"/>
              <a:t>new_obj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obj.drop</a:t>
            </a:r>
            <a:r>
              <a:rPr lang="en-US" altLang="ko-KR" dirty="0" smtClean="0"/>
              <a:t>('c')</a:t>
            </a:r>
          </a:p>
          <a:p>
            <a:r>
              <a:rPr lang="en-US" altLang="ko-KR" dirty="0" err="1" smtClean="0"/>
              <a:t>new_obj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a    0.0</a:t>
            </a:r>
          </a:p>
          <a:p>
            <a:pPr marL="0" indent="0">
              <a:buNone/>
            </a:pPr>
            <a:r>
              <a:rPr lang="en-US" altLang="ko-KR" dirty="0"/>
              <a:t>b    1.0</a:t>
            </a:r>
          </a:p>
          <a:p>
            <a:pPr marL="0" indent="0">
              <a:buNone/>
            </a:pPr>
            <a:r>
              <a:rPr lang="en-US" altLang="ko-KR" dirty="0"/>
              <a:t>d    3.0</a:t>
            </a:r>
          </a:p>
          <a:p>
            <a:pPr marL="0" indent="0">
              <a:buNone/>
            </a:pPr>
            <a:r>
              <a:rPr lang="en-US" altLang="ko-KR" dirty="0"/>
              <a:t>e    4.0</a:t>
            </a:r>
          </a:p>
          <a:p>
            <a:pPr marL="0" indent="0">
              <a:buNone/>
            </a:pPr>
            <a:r>
              <a:rPr lang="en-US" altLang="ko-KR" dirty="0" err="1"/>
              <a:t>dtype</a:t>
            </a:r>
            <a:r>
              <a:rPr lang="en-US" altLang="ko-KR" dirty="0"/>
              <a:t>: float64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데이터 구조와 분석을 위한 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이용한 데이터 분석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http://pandas.pydata.org/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from pandas import Series,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r>
              <a:rPr lang="en-US" altLang="ko-KR" dirty="0" smtClean="0"/>
              <a:t>import pandas as </a:t>
            </a:r>
            <a:r>
              <a:rPr lang="en-US" altLang="ko-KR" dirty="0" err="1" smtClean="0"/>
              <a:t>pd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533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dropping -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3830595"/>
            <a:ext cx="5181600" cy="23463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err="1" smtClean="0"/>
              <a:t>data.drop</a:t>
            </a:r>
            <a:r>
              <a:rPr lang="en-US" altLang="ko-KR" sz="2400" dirty="0" smtClean="0"/>
              <a:t>(['Colorado', 'Ohio'])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one two  </a:t>
            </a:r>
            <a:r>
              <a:rPr lang="en-US" altLang="ko-KR" sz="2400" dirty="0"/>
              <a:t>three  four</a:t>
            </a:r>
          </a:p>
          <a:p>
            <a:pPr marL="0" indent="0">
              <a:buNone/>
            </a:pPr>
            <a:r>
              <a:rPr lang="en-US" altLang="ko-KR" sz="2400" dirty="0"/>
              <a:t>Utah    8    9     10    11</a:t>
            </a:r>
          </a:p>
          <a:p>
            <a:pPr marL="0" indent="0">
              <a:buNone/>
            </a:pPr>
            <a:r>
              <a:rPr lang="en-US" altLang="ko-KR" sz="2400" dirty="0"/>
              <a:t>NY     12   13    </a:t>
            </a:r>
            <a:r>
              <a:rPr lang="en-US" altLang="ko-KR" sz="2400" dirty="0" smtClean="0"/>
              <a:t>14    </a:t>
            </a:r>
            <a:r>
              <a:rPr lang="en-US" altLang="ko-KR" sz="2400" dirty="0"/>
              <a:t>15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01730" y="3830595"/>
            <a:ext cx="5752070" cy="23463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err="1"/>
              <a:t>data.drop</a:t>
            </a:r>
            <a:r>
              <a:rPr lang="en-US" altLang="ko-KR" sz="2400" dirty="0"/>
              <a:t>(['two', 'four'], axis=1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one  </a:t>
            </a:r>
            <a:r>
              <a:rPr lang="en-US" altLang="ko-KR" sz="2400" dirty="0"/>
              <a:t>three</a:t>
            </a:r>
          </a:p>
          <a:p>
            <a:pPr marL="0" indent="0">
              <a:buNone/>
            </a:pPr>
            <a:r>
              <a:rPr lang="en-US" altLang="ko-KR" sz="2400" dirty="0"/>
              <a:t>Ohio        </a:t>
            </a:r>
            <a:r>
              <a:rPr lang="en-US" altLang="ko-KR" sz="2400" dirty="0" smtClean="0"/>
              <a:t> 0     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r>
              <a:rPr lang="en-US" altLang="ko-KR" sz="2400" dirty="0"/>
              <a:t>Colorado    4      6</a:t>
            </a:r>
          </a:p>
          <a:p>
            <a:pPr marL="0" indent="0">
              <a:buNone/>
            </a:pPr>
            <a:r>
              <a:rPr lang="en-US" altLang="ko-KR" sz="2400" dirty="0"/>
              <a:t>Utah        </a:t>
            </a:r>
            <a:r>
              <a:rPr lang="en-US" altLang="ko-KR" sz="2400" dirty="0" smtClean="0"/>
              <a:t> 8     </a:t>
            </a:r>
            <a:r>
              <a:rPr lang="en-US" altLang="ko-KR" sz="2400" dirty="0"/>
              <a:t>10</a:t>
            </a:r>
          </a:p>
          <a:p>
            <a:pPr marL="0" indent="0">
              <a:buNone/>
            </a:pPr>
            <a:r>
              <a:rPr lang="en-US" altLang="ko-KR" sz="2400" dirty="0"/>
              <a:t>NY         </a:t>
            </a:r>
            <a:r>
              <a:rPr lang="en-US" altLang="ko-KR" sz="2400" dirty="0" smtClean="0"/>
              <a:t> 12     </a:t>
            </a:r>
            <a:r>
              <a:rPr lang="en-US" altLang="ko-KR" sz="2400" dirty="0"/>
              <a:t>14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4357" y="1705505"/>
            <a:ext cx="10836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=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np.arange</a:t>
            </a:r>
            <a:r>
              <a:rPr lang="en-US" altLang="ko-KR" sz="2800" dirty="0"/>
              <a:t>(16).reshape(4,4),</a:t>
            </a:r>
          </a:p>
          <a:p>
            <a:r>
              <a:rPr lang="en-US" altLang="ko-KR" sz="2800" dirty="0"/>
              <a:t>			index = ['Ohio', 'Colorado', 'Utah', 'NY'],</a:t>
            </a:r>
          </a:p>
          <a:p>
            <a:r>
              <a:rPr lang="en-US" altLang="ko-KR" sz="2800" dirty="0"/>
              <a:t>			columns = ['one', 'two', 'three', 'four'])</a:t>
            </a:r>
          </a:p>
        </p:txBody>
      </p:sp>
    </p:spTree>
    <p:extLst>
      <p:ext uri="{BB962C8B-B14F-4D97-AF65-F5344CB8AC3E}">
        <p14:creationId xmlns:p14="http://schemas.microsoft.com/office/powerpoint/2010/main" val="260343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과 파일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r>
              <a:rPr lang="en-US" altLang="ko-KR" dirty="0" err="1" smtClean="0"/>
              <a:t>data.to_csv</a:t>
            </a:r>
            <a:r>
              <a:rPr lang="en-US" altLang="ko-KR" dirty="0"/>
              <a:t>('my_file.csv</a:t>
            </a:r>
            <a:r>
              <a:rPr lang="en-US" altLang="ko-KR" dirty="0" smtClean="0"/>
              <a:t>')</a:t>
            </a:r>
          </a:p>
          <a:p>
            <a:pPr lvl="1"/>
            <a:r>
              <a:rPr lang="ko-KR" altLang="en-US" dirty="0" smtClean="0"/>
              <a:t>현재의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os.getcwd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ko-KR" altLang="en-US" dirty="0" smtClean="0"/>
              <a:t>파일로부터 읽어 새로운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err="1" smtClean="0"/>
              <a:t>new_df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pd.read_csv</a:t>
            </a:r>
            <a:r>
              <a:rPr lang="en-US" altLang="ko-KR" dirty="0"/>
              <a:t>('my_file.csv</a:t>
            </a:r>
            <a:r>
              <a:rPr lang="en-US" altLang="ko-KR" dirty="0" smtClean="0"/>
              <a:t>')</a:t>
            </a:r>
          </a:p>
          <a:p>
            <a:pPr lvl="1"/>
            <a:r>
              <a:rPr lang="en-US" altLang="ko-KR" dirty="0" smtClean="0"/>
              <a:t>my_file.csv</a:t>
            </a:r>
            <a:r>
              <a:rPr lang="ko-KR" altLang="en-US" dirty="0" smtClean="0"/>
              <a:t>이 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 있어야 하며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그렇지 않을 경우 정확한 파일 위치에 대한 상대 혹은 절대 경로를 입력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파일로부터 읽어 새로운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en-US" altLang="ko-KR" dirty="0"/>
          </a:p>
          <a:p>
            <a:r>
              <a:rPr lang="en-US" altLang="ko-KR" dirty="0"/>
              <a:t>new_df2 = </a:t>
            </a:r>
            <a:r>
              <a:rPr lang="en-US" altLang="ko-KR" dirty="0" err="1"/>
              <a:t>pd.read_table</a:t>
            </a:r>
            <a:r>
              <a:rPr lang="en-US" altLang="ko-KR" dirty="0"/>
              <a:t>('my_file.csv', </a:t>
            </a:r>
            <a:r>
              <a:rPr lang="en-US" altLang="ko-KR" dirty="0" err="1"/>
              <a:t>sep</a:t>
            </a:r>
            <a:r>
              <a:rPr lang="en-US" altLang="ko-KR" dirty="0"/>
              <a:t>=',')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11097" cy="4351338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</a:t>
            </a:r>
            <a:r>
              <a:rPr lang="en-US" altLang="ko-KR" sz="2000" dirty="0" err="1" smtClean="0"/>
              <a:t>umpy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array</a:t>
            </a:r>
            <a:r>
              <a:rPr lang="ko-KR" altLang="en-US" sz="2000" dirty="0" smtClean="0"/>
              <a:t>와 비슷한 데이터 구조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one-dimensional</a:t>
            </a:r>
          </a:p>
          <a:p>
            <a:pPr lvl="1"/>
            <a:r>
              <a:rPr lang="en-US" altLang="ko-KR" sz="1800" dirty="0" smtClean="0"/>
              <a:t>index</a:t>
            </a:r>
            <a:r>
              <a:rPr lang="ko-KR" altLang="en-US" sz="1800" dirty="0" smtClean="0"/>
              <a:t>라고 불리는 </a:t>
            </a:r>
            <a:r>
              <a:rPr lang="en-US" altLang="ko-KR" sz="1800" dirty="0" smtClean="0"/>
              <a:t>data label</a:t>
            </a:r>
            <a:r>
              <a:rPr lang="ko-KR" altLang="en-US" sz="1800" dirty="0" smtClean="0"/>
              <a:t>이 추가됨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간단한 </a:t>
            </a:r>
            <a:r>
              <a:rPr lang="en-US" altLang="ko-KR" sz="2000" dirty="0" smtClean="0"/>
              <a:t>Series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Series([4, 7, -5 ,3])</a:t>
            </a:r>
          </a:p>
          <a:p>
            <a:r>
              <a:rPr lang="en-US" altLang="ko-KR" sz="2000" dirty="0" smtClean="0">
                <a:solidFill>
                  <a:schemeClr val="accent5"/>
                </a:solidFill>
              </a:rPr>
              <a:t>0</a:t>
            </a:r>
            <a:r>
              <a:rPr lang="en-US" altLang="ko-KR" sz="2000" dirty="0" smtClean="0"/>
              <a:t>    4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chemeClr val="accent5"/>
                </a:solidFill>
              </a:rPr>
              <a:t>1</a:t>
            </a:r>
            <a:r>
              <a:rPr lang="en-US" altLang="ko-KR" sz="2000" dirty="0" smtClean="0"/>
              <a:t>    7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chemeClr val="accent5"/>
                </a:solidFill>
              </a:rPr>
              <a:t>2</a:t>
            </a:r>
            <a:r>
              <a:rPr lang="en-US" altLang="ko-KR" sz="2000" dirty="0" smtClean="0"/>
              <a:t>   -5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chemeClr val="accent5"/>
                </a:solidFill>
              </a:rPr>
              <a:t>3</a:t>
            </a:r>
            <a:r>
              <a:rPr lang="en-US" altLang="ko-KR" sz="2000" dirty="0" smtClean="0"/>
              <a:t>    3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int64</a:t>
            </a:r>
          </a:p>
          <a:p>
            <a:r>
              <a:rPr lang="ko-KR" altLang="en-US" sz="2000" dirty="0" smtClean="0"/>
              <a:t>왼쪽의 </a:t>
            </a:r>
            <a:r>
              <a:rPr lang="en-US" altLang="ko-KR" sz="2000" dirty="0" smtClean="0">
                <a:solidFill>
                  <a:schemeClr val="accent5"/>
                </a:solidFill>
              </a:rPr>
              <a:t>0 1 2 3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나타냄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447005" y="1825625"/>
            <a:ext cx="4300151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Series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 확인</a:t>
            </a:r>
            <a:endParaRPr lang="en-US" altLang="ko-KR" sz="2400" dirty="0" smtClean="0"/>
          </a:p>
          <a:p>
            <a:pPr lvl="1"/>
            <a:r>
              <a:rPr lang="en-US" altLang="ko-KR" dirty="0" err="1" smtClean="0"/>
              <a:t>obj.values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Series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index </a:t>
            </a:r>
            <a:r>
              <a:rPr lang="ko-KR" altLang="en-US" sz="2400" dirty="0" smtClean="0"/>
              <a:t>확인</a:t>
            </a:r>
            <a:endParaRPr lang="en-US" altLang="ko-KR" sz="2400" dirty="0" smtClean="0"/>
          </a:p>
          <a:p>
            <a:pPr lvl="1"/>
            <a:r>
              <a:rPr lang="en-US" altLang="ko-KR" dirty="0" err="1" smtClean="0"/>
              <a:t>obj.index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z="2200" dirty="0" smtClean="0"/>
              <a:t>index </a:t>
            </a:r>
            <a:r>
              <a:rPr lang="ko-KR" altLang="en-US" sz="2200" dirty="0" smtClean="0"/>
              <a:t>변경</a:t>
            </a:r>
            <a:endParaRPr lang="en-US" altLang="ko-KR" sz="2200" dirty="0" smtClean="0"/>
          </a:p>
          <a:p>
            <a:pPr lvl="1"/>
            <a:r>
              <a:rPr lang="en-US" altLang="ko-KR" sz="2000" dirty="0" err="1" smtClean="0"/>
              <a:t>obj.index</a:t>
            </a:r>
            <a:r>
              <a:rPr lang="en-US" altLang="ko-KR" sz="2000" dirty="0" smtClean="0"/>
              <a:t> = ['a', 'b', 'c', 'd']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33" y="3443417"/>
            <a:ext cx="2000940" cy="1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Series(2)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5638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의 내용을 직접 설정</a:t>
            </a:r>
            <a:endParaRPr lang="en-US" altLang="ko-KR" dirty="0" smtClean="0"/>
          </a:p>
          <a:p>
            <a:r>
              <a:rPr lang="en-US" altLang="ko-KR" dirty="0" smtClean="0"/>
              <a:t>obj2 = Series([4, 7, -5, 3],        			index=['d', 'b', 'a', 'c'])</a:t>
            </a:r>
          </a:p>
          <a:p>
            <a:endParaRPr lang="en-US" altLang="ko-KR" dirty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 이용한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obj2['a']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 이용한 값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obj2['d] = 6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이용한 복수의 값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obj2[['c', 'a', 'd']]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787978" y="1825625"/>
            <a:ext cx="4565822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filtering</a:t>
            </a:r>
          </a:p>
          <a:p>
            <a:pPr lvl="1"/>
            <a:r>
              <a:rPr lang="en-US" altLang="ko-KR" sz="2800" dirty="0" smtClean="0"/>
              <a:t># 0</a:t>
            </a:r>
            <a:r>
              <a:rPr lang="ko-KR" altLang="en-US" sz="2800" dirty="0" smtClean="0"/>
              <a:t>보다 큰 값 선택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obj2[obj2 &gt; 0]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scalar </a:t>
            </a:r>
            <a:r>
              <a:rPr lang="ko-KR" altLang="en-US" dirty="0" smtClean="0"/>
              <a:t>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obj2 * 2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수학 함수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  <a:br>
              <a:rPr lang="en-US" altLang="ko-KR" dirty="0" smtClean="0"/>
            </a:br>
            <a:r>
              <a:rPr lang="en-US" altLang="ko-KR" dirty="0" err="1" smtClean="0"/>
              <a:t>np.exp</a:t>
            </a:r>
            <a:r>
              <a:rPr lang="en-US" altLang="ko-KR" dirty="0" smtClean="0"/>
              <a:t>(obj2)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50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23422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Series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dictionary</a:t>
            </a:r>
            <a:r>
              <a:rPr lang="ko-KR" altLang="en-US" sz="2000" dirty="0" smtClean="0"/>
              <a:t>와 비슷한 면이 있음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'b' in obj2   #True</a:t>
            </a:r>
          </a:p>
          <a:p>
            <a:pPr lvl="1"/>
            <a:r>
              <a:rPr lang="en-US" altLang="ko-KR" sz="1800" dirty="0" smtClean="0"/>
              <a:t>'e' in obj2    #False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Dictionary</a:t>
            </a:r>
            <a:r>
              <a:rPr lang="ko-KR" altLang="en-US" sz="2000" dirty="0" smtClean="0"/>
              <a:t>로부터 </a:t>
            </a:r>
            <a:r>
              <a:rPr lang="en-US" altLang="ko-KR" sz="2000" dirty="0" smtClean="0"/>
              <a:t>Series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sdata</a:t>
            </a:r>
            <a:r>
              <a:rPr lang="en-US" altLang="ko-KR" sz="2000" dirty="0" smtClean="0"/>
              <a:t> = {'Ohio': 35000, 'Texas': 71000, 'Oregon': 16000, 'Utah': 5000}</a:t>
            </a:r>
          </a:p>
          <a:p>
            <a:r>
              <a:rPr lang="en-US" altLang="ko-KR" sz="2000" dirty="0" smtClean="0"/>
              <a:t>obj3 = Series(</a:t>
            </a:r>
            <a:r>
              <a:rPr lang="en-US" altLang="ko-KR" sz="2000" dirty="0" err="1" smtClean="0"/>
              <a:t>sdata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states = ['California', 'Ohio', 'Oregon', 'Texas']</a:t>
            </a:r>
          </a:p>
          <a:p>
            <a:r>
              <a:rPr lang="en-US" altLang="ko-KR" sz="2000" dirty="0" smtClean="0"/>
              <a:t>obj4 = Series(</a:t>
            </a:r>
            <a:r>
              <a:rPr lang="en-US" altLang="ko-KR" sz="2000" dirty="0" err="1" smtClean="0"/>
              <a:t>sdata</a:t>
            </a:r>
            <a:r>
              <a:rPr lang="en-US" altLang="ko-KR" sz="2000" dirty="0" smtClean="0"/>
              <a:t>, index=states)</a:t>
            </a:r>
          </a:p>
          <a:p>
            <a:r>
              <a:rPr lang="en-US" altLang="ko-KR" sz="2000" dirty="0" smtClean="0"/>
              <a:t>obj4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5" y="1825625"/>
            <a:ext cx="2028825" cy="1800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405313"/>
            <a:ext cx="2057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Missing data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# null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pd.isnull</a:t>
            </a:r>
            <a:r>
              <a:rPr lang="en-US" altLang="ko-KR" dirty="0" smtClean="0"/>
              <a:t>(obj4)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# null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pd.notnull</a:t>
            </a:r>
            <a:r>
              <a:rPr lang="en-US" altLang="ko-KR" dirty="0" smtClean="0"/>
              <a:t>(obj4)</a:t>
            </a:r>
          </a:p>
          <a:p>
            <a:endParaRPr lang="en-US" altLang="ko-KR" dirty="0"/>
          </a:p>
          <a:p>
            <a:r>
              <a:rPr lang="en-US" altLang="ko-KR" dirty="0" smtClean="0"/>
              <a:t># null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obj4.isnull()</a:t>
            </a:r>
          </a:p>
          <a:p>
            <a:endParaRPr lang="en-US" altLang="ko-KR" dirty="0"/>
          </a:p>
          <a:p>
            <a:r>
              <a:rPr lang="en-US" altLang="ko-KR" dirty="0" smtClean="0"/>
              <a:t># index</a:t>
            </a:r>
            <a:r>
              <a:rPr lang="ko-KR" altLang="en-US" dirty="0" smtClean="0"/>
              <a:t>가 일치하는 값들끼리 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일치하지 않으면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obj3 + obj4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1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와 인덱스의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와 인덱스는 이름</a:t>
            </a:r>
            <a:r>
              <a:rPr lang="en-US" altLang="ko-KR" dirty="0" smtClean="0"/>
              <a:t>(name)</a:t>
            </a:r>
            <a:r>
              <a:rPr lang="ko-KR" altLang="en-US" dirty="0" smtClean="0"/>
              <a:t>을 가질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obj4.name = '</a:t>
            </a:r>
            <a:r>
              <a:rPr lang="en-US" altLang="ko-KR" dirty="0" smtClean="0">
                <a:solidFill>
                  <a:schemeClr val="accent5"/>
                </a:solidFill>
              </a:rPr>
              <a:t>population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obj4.index.name = '</a:t>
            </a:r>
            <a:r>
              <a:rPr lang="en-US" altLang="ko-KR" dirty="0" smtClean="0">
                <a:solidFill>
                  <a:srgbClr val="C00000"/>
                </a:solidFill>
              </a:rPr>
              <a:t>state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obj4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state</a:t>
            </a:r>
          </a:p>
          <a:p>
            <a:pPr marL="0" indent="0">
              <a:buNone/>
            </a:pPr>
            <a:r>
              <a:rPr lang="en-US" altLang="ko-KR" dirty="0" smtClean="0"/>
              <a:t>California       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Ohio          35000.0</a:t>
            </a:r>
          </a:p>
          <a:p>
            <a:pPr marL="0" indent="0">
              <a:buNone/>
            </a:pPr>
            <a:r>
              <a:rPr lang="en-US" altLang="ko-KR" dirty="0" smtClean="0"/>
              <a:t>Oregon       16000.0</a:t>
            </a:r>
          </a:p>
          <a:p>
            <a:pPr marL="0" indent="0">
              <a:buNone/>
            </a:pPr>
            <a:r>
              <a:rPr lang="en-US" altLang="ko-KR" dirty="0" smtClean="0"/>
              <a:t>Texas          71000.0</a:t>
            </a:r>
          </a:p>
          <a:p>
            <a:pPr marL="0" indent="0">
              <a:buNone/>
            </a:pPr>
            <a:r>
              <a:rPr lang="en-US" altLang="ko-KR" dirty="0" smtClean="0"/>
              <a:t>Name: </a:t>
            </a:r>
            <a:r>
              <a:rPr lang="en-US" altLang="ko-KR" dirty="0" smtClean="0">
                <a:solidFill>
                  <a:schemeClr val="accent5"/>
                </a:solidFill>
              </a:rPr>
              <a:t>population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: float64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67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 혹은 </a:t>
            </a:r>
            <a:r>
              <a:rPr lang="en-US" altLang="ko-KR" dirty="0" smtClean="0"/>
              <a:t>spreadsheet</a:t>
            </a:r>
            <a:r>
              <a:rPr lang="ko-KR" altLang="en-US" dirty="0" smtClean="0"/>
              <a:t>형태의 데이터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있는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들로 구성되며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column</a:t>
            </a:r>
            <a:r>
              <a:rPr lang="ko-KR" altLang="en-US" dirty="0" smtClean="0"/>
              <a:t>은 서로 다른 </a:t>
            </a:r>
            <a:r>
              <a:rPr lang="en-US" altLang="ko-KR" dirty="0" smtClean="0"/>
              <a:t>type(numeric, string, Boolean)</a:t>
            </a:r>
            <a:r>
              <a:rPr lang="ko-KR" altLang="en-US" dirty="0" smtClean="0"/>
              <a:t>을 가질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행과 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간주할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71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= {'state': ['Ohio', 'Ohio', 'Ohio', 'Nevada', 'Nevada'],</a:t>
            </a:r>
          </a:p>
          <a:p>
            <a:pPr marL="0" indent="0">
              <a:buNone/>
            </a:pPr>
            <a:r>
              <a:rPr lang="en-US" altLang="ko-KR" dirty="0" smtClean="0"/>
              <a:t>        'year': [2000, 2001, 2002, 2001, 2002],</a:t>
            </a:r>
          </a:p>
          <a:p>
            <a:pPr marL="0" indent="0">
              <a:buNone/>
            </a:pPr>
            <a:r>
              <a:rPr lang="en-US" altLang="ko-KR" dirty="0" smtClean="0"/>
              <a:t>        'pop': [1.5, 1.7, 3.6, 2.4, 2.9]}</a:t>
            </a:r>
          </a:p>
          <a:p>
            <a:r>
              <a:rPr lang="en-US" altLang="ko-KR" dirty="0" smtClean="0"/>
              <a:t>frame =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(data)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32" y="3501595"/>
            <a:ext cx="4029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929</Words>
  <Application>Microsoft Office PowerPoint</Application>
  <PresentationFormat>와이드스크린</PresentationFormat>
  <Paragraphs>235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Pandas</vt:lpstr>
      <vt:lpstr>Pandas</vt:lpstr>
      <vt:lpstr>Series</vt:lpstr>
      <vt:lpstr>Series(2)</vt:lpstr>
      <vt:lpstr>Series와 Dictionary</vt:lpstr>
      <vt:lpstr>Missing data</vt:lpstr>
      <vt:lpstr>Series와 인덱스의 name</vt:lpstr>
      <vt:lpstr>DataFrame</vt:lpstr>
      <vt:lpstr>DataFrame 생성</vt:lpstr>
      <vt:lpstr>DataFrame 생성(2)</vt:lpstr>
      <vt:lpstr>[ ]과 [[ ]] : column 선택</vt:lpstr>
      <vt:lpstr>[ ] : row 선택 – slice를 이용</vt:lpstr>
      <vt:lpstr>[ ] : filtering</vt:lpstr>
      <vt:lpstr>loc과 iloc : row 선택</vt:lpstr>
      <vt:lpstr>loc과 iloc : 행과 열을 모두 이용한 선택</vt:lpstr>
      <vt:lpstr>loc과 iloc : column 선택</vt:lpstr>
      <vt:lpstr>column 변경</vt:lpstr>
      <vt:lpstr>column 변경(2)</vt:lpstr>
      <vt:lpstr>dropping - Series</vt:lpstr>
      <vt:lpstr>dropping - DataFrame</vt:lpstr>
      <vt:lpstr>DataFrame과 파일 입출력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kyungsub@gmail.com</dc:creator>
  <cp:lastModifiedBy>kyungsub@gmail.com</cp:lastModifiedBy>
  <cp:revision>64</cp:revision>
  <dcterms:created xsi:type="dcterms:W3CDTF">2017-05-08T02:07:44Z</dcterms:created>
  <dcterms:modified xsi:type="dcterms:W3CDTF">2017-05-17T02:34:21Z</dcterms:modified>
</cp:coreProperties>
</file>