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6" r:id="rId12"/>
    <p:sldId id="266" r:id="rId13"/>
    <p:sldId id="287" r:id="rId14"/>
    <p:sldId id="267" r:id="rId15"/>
    <p:sldId id="274" r:id="rId16"/>
    <p:sldId id="284" r:id="rId17"/>
    <p:sldId id="285" r:id="rId18"/>
    <p:sldId id="268" r:id="rId19"/>
    <p:sldId id="272" r:id="rId20"/>
    <p:sldId id="279" r:id="rId21"/>
    <p:sldId id="288" r:id="rId22"/>
    <p:sldId id="269" r:id="rId23"/>
    <p:sldId id="270" r:id="rId24"/>
    <p:sldId id="271" r:id="rId25"/>
    <p:sldId id="275" r:id="rId26"/>
    <p:sldId id="276" r:id="rId27"/>
    <p:sldId id="280" r:id="rId28"/>
    <p:sldId id="281" r:id="rId29"/>
    <p:sldId id="283" r:id="rId30"/>
    <p:sldId id="282" r:id="rId31"/>
    <p:sldId id="277" r:id="rId32"/>
    <p:sldId id="27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6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4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2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1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2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8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0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9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6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B60-8467-4139-BAE6-BD515294F3BA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90B60-8467-4139-BAE6-BD515294F3BA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54708-FFDE-4BD3-9A12-85AAEFFC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85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tutorial/datastructures.html#more-on-lis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List, Dictionary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4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참조와 복사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대상을 참조하는 것이 아니라 대상을 복사하여 사용하고 싶을 때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L1 = [1, 2, 3]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L2 = L1[:]  </a:t>
            </a:r>
            <a:r>
              <a:rPr lang="ko-KR" altLang="en-US" spc="-150" dirty="0" smtClean="0">
                <a:latin typeface="Consolas" panose="020B0609020204030204" pitchFamily="49" charset="0"/>
              </a:rPr>
              <a:t>혹은 </a:t>
            </a:r>
            <a:r>
              <a:rPr lang="en-US" altLang="ko-KR" spc="-150" dirty="0" smtClean="0">
                <a:latin typeface="Consolas" panose="020B0609020204030204" pitchFamily="49" charset="0"/>
              </a:rPr>
              <a:t>L2 = list(L1)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L1[0] = 4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L1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[4, 2, 3]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 L2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335388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복사의 예 </a:t>
            </a:r>
            <a:r>
              <a:rPr lang="en-US" altLang="ko-KR" dirty="0" smtClean="0"/>
              <a:t>(Cloning)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removeDup</a:t>
            </a:r>
            <a:r>
              <a:rPr lang="en-US" altLang="ko-KR" spc="-150" dirty="0" smtClean="0">
                <a:latin typeface="Consolas" panose="020B0609020204030204" pitchFamily="49" charset="0"/>
              </a:rPr>
              <a:t>(L1, L2):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for e1 in L1: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if e1 in L2: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  L1.remove(e1)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L1=[1,2,3,4]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L2=[1,2,5,6]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removeDup</a:t>
            </a:r>
            <a:r>
              <a:rPr lang="en-US" altLang="ko-KR" spc="-150" dirty="0" smtClean="0">
                <a:latin typeface="Consolas" panose="020B0609020204030204" pitchFamily="49" charset="0"/>
              </a:rPr>
              <a:t>(L1, L2)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 'L1 = ', L1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err="1">
                <a:latin typeface="Consolas" panose="020B0609020204030204" pitchFamily="49" charset="0"/>
              </a:rPr>
              <a:t>removeDup</a:t>
            </a:r>
            <a:r>
              <a:rPr lang="en-US" altLang="ko-KR" spc="-150" dirty="0">
                <a:latin typeface="Consolas" panose="020B0609020204030204" pitchFamily="49" charset="0"/>
              </a:rPr>
              <a:t>(L1, L2):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  for e1 in </a:t>
            </a:r>
            <a:r>
              <a:rPr lang="en-US" altLang="ko-KR" spc="-150" dirty="0" smtClean="0">
                <a:latin typeface="Consolas" panose="020B0609020204030204" pitchFamily="49" charset="0"/>
              </a:rPr>
              <a:t>L1</a:t>
            </a:r>
            <a:r>
              <a:rPr lang="en-US" altLang="ko-KR" spc="-15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[:]</a:t>
            </a:r>
            <a:r>
              <a:rPr lang="en-US" altLang="ko-KR" spc="-150" dirty="0" smtClean="0">
                <a:latin typeface="Consolas" panose="020B0609020204030204" pitchFamily="49" charset="0"/>
              </a:rPr>
              <a:t>: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    if e1 in L2: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      L1.remove(e1)</a:t>
            </a:r>
          </a:p>
          <a:p>
            <a:r>
              <a:rPr lang="en-US" altLang="ko-KR" spc="-150" dirty="0">
                <a:latin typeface="Consolas" panose="020B0609020204030204" pitchFamily="49" charset="0"/>
              </a:rPr>
              <a:t>L1=[1,2,3,4]</a:t>
            </a:r>
          </a:p>
          <a:p>
            <a:r>
              <a:rPr lang="en-US" altLang="ko-KR" spc="-150" dirty="0">
                <a:latin typeface="Consolas" panose="020B0609020204030204" pitchFamily="49" charset="0"/>
              </a:rPr>
              <a:t>L2=[1,2,5,6]</a:t>
            </a:r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removeDup</a:t>
            </a:r>
            <a:r>
              <a:rPr lang="en-US" altLang="ko-KR" spc="-150" dirty="0">
                <a:latin typeface="Consolas" panose="020B0609020204030204" pitchFamily="49" charset="0"/>
              </a:rPr>
              <a:t>(L1, L2)</a:t>
            </a:r>
          </a:p>
          <a:p>
            <a:r>
              <a:rPr lang="en-US" altLang="ko-KR" spc="-150" dirty="0">
                <a:latin typeface="Consolas" panose="020B0609020204030204" pitchFamily="49" charset="0"/>
              </a:rPr>
              <a:t>print 'L1 = ', L1</a:t>
            </a:r>
            <a:endParaRPr lang="ko-KR" altLang="en-US" spc="-150" dirty="0">
              <a:latin typeface="Consolas" panose="020B0609020204030204" pitchFamily="49" charset="0"/>
            </a:endParaRPr>
          </a:p>
          <a:p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7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/>
              <a:t>string</a:t>
            </a:r>
            <a:r>
              <a:rPr lang="ko-KR" altLang="en-US" spc="-150" dirty="0" smtClean="0"/>
              <a:t>과 </a:t>
            </a:r>
            <a:r>
              <a:rPr lang="en-US" altLang="ko-KR" spc="-150" dirty="0" smtClean="0"/>
              <a:t>list</a:t>
            </a:r>
            <a:r>
              <a:rPr lang="ko-KR" altLang="en-US" spc="-150" dirty="0" smtClean="0"/>
              <a:t>는 인덱스를 통해 접근할 수 있는 등 비슷한 점이 많음</a:t>
            </a:r>
            <a:endParaRPr lang="en-US" altLang="ko-KR" spc="-150" dirty="0" smtClean="0"/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</a:rPr>
              <a:t>my_string</a:t>
            </a:r>
            <a:r>
              <a:rPr lang="en-US" altLang="ko-KR" dirty="0" smtClean="0">
                <a:latin typeface="Consolas" panose="020B0609020204030204" pitchFamily="49" charset="0"/>
              </a:rPr>
              <a:t> = 'test'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</a:rPr>
              <a:t>print </a:t>
            </a:r>
            <a:r>
              <a:rPr lang="en-US" altLang="ko-KR" dirty="0" err="1" smtClean="0">
                <a:latin typeface="Consolas" panose="020B0609020204030204" pitchFamily="49" charset="0"/>
              </a:rPr>
              <a:t>my_string</a:t>
            </a:r>
            <a:r>
              <a:rPr lang="en-US" altLang="ko-KR" dirty="0" smtClean="0">
                <a:latin typeface="Consolas" panose="020B0609020204030204" pitchFamily="49" charset="0"/>
              </a:rPr>
              <a:t>[0]</a:t>
            </a:r>
          </a:p>
          <a:p>
            <a:pPr lvl="2"/>
            <a:r>
              <a:rPr lang="en-US" altLang="ko-KR" sz="2400" dirty="0" smtClean="0">
                <a:latin typeface="Consolas" panose="020B0609020204030204" pitchFamily="49" charset="0"/>
              </a:rPr>
              <a:t>t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list</a:t>
            </a:r>
            <a:r>
              <a:rPr lang="ko-KR" altLang="en-US" dirty="0" smtClean="0"/>
              <a:t>는 인덱스를 통해 원소를 변화시키는 것이 가능</a:t>
            </a:r>
            <a:r>
              <a:rPr lang="en-US" altLang="ko-KR" dirty="0" smtClean="0"/>
              <a:t>(mutable)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my_list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] = </a:t>
            </a:r>
            <a:r>
              <a:rPr lang="en-US" altLang="ko-KR" i="1" spc="-150" dirty="0" err="1" smtClean="0"/>
              <a:t>new_element</a:t>
            </a:r>
            <a:endParaRPr lang="en-US" altLang="ko-KR" i="1" spc="-150" dirty="0" smtClean="0"/>
          </a:p>
          <a:p>
            <a:r>
              <a:rPr lang="en-US" altLang="ko-KR" dirty="0" smtClean="0"/>
              <a:t>string</a:t>
            </a:r>
            <a:r>
              <a:rPr lang="ko-KR" altLang="en-US" dirty="0" smtClean="0"/>
              <a:t>은 불가능 </a:t>
            </a:r>
            <a:r>
              <a:rPr lang="en-US" altLang="ko-KR" dirty="0" smtClean="0"/>
              <a:t>(immutable)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my_string</a:t>
            </a:r>
            <a:r>
              <a:rPr lang="en-US" altLang="ko-KR" spc="-150" dirty="0" smtClean="0">
                <a:latin typeface="Consolas" panose="020B0609020204030204" pitchFamily="49" charset="0"/>
              </a:rPr>
              <a:t>[0] = 'k'</a:t>
            </a:r>
          </a:p>
          <a:p>
            <a:pPr lvl="2"/>
            <a:r>
              <a:rPr lang="en-US" altLang="ko-KR" spc="-150" dirty="0" err="1">
                <a:latin typeface="Consolas" panose="020B0609020204030204" pitchFamily="49" charset="0"/>
              </a:rPr>
              <a:t>TypeError</a:t>
            </a:r>
            <a:r>
              <a:rPr lang="en-US" altLang="ko-KR" spc="-150" dirty="0">
                <a:latin typeface="Consolas" panose="020B0609020204030204" pitchFamily="49" charset="0"/>
              </a:rPr>
              <a:t>: </a:t>
            </a:r>
            <a:r>
              <a:rPr lang="en-US" altLang="ko-KR" spc="-150" dirty="0" smtClean="0">
                <a:latin typeface="Consolas" panose="020B0609020204030204" pitchFamily="49" charset="0"/>
              </a:rPr>
              <a:t>'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' </a:t>
            </a:r>
            <a:r>
              <a:rPr lang="en-US" altLang="ko-KR" spc="-150" dirty="0">
                <a:latin typeface="Consolas" panose="020B0609020204030204" pitchFamily="49" charset="0"/>
              </a:rPr>
              <a:t>object does not support item assignment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55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545"/>
          </a:xfrm>
        </p:spPr>
        <p:txBody>
          <a:bodyPr/>
          <a:lstStyle/>
          <a:p>
            <a:r>
              <a:rPr lang="en-US" altLang="ko-KR" dirty="0" smtClean="0"/>
              <a:t>list concatenation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6951"/>
            <a:ext cx="10515600" cy="4620012"/>
          </a:xfrm>
        </p:spPr>
        <p:txBody>
          <a:bodyPr>
            <a:normAutofit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x = [1, 2, 3]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x.extend</a:t>
            </a:r>
            <a:r>
              <a:rPr lang="en-US" altLang="ko-KR" spc="-150" dirty="0" smtClean="0">
                <a:latin typeface="Consolas" panose="020B0609020204030204" pitchFamily="49" charset="0"/>
              </a:rPr>
              <a:t>([4, 5, 6])   # x is now [1, 2, 3, 4, 5, 6]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변화시키고 싶지 않으면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 = [1, 2, 3]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y = x + [4, 5, 6]   # y is [1, 2, 3, 4, 5, 6], </a:t>
            </a:r>
            <a:r>
              <a:rPr lang="en-US" altLang="ko-KR" spc="-150" dirty="0" smtClean="0">
                <a:latin typeface="Consolas" panose="020B0609020204030204" pitchFamily="49" charset="0"/>
              </a:rPr>
              <a:t>x</a:t>
            </a:r>
            <a:r>
              <a:rPr lang="ko-KR" altLang="en-US" spc="-150" dirty="0" smtClean="0">
                <a:latin typeface="Consolas" panose="020B0609020204030204" pitchFamily="49" charset="0"/>
              </a:rPr>
              <a:t>는 그대로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하나씩 추가할 경우는 </a:t>
            </a:r>
            <a:r>
              <a:rPr lang="en-US" altLang="ko-KR" spc="-150" dirty="0" smtClean="0">
                <a:latin typeface="Consolas" panose="020B0609020204030204" pitchFamily="49" charset="0"/>
              </a:rPr>
              <a:t>append</a:t>
            </a:r>
            <a:r>
              <a:rPr lang="ko-KR" altLang="en-US" dirty="0" smtClean="0"/>
              <a:t>를 많이 씀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 = [1, 2, 3]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x.append</a:t>
            </a:r>
            <a:r>
              <a:rPr lang="en-US" altLang="ko-KR" spc="-150" dirty="0" smtClean="0">
                <a:latin typeface="Consolas" panose="020B0609020204030204" pitchFamily="49" charset="0"/>
              </a:rPr>
              <a:t>(0)     # x is now [1, 2, 3, 0]</a:t>
            </a:r>
          </a:p>
        </p:txBody>
      </p:sp>
    </p:spTree>
    <p:extLst>
      <p:ext uri="{BB962C8B-B14F-4D97-AF65-F5344CB8AC3E}">
        <p14:creationId xmlns:p14="http://schemas.microsoft.com/office/powerpoint/2010/main" val="349132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US" altLang="ko-KR" dirty="0" smtClean="0"/>
              <a:t>List comprehension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01578"/>
            <a:ext cx="10515600" cy="48753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squares = [x**2 for x in range(4)]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[0, 1, 4, 9]</a:t>
            </a:r>
          </a:p>
          <a:p>
            <a:pPr marL="457200" lvl="1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[(x, y) for x in [1, 2, 3] for y in [3, 1, 4] if x!=y]</a:t>
            </a:r>
          </a:p>
          <a:p>
            <a:pPr lvl="1"/>
            <a:r>
              <a:rPr lang="en-US" altLang="ko-KR" spc="-150" dirty="0">
                <a:latin typeface="Consolas" panose="020B0609020204030204" pitchFamily="49" charset="0"/>
              </a:rPr>
              <a:t>[(1, 3), (1, 4), (2, 3), (2, 1), (2, 4), (3, 1), (3, 4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[abs(x) for x in </a:t>
            </a:r>
            <a:r>
              <a:rPr lang="en-US" altLang="ko-KR" spc="-150" dirty="0" smtClean="0">
                <a:latin typeface="Consolas" panose="020B0609020204030204" pitchFamily="49" charset="0"/>
              </a:rPr>
              <a:t>[-1, 2, -3]]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[1, 2, 3]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from math import </a:t>
            </a:r>
            <a:r>
              <a:rPr lang="en-US" altLang="ko-KR" spc="-150" dirty="0" smtClean="0">
                <a:latin typeface="Consolas" panose="020B0609020204030204" pitchFamily="49" charset="0"/>
              </a:rPr>
              <a:t>pi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(round(pi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)) for 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 in range(1, 6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</a:p>
          <a:p>
            <a:pPr lvl="1"/>
            <a:r>
              <a:rPr lang="en-US" altLang="ko-KR" sz="2600" spc="-150" dirty="0" smtClean="0">
                <a:latin typeface="Consolas" panose="020B0609020204030204" pitchFamily="49" charset="0"/>
              </a:rPr>
              <a:t>['3.1', '3.14', '3.142', '3.1416', '3.14159']</a:t>
            </a:r>
          </a:p>
          <a:p>
            <a:endParaRPr lang="en-US" altLang="ko-KR" sz="3000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3000" spc="-150" dirty="0" smtClean="0">
                <a:latin typeface="Consolas" panose="020B0609020204030204" pitchFamily="49" charset="0"/>
              </a:rPr>
              <a:t>mixed = [1, 2, 'a', 3, 4.0]</a:t>
            </a:r>
            <a:br>
              <a:rPr lang="en-US" altLang="ko-KR" sz="3000" spc="-150" dirty="0" smtClean="0">
                <a:latin typeface="Consolas" panose="020B0609020204030204" pitchFamily="49" charset="0"/>
              </a:rPr>
            </a:br>
            <a:r>
              <a:rPr lang="en-US" altLang="ko-KR" sz="3000" spc="-150" dirty="0" smtClean="0">
                <a:latin typeface="Consolas" panose="020B0609020204030204" pitchFamily="49" charset="0"/>
              </a:rPr>
              <a:t>print [x**2 for x in mixed if type(x) == </a:t>
            </a:r>
            <a:r>
              <a:rPr lang="en-US" altLang="ko-KR" sz="3000" spc="-15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3000" spc="-150" dirty="0" smtClean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altLang="ko-KR" sz="2600" spc="-150" dirty="0" smtClean="0">
                <a:latin typeface="Consolas" panose="020B0609020204030204" pitchFamily="49" charset="0"/>
              </a:rPr>
              <a:t>[1, 4, 9]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834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691"/>
          </a:xfrm>
        </p:spPr>
        <p:txBody>
          <a:bodyPr/>
          <a:lstStyle/>
          <a:p>
            <a:r>
              <a:rPr lang="en-US" altLang="ko-KR" dirty="0" smtClean="0"/>
              <a:t>Tuple - </a:t>
            </a:r>
            <a:r>
              <a:rPr lang="ko-KR" altLang="en-US" dirty="0" err="1" smtClean="0"/>
              <a:t>투플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58097"/>
            <a:ext cx="10515600" cy="471886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Tuple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와 매우 비슷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 </a:t>
            </a:r>
            <a:r>
              <a:rPr lang="en-US" altLang="ko-KR" dirty="0" smtClean="0"/>
              <a:t>immutable</a:t>
            </a:r>
          </a:p>
          <a:p>
            <a:pPr lvl="1"/>
            <a:r>
              <a:rPr lang="ko-KR" altLang="en-US" dirty="0" smtClean="0"/>
              <a:t>내용을 바꾸는 연산을 제외한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많은 연산을 똑같이 수행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]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( )</a:t>
            </a:r>
            <a:r>
              <a:rPr lang="ko-KR" altLang="en-US" dirty="0"/>
              <a:t> </a:t>
            </a:r>
            <a:r>
              <a:rPr lang="ko-KR" altLang="en-US" dirty="0" smtClean="0"/>
              <a:t>혹은 아무런 괄호 없이 표현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my_tuple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(1, 2)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my_tuple</a:t>
            </a:r>
            <a:r>
              <a:rPr lang="en-US" altLang="ko-KR" spc="-150" dirty="0" smtClean="0">
                <a:latin typeface="Consolas" panose="020B0609020204030204" pitchFamily="49" charset="0"/>
              </a:rPr>
              <a:t>[1] = 3 </a:t>
            </a:r>
          </a:p>
          <a:p>
            <a:pPr lvl="1"/>
            <a:r>
              <a:rPr lang="en-US" altLang="ko-KR" dirty="0" err="1"/>
              <a:t>TypeError</a:t>
            </a:r>
            <a:r>
              <a:rPr lang="en-US" altLang="ko-KR" dirty="0"/>
              <a:t>: </a:t>
            </a:r>
            <a:r>
              <a:rPr lang="en-US" altLang="ko-KR" dirty="0" smtClean="0"/>
              <a:t>'tuple' </a:t>
            </a:r>
            <a:r>
              <a:rPr lang="en-US" altLang="ko-KR" dirty="0"/>
              <a:t>object does not support item </a:t>
            </a:r>
            <a:r>
              <a:rPr lang="en-US" altLang="ko-KR" dirty="0" smtClean="0"/>
              <a:t>assignment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여러 값을 같이 반환할 때 유용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sum_product</a:t>
            </a:r>
            <a:r>
              <a:rPr lang="en-US" altLang="ko-KR" spc="-150" dirty="0" smtClean="0">
                <a:latin typeface="Consolas" panose="020B0609020204030204" pitchFamily="49" charset="0"/>
              </a:rPr>
              <a:t>(x, y): return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x+y</a:t>
            </a:r>
            <a:r>
              <a:rPr lang="en-US" altLang="ko-KR" spc="-150" dirty="0" smtClean="0">
                <a:latin typeface="Consolas" panose="020B0609020204030204" pitchFamily="49" charset="0"/>
              </a:rPr>
              <a:t>, x*y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여러 값을 동시에 부여 </a:t>
            </a:r>
            <a:r>
              <a:rPr lang="en-US" altLang="ko-KR" dirty="0" smtClean="0"/>
              <a:t>(list</a:t>
            </a:r>
            <a:r>
              <a:rPr lang="ko-KR" altLang="en-US" dirty="0" smtClean="0"/>
              <a:t>로도 가능</a:t>
            </a:r>
            <a:r>
              <a:rPr lang="en-US" altLang="ko-KR" dirty="0" smtClean="0"/>
              <a:t>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x, y = (1, 2)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x, y = y, x         #Python</a:t>
            </a:r>
            <a:r>
              <a:rPr lang="ko-KR" altLang="en-US" spc="-150" dirty="0" smtClean="0">
                <a:latin typeface="Consolas" panose="020B0609020204030204" pitchFamily="49" charset="0"/>
              </a:rPr>
              <a:t>에서 두 변수 값을 </a:t>
            </a:r>
            <a:r>
              <a:rPr lang="en-US" altLang="ko-KR" spc="-150" dirty="0" smtClean="0">
                <a:latin typeface="Consolas" panose="020B0609020204030204" pitchFamily="49" charset="0"/>
              </a:rPr>
              <a:t>swap</a:t>
            </a:r>
            <a:r>
              <a:rPr lang="ko-KR" altLang="en-US" spc="-150" dirty="0" smtClean="0">
                <a:latin typeface="Consolas" panose="020B0609020204030204" pitchFamily="49" charset="0"/>
              </a:rPr>
              <a:t>하는 법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26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Tuple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t1 = ()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t2 = (1, 'two', 3)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t3 = (10,) </a:t>
            </a:r>
          </a:p>
          <a:p>
            <a:pPr lvl="1"/>
            <a:r>
              <a:rPr lang="ko-KR" altLang="en-US" spc="-150" dirty="0" smtClean="0">
                <a:latin typeface="Consolas" panose="020B0609020204030204" pitchFamily="49" charset="0"/>
              </a:rPr>
              <a:t>원소가 하나인 </a:t>
            </a:r>
            <a:r>
              <a:rPr lang="en-US" altLang="ko-KR" spc="-150" dirty="0" smtClean="0">
                <a:latin typeface="Consolas" panose="020B0609020204030204" pitchFamily="49" charset="0"/>
              </a:rPr>
              <a:t>tuple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 t1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 t2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 t3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t1 = (1, 'two', 3)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t2 = (t1, 3.25)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 t2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 </a:t>
            </a:r>
            <a:r>
              <a:rPr lang="en-US" altLang="ko-KR" spc="-150" dirty="0">
                <a:latin typeface="Consolas" panose="020B0609020204030204" pitchFamily="49" charset="0"/>
              </a:rPr>
              <a:t>(t1 + t2)</a:t>
            </a:r>
          </a:p>
          <a:p>
            <a:r>
              <a:rPr lang="en-US" altLang="ko-KR" spc="-150" dirty="0">
                <a:latin typeface="Consolas" panose="020B0609020204030204" pitchFamily="49" charset="0"/>
              </a:rPr>
              <a:t>print (t1 + t2)[3]</a:t>
            </a:r>
          </a:p>
          <a:p>
            <a:r>
              <a:rPr lang="en-US" altLang="ko-KR" spc="-150" dirty="0">
                <a:latin typeface="Consolas" panose="020B0609020204030204" pitchFamily="49" charset="0"/>
              </a:rPr>
              <a:t>print (t1 + t2)[2:5]</a:t>
            </a:r>
            <a:endParaRPr lang="ko-KR" altLang="en-US" spc="-150" dirty="0">
              <a:latin typeface="Consolas" panose="020B0609020204030204" pitchFamily="49" charset="0"/>
            </a:endParaRPr>
          </a:p>
          <a:p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1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8259"/>
          </a:xfrm>
        </p:spPr>
        <p:txBody>
          <a:bodyPr/>
          <a:lstStyle/>
          <a:p>
            <a:r>
              <a:rPr lang="en-US" altLang="ko-KR" dirty="0" smtClean="0"/>
              <a:t>Example : </a:t>
            </a:r>
            <a:r>
              <a:rPr lang="ko-KR" altLang="en-US" dirty="0" smtClean="0"/>
              <a:t>공약수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ko-KR" altLang="en-US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findDivisors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(n1, n2):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divisors = ()  #empty tuple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range(1, min (n1, n2) + 1):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if n1%i == 0 and n2%i == 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divisors = divisors +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, 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 divisors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divisors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findDivisors</a:t>
            </a:r>
            <a:r>
              <a:rPr lang="en-US" altLang="ko-KR" spc="-150" dirty="0" smtClean="0">
                <a:latin typeface="Consolas" panose="020B0609020204030204" pitchFamily="49" charset="0"/>
              </a:rPr>
              <a:t>(20, 100)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divisors</a:t>
            </a:r>
          </a:p>
        </p:txBody>
      </p:sp>
    </p:spTree>
    <p:extLst>
      <p:ext uri="{BB962C8B-B14F-4D97-AF65-F5344CB8AC3E}">
        <p14:creationId xmlns:p14="http://schemas.microsoft.com/office/powerpoint/2010/main" val="281731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연계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</a:rPr>
              <a:t>my_list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[10, 'hi', -1.2, 'first']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for x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my_list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print x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student_list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['Tom', 'Jack', 'Jane', 'Susan']</a:t>
            </a:r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student_list.sort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for student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student_list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print student</a:t>
            </a:r>
          </a:p>
        </p:txBody>
      </p:sp>
    </p:spTree>
    <p:extLst>
      <p:ext uri="{BB962C8B-B14F-4D97-AF65-F5344CB8AC3E}">
        <p14:creationId xmlns:p14="http://schemas.microsoft.com/office/powerpoint/2010/main" val="397413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enumerate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enumerate</a:t>
            </a:r>
            <a:r>
              <a:rPr lang="ko-KR" altLang="en-US" dirty="0" smtClean="0"/>
              <a:t>을 이용하여 인덱스와 리스트의 값에 접근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student_list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['Tom', 'Jane', 'Susie', 'Chris']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index, value in enumerate(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student_list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print index, value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range(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some_list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)): do something(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)   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# not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Pythonic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, _ in enumerate(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some_list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) : do something(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)    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#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Pythonic</a:t>
            </a:r>
            <a:endParaRPr lang="en-US" altLang="ko-KR" spc="-15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1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[ ]</a:t>
            </a:r>
            <a:r>
              <a:rPr lang="ko-KR" altLang="en-US" dirty="0" smtClean="0"/>
              <a:t>와 </a:t>
            </a:r>
            <a:r>
              <a:rPr lang="en-US" altLang="ko-KR" dirty="0" smtClean="0">
                <a:latin typeface="Consolas" panose="020B0609020204030204" pitchFamily="49" charset="0"/>
              </a:rPr>
              <a:t>,</a:t>
            </a:r>
            <a:r>
              <a:rPr lang="ko-KR" altLang="en-US" dirty="0" smtClean="0"/>
              <a:t>로 표현하는 데이터 형으로 여러 가지 형태의 정보를 하나의 리스트로 묶어서 나타냄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 = [1, 4, 9, 16, 25]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zoo_animal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['tiger', 'lion', 'monkey']</a:t>
            </a:r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s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mith_information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['Smith', 1990, 'London']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lee_information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['Lee', 1975, 'Seoul']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customer = 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smith_information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lee_information</a:t>
            </a:r>
            <a:r>
              <a:rPr lang="en-US" altLang="ko-KR" spc="-150" dirty="0" smtClean="0">
                <a:latin typeface="Consolas" panose="020B0609020204030204" pitchFamily="49" charset="0"/>
              </a:rPr>
              <a:t>]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이용하여 길이를 구함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latin typeface="Consolas" panose="020B0609020204030204" pitchFamily="49" charset="0"/>
              </a:rPr>
              <a:t>(squares), </a:t>
            </a:r>
            <a:r>
              <a:rPr lang="en-US" altLang="ko-KR" dirty="0" err="1" smtClean="0"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zoo_animal</a:t>
            </a:r>
            <a:r>
              <a:rPr lang="en-US" altLang="ko-KR" dirty="0" smtClean="0">
                <a:latin typeface="Consolas" panose="020B0609020204030204" pitchFamily="49" charset="0"/>
              </a:rPr>
              <a:t>), </a:t>
            </a:r>
            <a:r>
              <a:rPr lang="en-US" altLang="ko-KR" dirty="0" err="1" smtClean="0"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latin typeface="Consolas" panose="020B0609020204030204" pitchFamily="49" charset="0"/>
              </a:rPr>
              <a:t>(customer)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81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150" dirty="0" smtClean="0"/>
              <a:t>두 개 이상의 리스트를 원소 별로 합쳐서 </a:t>
            </a:r>
            <a:r>
              <a:rPr lang="ko-KR" altLang="en-US" spc="-150" dirty="0" err="1" smtClean="0"/>
              <a:t>투플들의</a:t>
            </a:r>
            <a:r>
              <a:rPr lang="ko-KR" altLang="en-US" spc="-150" dirty="0" smtClean="0"/>
              <a:t> 리스트로 생성</a:t>
            </a:r>
            <a:endParaRPr lang="en-US" altLang="ko-KR" spc="-150" dirty="0" smtClean="0"/>
          </a:p>
          <a:p>
            <a:r>
              <a:rPr lang="es-ES" altLang="ko-KR" spc="-150" dirty="0">
                <a:latin typeface="Consolas" panose="020B0609020204030204" pitchFamily="49" charset="0"/>
              </a:rPr>
              <a:t>x = [1, 2, </a:t>
            </a:r>
            <a:r>
              <a:rPr lang="es-ES" altLang="ko-KR" spc="-150" dirty="0" smtClean="0">
                <a:latin typeface="Consolas" panose="020B0609020204030204" pitchFamily="49" charset="0"/>
              </a:rPr>
              <a:t>3]</a:t>
            </a:r>
            <a:br>
              <a:rPr lang="es-ES" altLang="ko-KR" spc="-150" dirty="0" smtClean="0">
                <a:latin typeface="Consolas" panose="020B0609020204030204" pitchFamily="49" charset="0"/>
              </a:rPr>
            </a:br>
            <a:r>
              <a:rPr lang="es-ES" altLang="ko-KR" spc="-150" dirty="0" smtClean="0">
                <a:latin typeface="Consolas" panose="020B0609020204030204" pitchFamily="49" charset="0"/>
              </a:rPr>
              <a:t>y </a:t>
            </a:r>
            <a:r>
              <a:rPr lang="es-ES" altLang="ko-KR" spc="-150" dirty="0">
                <a:latin typeface="Consolas" panose="020B0609020204030204" pitchFamily="49" charset="0"/>
              </a:rPr>
              <a:t>= [4, 5, </a:t>
            </a:r>
            <a:r>
              <a:rPr lang="es-ES" altLang="ko-KR" spc="-150" dirty="0" smtClean="0">
                <a:latin typeface="Consolas" panose="020B0609020204030204" pitchFamily="49" charset="0"/>
              </a:rPr>
              <a:t>6]</a:t>
            </a:r>
            <a:br>
              <a:rPr lang="es-ES" altLang="ko-KR" spc="-150" dirty="0" smtClean="0">
                <a:latin typeface="Consolas" panose="020B0609020204030204" pitchFamily="49" charset="0"/>
              </a:rPr>
            </a:br>
            <a:r>
              <a:rPr lang="es-ES" altLang="ko-KR" spc="-150" dirty="0" smtClean="0">
                <a:latin typeface="Consolas" panose="020B0609020204030204" pitchFamily="49" charset="0"/>
              </a:rPr>
              <a:t>zipped </a:t>
            </a:r>
            <a:r>
              <a:rPr lang="es-ES" altLang="ko-KR" spc="-150" dirty="0">
                <a:latin typeface="Consolas" panose="020B0609020204030204" pitchFamily="49" charset="0"/>
              </a:rPr>
              <a:t>= zip(x, </a:t>
            </a:r>
            <a:r>
              <a:rPr lang="es-ES" altLang="ko-KR" spc="-150" dirty="0" smtClean="0">
                <a:latin typeface="Consolas" panose="020B0609020204030204" pitchFamily="49" charset="0"/>
              </a:rPr>
              <a:t>y)</a:t>
            </a:r>
            <a:r>
              <a:rPr lang="es-ES" altLang="ko-KR" spc="-150" dirty="0">
                <a:latin typeface="Consolas" panose="020B0609020204030204" pitchFamily="49" charset="0"/>
              </a:rPr>
              <a:t> </a:t>
            </a:r>
            <a:r>
              <a:rPr lang="es-ES" altLang="ko-KR" spc="-150" dirty="0" smtClean="0">
                <a:latin typeface="Consolas" panose="020B0609020204030204" pitchFamily="49" charset="0"/>
              </a:rPr>
              <a:t>   # [(</a:t>
            </a:r>
            <a:r>
              <a:rPr lang="es-ES" altLang="ko-KR" spc="-150" dirty="0">
                <a:latin typeface="Consolas" panose="020B0609020204030204" pitchFamily="49" charset="0"/>
              </a:rPr>
              <a:t>1, 4), (2, 5), (3, 6)]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34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String, tuple, list </a:t>
            </a:r>
            <a:r>
              <a:rPr lang="ko-KR" altLang="en-US" dirty="0" smtClean="0"/>
              <a:t>공통적인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pc="-150" dirty="0" smtClean="0">
                <a:latin typeface="Consolas" panose="020B0609020204030204" pitchFamily="49" charset="0"/>
              </a:rPr>
              <a:t>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]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원소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길이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seq1 + seq2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n *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/>
              <a:t>: n</a:t>
            </a:r>
            <a:r>
              <a:rPr lang="ko-KR" altLang="en-US" dirty="0" smtClean="0"/>
              <a:t>번 반복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pc="-150" dirty="0" smtClean="0">
                <a:latin typeface="Consolas" panose="020B0609020204030204" pitchFamily="49" charset="0"/>
              </a:rPr>
              <a:t>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start:end</a:t>
            </a:r>
            <a:r>
              <a:rPr lang="en-US" altLang="ko-KR" spc="-150" dirty="0" smtClean="0">
                <a:latin typeface="Consolas" panose="020B0609020204030204" pitchFamily="49" charset="0"/>
              </a:rPr>
              <a:t>]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일부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e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e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seq</a:t>
            </a:r>
            <a:r>
              <a:rPr lang="ko-KR" altLang="en-US" dirty="0" smtClean="0"/>
              <a:t>에 속하면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False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e not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만약 </a:t>
            </a:r>
            <a:r>
              <a:rPr lang="en-US" altLang="ko-KR" dirty="0"/>
              <a:t>e</a:t>
            </a:r>
            <a:r>
              <a:rPr lang="ko-KR" altLang="en-US" dirty="0"/>
              <a:t>가 </a:t>
            </a:r>
            <a:r>
              <a:rPr lang="en-US" altLang="ko-KR" dirty="0" err="1"/>
              <a:t>seq</a:t>
            </a:r>
            <a:r>
              <a:rPr lang="ko-KR" altLang="en-US" dirty="0"/>
              <a:t>에 속하면 </a:t>
            </a:r>
            <a:r>
              <a:rPr lang="en-US" altLang="ko-KR" dirty="0" smtClean="0"/>
              <a:t>False,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True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for e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339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Dictionary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처럼 여러 원소들을 하나의 </a:t>
            </a:r>
            <a:r>
              <a:rPr lang="en-US" altLang="ko-KR" dirty="0" smtClean="0"/>
              <a:t>collection</a:t>
            </a:r>
            <a:r>
              <a:rPr lang="ko-KR" altLang="en-US" dirty="0" smtClean="0"/>
              <a:t>으로 사용</a:t>
            </a:r>
            <a:endParaRPr lang="en-US" altLang="ko-KR" dirty="0" smtClean="0"/>
          </a:p>
          <a:p>
            <a:r>
              <a:rPr lang="en-US" altLang="ko-KR" dirty="0"/>
              <a:t>L</a:t>
            </a:r>
            <a:r>
              <a:rPr lang="en-US" altLang="ko-KR" dirty="0" smtClean="0"/>
              <a:t>ist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통하여 원소에 접근하였지만</a:t>
            </a:r>
            <a:r>
              <a:rPr lang="en-US" altLang="ko-KR" dirty="0" smtClean="0"/>
              <a:t>, dictionary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통하여 접근</a:t>
            </a:r>
            <a:endParaRPr lang="en-US" altLang="ko-KR" dirty="0" smtClean="0"/>
          </a:p>
          <a:p>
            <a:r>
              <a:rPr lang="en-US" altLang="ko-KR" dirty="0" smtClean="0"/>
              <a:t>Dictionary</a:t>
            </a:r>
            <a:r>
              <a:rPr lang="ko-KR" altLang="en-US" dirty="0" smtClean="0"/>
              <a:t>의 기본 구조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{key1: element1, key2: element2, … }</a:t>
            </a:r>
          </a:p>
          <a:p>
            <a:r>
              <a:rPr lang="en-US" altLang="ko-KR" dirty="0" smtClean="0"/>
              <a:t>key</a:t>
            </a:r>
            <a:r>
              <a:rPr lang="ko-KR" altLang="en-US" dirty="0" smtClean="0"/>
              <a:t>는 일반적으로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이나 숫자를 사용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 이름과 점수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{'Tom': 92, 'Jane': 95, 'Amy': 73, 'Nick': 81}</a:t>
            </a:r>
          </a:p>
          <a:p>
            <a:pPr lvl="1"/>
            <a:r>
              <a:rPr lang="ko-KR" altLang="en-US" dirty="0" smtClean="0"/>
              <a:t>학생 이름이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로 사용되었으며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점수가 값으로 사용됨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523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</a:t>
            </a:r>
            <a:r>
              <a:rPr lang="ko-KR" altLang="en-US" dirty="0" smtClean="0"/>
              <a:t>를 통한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pc="-150" dirty="0">
                <a:latin typeface="Consolas" panose="020B0609020204030204" pitchFamily="49" charset="0"/>
              </a:rPr>
              <a:t>scores = </a:t>
            </a:r>
            <a:r>
              <a:rPr lang="en-US" altLang="ko-KR" spc="-150" dirty="0" smtClean="0">
                <a:latin typeface="Consolas" panose="020B0609020204030204" pitchFamily="49" charset="0"/>
              </a:rPr>
              <a:t>{'Tom': </a:t>
            </a:r>
            <a:r>
              <a:rPr lang="en-US" altLang="ko-KR" spc="-150" dirty="0">
                <a:latin typeface="Consolas" panose="020B0609020204030204" pitchFamily="49" charset="0"/>
              </a:rPr>
              <a:t>92, </a:t>
            </a:r>
            <a:r>
              <a:rPr lang="en-US" altLang="ko-KR" spc="-150" dirty="0" smtClean="0">
                <a:latin typeface="Consolas" panose="020B0609020204030204" pitchFamily="49" charset="0"/>
              </a:rPr>
              <a:t>'Jane': </a:t>
            </a:r>
            <a:r>
              <a:rPr lang="en-US" altLang="ko-KR" spc="-150" dirty="0">
                <a:latin typeface="Consolas" panose="020B0609020204030204" pitchFamily="49" charset="0"/>
              </a:rPr>
              <a:t>95, </a:t>
            </a:r>
            <a:r>
              <a:rPr lang="en-US" altLang="ko-KR" spc="-150" dirty="0" smtClean="0">
                <a:latin typeface="Consolas" panose="020B0609020204030204" pitchFamily="49" charset="0"/>
              </a:rPr>
              <a:t>'Amy': </a:t>
            </a:r>
            <a:r>
              <a:rPr lang="en-US" altLang="ko-KR" spc="-150" dirty="0">
                <a:latin typeface="Consolas" panose="020B0609020204030204" pitchFamily="49" charset="0"/>
              </a:rPr>
              <a:t>73, </a:t>
            </a:r>
            <a:r>
              <a:rPr lang="en-US" altLang="ko-KR" spc="-150" dirty="0" smtClean="0">
                <a:latin typeface="Consolas" panose="020B0609020204030204" pitchFamily="49" charset="0"/>
              </a:rPr>
              <a:t>'Nick': </a:t>
            </a:r>
            <a:r>
              <a:rPr lang="en-US" altLang="ko-KR" spc="-150" dirty="0">
                <a:latin typeface="Consolas" panose="020B0609020204030204" pitchFamily="49" charset="0"/>
              </a:rPr>
              <a:t>81</a:t>
            </a: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scores['Tom']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92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scores[0]</a:t>
            </a:r>
          </a:p>
          <a:p>
            <a:pPr lvl="1"/>
            <a:r>
              <a:rPr lang="en-US" altLang="ko-KR" dirty="0" smtClean="0"/>
              <a:t>error </a:t>
            </a:r>
            <a:r>
              <a:rPr lang="ko-KR" altLang="en-US" dirty="0" smtClean="0"/>
              <a:t>발생 </a:t>
            </a:r>
            <a:r>
              <a:rPr lang="en-US" altLang="ko-KR" dirty="0" smtClean="0"/>
              <a:t>: index</a:t>
            </a:r>
            <a:r>
              <a:rPr lang="ko-KR" altLang="en-US" dirty="0" smtClean="0"/>
              <a:t>를 통해 접근할 수 없음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scores['Tom'] = 100</a:t>
            </a:r>
          </a:p>
          <a:p>
            <a:pPr lvl="1"/>
            <a:r>
              <a:rPr lang="en-US" altLang="ko-KR" dirty="0" smtClean="0"/>
              <a:t>list</a:t>
            </a:r>
            <a:r>
              <a:rPr lang="ko-KR" altLang="en-US" dirty="0" smtClean="0"/>
              <a:t>에서와 같이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통하여 원소의 내용을 바꿀 수 있음 </a:t>
            </a:r>
            <a:r>
              <a:rPr lang="en-US" altLang="ko-KR" dirty="0" smtClean="0"/>
              <a:t>(mutable)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scores['Robin'] = 50</a:t>
            </a:r>
          </a:p>
          <a:p>
            <a:pPr lvl="1"/>
            <a:r>
              <a:rPr lang="ko-KR" altLang="en-US" dirty="0" smtClean="0"/>
              <a:t>기존에 </a:t>
            </a:r>
            <a:r>
              <a:rPr lang="en-US" altLang="ko-KR" dirty="0" smtClean="0"/>
              <a:t>'Robin'</a:t>
            </a:r>
            <a:r>
              <a:rPr lang="ko-KR" altLang="en-US" dirty="0" smtClean="0"/>
              <a:t>이 없으므로 새로운 원소 추가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del scores['Nick']</a:t>
            </a:r>
          </a:p>
          <a:p>
            <a:pPr lvl="1"/>
            <a:r>
              <a:rPr lang="ko-KR" altLang="en-US" dirty="0" smtClean="0"/>
              <a:t>기존의 원소 제거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664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ictionary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>
                <a:latin typeface="Consolas" panose="020B0609020204030204" pitchFamily="49" charset="0"/>
              </a:rPr>
              <a:t>scores = </a:t>
            </a:r>
            <a:r>
              <a:rPr lang="en-US" altLang="ko-KR" spc="-150" dirty="0" smtClean="0">
                <a:latin typeface="Consolas" panose="020B0609020204030204" pitchFamily="49" charset="0"/>
              </a:rPr>
              <a:t>{'Tom': </a:t>
            </a:r>
            <a:r>
              <a:rPr lang="en-US" altLang="ko-KR" spc="-150" dirty="0">
                <a:latin typeface="Consolas" panose="020B0609020204030204" pitchFamily="49" charset="0"/>
              </a:rPr>
              <a:t>92, </a:t>
            </a:r>
            <a:r>
              <a:rPr lang="en-US" altLang="ko-KR" spc="-150" dirty="0" smtClean="0">
                <a:latin typeface="Consolas" panose="020B0609020204030204" pitchFamily="49" charset="0"/>
              </a:rPr>
              <a:t>'Jane': </a:t>
            </a:r>
            <a:r>
              <a:rPr lang="en-US" altLang="ko-KR" spc="-150" dirty="0">
                <a:latin typeface="Consolas" panose="020B0609020204030204" pitchFamily="49" charset="0"/>
              </a:rPr>
              <a:t>95, </a:t>
            </a:r>
            <a:r>
              <a:rPr lang="en-US" altLang="ko-KR" spc="-150" dirty="0" smtClean="0">
                <a:latin typeface="Consolas" panose="020B0609020204030204" pitchFamily="49" charset="0"/>
              </a:rPr>
              <a:t>'Amy': </a:t>
            </a:r>
            <a:r>
              <a:rPr lang="en-US" altLang="ko-KR" spc="-150" dirty="0">
                <a:latin typeface="Consolas" panose="020B0609020204030204" pitchFamily="49" charset="0"/>
              </a:rPr>
              <a:t>73, </a:t>
            </a:r>
            <a:r>
              <a:rPr lang="en-US" altLang="ko-KR" spc="-150" dirty="0" smtClean="0">
                <a:latin typeface="Consolas" panose="020B0609020204030204" pitchFamily="49" charset="0"/>
              </a:rPr>
              <a:t>'Nick': </a:t>
            </a:r>
            <a:r>
              <a:rPr lang="en-US" altLang="ko-KR" spc="-150" dirty="0">
                <a:latin typeface="Consolas" panose="020B0609020204030204" pitchFamily="49" charset="0"/>
              </a:rPr>
              <a:t>81}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scores.keys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['Jane', 'Amy', 'Nick', 'Tom']</a:t>
            </a:r>
          </a:p>
          <a:p>
            <a:endParaRPr lang="en-US" altLang="ko-KR" dirty="0"/>
          </a:p>
          <a:p>
            <a:r>
              <a:rPr lang="en-US" altLang="ko-KR" dirty="0" smtClean="0"/>
              <a:t>dictionary</a:t>
            </a:r>
            <a:r>
              <a:rPr lang="ko-KR" altLang="en-US" dirty="0" smtClean="0"/>
              <a:t>는 순서가 정해지지 않음</a:t>
            </a:r>
            <a:r>
              <a:rPr lang="en-US" altLang="ko-KR" dirty="0" smtClean="0"/>
              <a:t>(unordered)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for key in scores: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print key, scores[key]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967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구조화된 데이터를 </a:t>
            </a:r>
            <a:r>
              <a:rPr lang="en-US" altLang="ko-KR" dirty="0" smtClean="0"/>
              <a:t>dictionary</a:t>
            </a:r>
            <a:r>
              <a:rPr lang="ko-KR" altLang="en-US" dirty="0" smtClean="0"/>
              <a:t>로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spc="-150" dirty="0" smtClean="0">
                <a:latin typeface="Consolas" panose="020B0609020204030204" pitchFamily="49" charset="0"/>
              </a:rPr>
              <a:t>tweet =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"user" : "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joelgrus</a:t>
            </a:r>
            <a:r>
              <a:rPr lang="en-US" altLang="ko-KR" spc="-150" dirty="0" smtClean="0">
                <a:latin typeface="Consolas" panose="020B0609020204030204" pitchFamily="49" charset="0"/>
              </a:rPr>
              <a:t>",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"text" : "Data Science is Awesome",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"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retweet_cout</a:t>
            </a:r>
            <a:r>
              <a:rPr lang="en-US" altLang="ko-KR" spc="-150" dirty="0" smtClean="0">
                <a:latin typeface="Consolas" panose="020B0609020204030204" pitchFamily="49" charset="0"/>
              </a:rPr>
              <a:t>" : 100,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"hashtags" : ["#data", "#science"]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tweet_keys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tweet.keys</a:t>
            </a:r>
            <a:r>
              <a:rPr lang="en-US" altLang="ko-KR" spc="-150" dirty="0" smtClean="0">
                <a:latin typeface="Consolas" panose="020B0609020204030204" pitchFamily="49" charset="0"/>
              </a:rPr>
              <a:t>()    #list of keys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tweet_values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tweet.values</a:t>
            </a:r>
            <a:r>
              <a:rPr lang="en-US" altLang="ko-KR" spc="-150" dirty="0" smtClean="0">
                <a:latin typeface="Consolas" panose="020B0609020204030204" pitchFamily="49" charset="0"/>
              </a:rPr>
              <a:t>()   #list of values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tweet_items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tweet.items</a:t>
            </a:r>
            <a:r>
              <a:rPr lang="en-US" altLang="ko-KR" spc="-150" dirty="0" smtClean="0">
                <a:latin typeface="Consolas" panose="020B0609020204030204" pitchFamily="49" charset="0"/>
              </a:rPr>
              <a:t>()   #list of (key, values)</a:t>
            </a:r>
          </a:p>
          <a:p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"user"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tweet_keys</a:t>
            </a:r>
            <a:r>
              <a:rPr lang="en-US" altLang="ko-KR" spc="-150" dirty="0" smtClean="0">
                <a:latin typeface="Consolas" panose="020B0609020204030204" pitchFamily="49" charset="0"/>
              </a:rPr>
              <a:t>  # True but slow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"user" in tweet         # True faster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"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joelgrus</a:t>
            </a:r>
            <a:r>
              <a:rPr lang="en-US" altLang="ko-KR" spc="-150" dirty="0" smtClean="0">
                <a:latin typeface="Consolas" panose="020B0609020204030204" pitchFamily="49" charset="0"/>
              </a:rPr>
              <a:t>"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tweet_values</a:t>
            </a:r>
            <a:r>
              <a:rPr lang="en-US" altLang="ko-KR" spc="-150" dirty="0" smtClean="0">
                <a:latin typeface="Consolas" panose="020B0609020204030204" pitchFamily="49" charset="0"/>
              </a:rPr>
              <a:t>  #True</a:t>
            </a:r>
          </a:p>
        </p:txBody>
      </p:sp>
    </p:spTree>
    <p:extLst>
      <p:ext uri="{BB962C8B-B14F-4D97-AF65-F5344CB8AC3E}">
        <p14:creationId xmlns:p14="http://schemas.microsoft.com/office/powerpoint/2010/main" val="3183764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sequence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dictionary</a:t>
            </a:r>
            <a:r>
              <a:rPr lang="ko-KR" altLang="en-US" dirty="0" smtClean="0"/>
              <a:t>와 비슷한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바꾸어 줌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from collections import Counter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 = Counter([0, 1, 2, 0])</a:t>
            </a:r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의 결과는 다음과 같다 </a:t>
            </a:r>
            <a:r>
              <a:rPr lang="en-US" altLang="ko-KR" dirty="0" smtClean="0"/>
              <a:t>: Counter</a:t>
            </a:r>
            <a:r>
              <a:rPr lang="en-US" altLang="ko-KR" dirty="0"/>
              <a:t>({0: 2, 1: 1, 2: 1</a:t>
            </a:r>
            <a:r>
              <a:rPr lang="en-US" altLang="ko-KR" dirty="0" smtClean="0"/>
              <a:t>})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있음을 나타냄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5470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Generator and Iterator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문제 중 하나는 그 길이가 매우 커질 수 있다는 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range(1000000)</a:t>
            </a:r>
            <a:r>
              <a:rPr lang="ko-KR" altLang="en-US" dirty="0" smtClean="0"/>
              <a:t>은 백만 개의 원소를 가짐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때로는 이 데이터를 모두 생성하는 것은 낭비일 수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generator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등을 이용하여 반복 가능하지만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값들을 생성하는 것은 필요한 경우만 실행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yield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를 만드는 방법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lazy_range</a:t>
            </a:r>
            <a:r>
              <a:rPr lang="en-US" altLang="ko-KR" spc="-150" dirty="0" smtClean="0">
                <a:latin typeface="Consolas" panose="020B0609020204030204" pitchFamily="49" charset="0"/>
              </a:rPr>
              <a:t>(n):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while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&lt;n: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yield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+= 1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3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497"/>
          </a:xfrm>
        </p:spPr>
        <p:txBody>
          <a:bodyPr/>
          <a:lstStyle/>
          <a:p>
            <a:r>
              <a:rPr lang="en-US" altLang="ko-KR" dirty="0" smtClean="0"/>
              <a:t>generator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06378"/>
            <a:ext cx="10515600" cy="457058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lazy_range</a:t>
            </a:r>
            <a:r>
              <a:rPr lang="en-US" altLang="ko-KR" spc="-150" dirty="0" smtClean="0">
                <a:latin typeface="Consolas" panose="020B0609020204030204" pitchFamily="49" charset="0"/>
              </a:rPr>
              <a:t>(10):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do_something_with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은 실제로 위와 비슷한 </a:t>
            </a:r>
            <a:r>
              <a:rPr lang="en-US" altLang="ko-KR" dirty="0" err="1" smtClean="0"/>
              <a:t>xrange</a:t>
            </a:r>
            <a:r>
              <a:rPr lang="ko-KR" altLang="en-US" dirty="0" smtClean="0"/>
              <a:t>라 </a:t>
            </a:r>
            <a:r>
              <a:rPr lang="ko-KR" altLang="en-US" dirty="0" err="1" smtClean="0"/>
              <a:t>불리우는</a:t>
            </a:r>
            <a:r>
              <a:rPr lang="ko-KR" altLang="en-US" dirty="0" smtClean="0"/>
              <a:t> 함수가 있으며</a:t>
            </a:r>
            <a:r>
              <a:rPr lang="en-US" altLang="ko-KR" dirty="0" smtClean="0"/>
              <a:t>, </a:t>
            </a:r>
          </a:p>
          <a:p>
            <a:pPr lvl="1"/>
            <a:r>
              <a:rPr lang="en-US" altLang="ko-KR" dirty="0" smtClean="0"/>
              <a:t>Python 3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range </a:t>
            </a:r>
            <a:r>
              <a:rPr lang="ko-KR" altLang="en-US" dirty="0" smtClean="0"/>
              <a:t>자체가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를 반환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 세가지는 같은 역할을 함</a:t>
            </a:r>
            <a:r>
              <a:rPr lang="en-US" altLang="ko-KR" dirty="0" smtClean="0"/>
              <a:t>, 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range(n):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lazy_range</a:t>
            </a:r>
            <a:r>
              <a:rPr lang="en-US" altLang="ko-KR" spc="-150" dirty="0" smtClean="0">
                <a:latin typeface="Consolas" panose="020B0609020204030204" pitchFamily="49" charset="0"/>
              </a:rPr>
              <a:t>(n):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xrange</a:t>
            </a:r>
            <a:r>
              <a:rPr lang="en-US" altLang="ko-KR" spc="-150" dirty="0" smtClean="0">
                <a:latin typeface="Consolas" panose="020B0609020204030204" pitchFamily="49" charset="0"/>
              </a:rPr>
              <a:t>(n):</a:t>
            </a:r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smtClean="0"/>
              <a:t>next()</a:t>
            </a:r>
            <a:r>
              <a:rPr lang="ko-KR" altLang="en-US" dirty="0" smtClean="0"/>
              <a:t>를 이용하여 반복되는 값을 확인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x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lazy_range</a:t>
            </a:r>
            <a:r>
              <a:rPr lang="en-US" altLang="ko-KR" spc="-150" dirty="0" smtClean="0">
                <a:latin typeface="Consolas" panose="020B0609020204030204" pitchFamily="49" charset="0"/>
              </a:rPr>
              <a:t>(10)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x.next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x.next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x.next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297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generator(2)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무한 시퀀스를 만들 수도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spc="-150" dirty="0" err="1">
                <a:latin typeface="Consolas" panose="020B0609020204030204" pitchFamily="49" charset="0"/>
              </a:rPr>
              <a:t>def</a:t>
            </a:r>
            <a:r>
              <a:rPr lang="en-US" altLang="ko-KR" sz="2400" spc="-150" dirty="0">
                <a:latin typeface="Consolas" panose="020B0609020204030204" pitchFamily="49" charset="0"/>
              </a:rPr>
              <a:t> </a:t>
            </a:r>
            <a:r>
              <a:rPr lang="en-US" altLang="ko-KR" sz="2400" spc="-150" dirty="0" err="1">
                <a:latin typeface="Consolas" panose="020B0609020204030204" pitchFamily="49" charset="0"/>
              </a:rPr>
              <a:t>natural_numbers</a:t>
            </a:r>
            <a:r>
              <a:rPr lang="en-US" altLang="ko-KR" sz="2400" spc="-150" dirty="0">
                <a:latin typeface="Consolas" panose="020B0609020204030204" pitchFamily="49" charset="0"/>
              </a:rPr>
              <a:t>():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n = 1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while True: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	yield n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	n += 1</a:t>
            </a:r>
          </a:p>
          <a:p>
            <a:endParaRPr lang="en-US" altLang="ko-KR" sz="2400" dirty="0"/>
          </a:p>
          <a:p>
            <a:r>
              <a:rPr lang="en-US" altLang="ko-KR" sz="2400" dirty="0"/>
              <a:t>for</a:t>
            </a:r>
            <a:r>
              <a:rPr lang="ko-KR" altLang="en-US" sz="2400" dirty="0"/>
              <a:t>를 이용한 </a:t>
            </a:r>
            <a:r>
              <a:rPr lang="en-US" altLang="ko-KR" sz="2400" dirty="0"/>
              <a:t>generator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r>
              <a:rPr lang="en-US" altLang="ko-KR" sz="2400" spc="-150" dirty="0">
                <a:latin typeface="Consolas" panose="020B0609020204030204" pitchFamily="49" charset="0"/>
              </a:rPr>
              <a:t>lazy_evens_below_20 = (</a:t>
            </a:r>
            <a:r>
              <a:rPr lang="en-US" altLang="ko-KR" sz="2400" spc="-150" dirty="0" err="1">
                <a:latin typeface="Consolas" panose="020B0609020204030204" pitchFamily="49" charset="0"/>
              </a:rPr>
              <a:t>i</a:t>
            </a:r>
            <a:r>
              <a:rPr lang="en-US" altLang="ko-KR" sz="2400" spc="-150" dirty="0">
                <a:latin typeface="Consolas" panose="020B0609020204030204" pitchFamily="49" charset="0"/>
              </a:rPr>
              <a:t> for </a:t>
            </a:r>
            <a:r>
              <a:rPr lang="en-US" altLang="ko-KR" sz="2400" spc="-150" dirty="0" err="1">
                <a:latin typeface="Consolas" panose="020B0609020204030204" pitchFamily="49" charset="0"/>
              </a:rPr>
              <a:t>i</a:t>
            </a:r>
            <a:r>
              <a:rPr lang="en-US" altLang="ko-KR" sz="2400" spc="-150" dirty="0">
                <a:latin typeface="Consolas" panose="020B0609020204030204" pitchFamily="49" charset="0"/>
              </a:rPr>
              <a:t> in </a:t>
            </a:r>
            <a:r>
              <a:rPr lang="en-US" altLang="ko-KR" sz="2400" spc="-150" dirty="0" err="1">
                <a:latin typeface="Consolas" panose="020B0609020204030204" pitchFamily="49" charset="0"/>
              </a:rPr>
              <a:t>lazy_range</a:t>
            </a:r>
            <a:r>
              <a:rPr lang="en-US" altLang="ko-KR" sz="2400" spc="-150" dirty="0">
                <a:latin typeface="Consolas" panose="020B0609020204030204" pitchFamily="49" charset="0"/>
              </a:rPr>
              <a:t>(20) if i%2==0)</a:t>
            </a:r>
            <a:endParaRPr lang="ko-KR" altLang="en-US" sz="2400" spc="-15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66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인덱스</a:t>
            </a:r>
            <a:r>
              <a:rPr lang="en-US" altLang="ko-KR" dirty="0" smtClean="0"/>
              <a:t>(index)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squares = [1, 4, 9, 16, 25, 36, 49, 64, 81]</a:t>
            </a:r>
          </a:p>
          <a:p>
            <a:r>
              <a:rPr lang="en-US" altLang="ko-KR" dirty="0" smtClean="0"/>
              <a:t>index</a:t>
            </a:r>
            <a:r>
              <a:rPr lang="ko-KR" altLang="en-US" dirty="0" smtClean="0"/>
              <a:t>를 이용한 </a:t>
            </a:r>
            <a:r>
              <a:rPr lang="en-US" altLang="ko-KR" dirty="0"/>
              <a:t>l</a:t>
            </a:r>
            <a:r>
              <a:rPr lang="en-US" altLang="ko-KR" dirty="0" smtClean="0"/>
              <a:t>ist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아이템의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squares[0]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squares[1]</a:t>
            </a:r>
          </a:p>
          <a:p>
            <a:pPr lvl="1"/>
            <a:r>
              <a:rPr lang="en-US" altLang="ko-KR" spc="-150" dirty="0">
                <a:latin typeface="Consolas" panose="020B0609020204030204" pitchFamily="49" charset="0"/>
              </a:rPr>
              <a:t>4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squares[4]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25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978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dictionary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iteritem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dict</a:t>
            </a:r>
            <a:r>
              <a:rPr lang="ko-KR" altLang="en-US" dirty="0" smtClean="0"/>
              <a:t>는 </a:t>
            </a:r>
            <a:r>
              <a:rPr lang="en-US" altLang="ko-KR" spc="-150" dirty="0" smtClean="0">
                <a:latin typeface="Consolas" panose="020B0609020204030204" pitchFamily="49" charset="0"/>
              </a:rPr>
              <a:t>items()</a:t>
            </a:r>
            <a:r>
              <a:rPr lang="en-US" altLang="ko-KR" dirty="0" smtClean="0"/>
              <a:t> method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key-value </a:t>
            </a:r>
            <a:r>
              <a:rPr lang="ko-KR" altLang="en-US" dirty="0" smtClean="0"/>
              <a:t>리스트를 반환</a:t>
            </a:r>
            <a:endParaRPr lang="en-US" altLang="ko-KR" dirty="0" smtClean="0"/>
          </a:p>
          <a:p>
            <a:r>
              <a:rPr lang="ko-KR" altLang="en-US" dirty="0" smtClean="0"/>
              <a:t>한편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의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iteritems</a:t>
            </a:r>
            <a:r>
              <a:rPr lang="en-US" altLang="ko-KR" spc="-150" dirty="0" smtClean="0">
                <a:latin typeface="Consolas" panose="020B0609020204030204" pitchFamily="49" charset="0"/>
              </a:rPr>
              <a:t>()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yield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key-value </a:t>
            </a:r>
            <a:r>
              <a:rPr lang="ko-KR" altLang="en-US" dirty="0" smtClean="0"/>
              <a:t>형태의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knights </a:t>
            </a:r>
            <a:r>
              <a:rPr lang="en-US" altLang="ko-KR" spc="-150" dirty="0">
                <a:latin typeface="Consolas" panose="020B0609020204030204" pitchFamily="49" charset="0"/>
              </a:rPr>
              <a:t>= {'</a:t>
            </a:r>
            <a:r>
              <a:rPr lang="en-US" altLang="ko-KR" spc="-150" dirty="0" err="1">
                <a:latin typeface="Consolas" panose="020B0609020204030204" pitchFamily="49" charset="0"/>
              </a:rPr>
              <a:t>gallahad</a:t>
            </a:r>
            <a:r>
              <a:rPr lang="en-US" altLang="ko-KR" spc="-150" dirty="0">
                <a:latin typeface="Consolas" panose="020B0609020204030204" pitchFamily="49" charset="0"/>
              </a:rPr>
              <a:t>': 'the pure', 'robin': 'the brave'}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>
                <a:latin typeface="Consolas" panose="020B0609020204030204" pitchFamily="49" charset="0"/>
              </a:rPr>
              <a:t>k, v in </a:t>
            </a:r>
            <a:r>
              <a:rPr lang="en-US" altLang="ko-KR" spc="-150" dirty="0" err="1">
                <a:latin typeface="Consolas" panose="020B0609020204030204" pitchFamily="49" charset="0"/>
              </a:rPr>
              <a:t>knights.iteritems</a:t>
            </a:r>
            <a:r>
              <a:rPr lang="en-US" altLang="ko-KR" spc="-150" dirty="0" smtClean="0">
                <a:latin typeface="Consolas" panose="020B0609020204030204" pitchFamily="49" charset="0"/>
              </a:rPr>
              <a:t>():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print </a:t>
            </a:r>
            <a:r>
              <a:rPr lang="en-US" altLang="ko-KR" spc="-150" dirty="0">
                <a:latin typeface="Consolas" panose="020B0609020204030204" pitchFamily="49" charset="0"/>
              </a:rPr>
              <a:t>k, </a:t>
            </a:r>
            <a:r>
              <a:rPr lang="en-US" altLang="ko-KR" spc="-150" dirty="0" smtClean="0">
                <a:latin typeface="Consolas" panose="020B0609020204030204" pitchFamily="49" charset="0"/>
              </a:rPr>
              <a:t>v</a:t>
            </a:r>
          </a:p>
          <a:p>
            <a:r>
              <a:rPr lang="ko-KR" altLang="en-US" dirty="0" smtClean="0"/>
              <a:t>같은 역할을 하지만 조금 효율이 떨어질 수 있음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>
                <a:latin typeface="Consolas" panose="020B0609020204030204" pitchFamily="49" charset="0"/>
              </a:rPr>
              <a:t>k, v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knights.items</a:t>
            </a:r>
            <a:r>
              <a:rPr lang="en-US" altLang="ko-KR" spc="-150" dirty="0">
                <a:latin typeface="Consolas" panose="020B0609020204030204" pitchFamily="49" charset="0"/>
              </a:rPr>
              <a:t>():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print k, v</a:t>
            </a:r>
            <a:endParaRPr lang="ko-KR" altLang="en-US" spc="-15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172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 -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리스트는 </a:t>
            </a:r>
            <a:r>
              <a:rPr lang="en-US" altLang="ko-KR" dirty="0" smtClean="0"/>
              <a:t>sort method</a:t>
            </a:r>
            <a:r>
              <a:rPr lang="ko-KR" altLang="en-US" dirty="0" smtClean="0"/>
              <a:t>를 이용하여 정렬 가능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 = [4, 1, 2, 3]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y = sorted(x)    # y</a:t>
            </a:r>
            <a:r>
              <a:rPr lang="ko-KR" altLang="en-US" spc="-150" dirty="0" smtClean="0">
                <a:latin typeface="Consolas" panose="020B0609020204030204" pitchFamily="49" charset="0"/>
              </a:rPr>
              <a:t>는</a:t>
            </a:r>
            <a:r>
              <a:rPr lang="en-US" altLang="ko-KR" spc="-150" dirty="0" smtClean="0">
                <a:latin typeface="Consolas" panose="020B0609020204030204" pitchFamily="49" charset="0"/>
              </a:rPr>
              <a:t> [1, 2, 3, 4], x</a:t>
            </a:r>
            <a:r>
              <a:rPr lang="ko-KR" altLang="en-US" spc="-150" dirty="0" smtClean="0">
                <a:latin typeface="Consolas" panose="020B0609020204030204" pitchFamily="49" charset="0"/>
              </a:rPr>
              <a:t>는 변하지 않음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x.sort</a:t>
            </a:r>
            <a:r>
              <a:rPr lang="en-US" altLang="ko-KR" spc="-150" dirty="0" smtClean="0">
                <a:latin typeface="Consolas" panose="020B0609020204030204" pitchFamily="49" charset="0"/>
              </a:rPr>
              <a:t>()            # x</a:t>
            </a:r>
            <a:r>
              <a:rPr lang="ko-KR" altLang="en-US" spc="-150" dirty="0" smtClean="0">
                <a:latin typeface="Consolas" panose="020B0609020204030204" pitchFamily="49" charset="0"/>
              </a:rPr>
              <a:t>가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ko-KR" altLang="en-US" spc="-150" dirty="0" smtClean="0">
                <a:latin typeface="Consolas" panose="020B0609020204030204" pitchFamily="49" charset="0"/>
              </a:rPr>
              <a:t>이제 </a:t>
            </a:r>
            <a:r>
              <a:rPr lang="en-US" altLang="ko-KR" spc="-150" dirty="0" smtClean="0">
                <a:latin typeface="Consolas" panose="020B0609020204030204" pitchFamily="49" charset="0"/>
              </a:rPr>
              <a:t>[1, 2, 3, 4]</a:t>
            </a:r>
          </a:p>
          <a:p>
            <a:endParaRPr lang="en-US" altLang="ko-KR" dirty="0"/>
          </a:p>
          <a:p>
            <a:r>
              <a:rPr lang="ko-KR" altLang="en-US" dirty="0" smtClean="0"/>
              <a:t>응용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chemeClr val="accent5"/>
                </a:solidFill>
              </a:rPr>
              <a:t>절대값</a:t>
            </a:r>
            <a:r>
              <a:rPr lang="ko-KR" altLang="en-US" dirty="0" smtClean="0"/>
              <a:t> 기준으로 </a:t>
            </a:r>
            <a:r>
              <a:rPr lang="ko-KR" altLang="en-US" dirty="0" smtClean="0">
                <a:solidFill>
                  <a:srgbClr val="C00000"/>
                </a:solidFill>
              </a:rPr>
              <a:t>내림차순</a:t>
            </a:r>
            <a:r>
              <a:rPr lang="ko-KR" altLang="en-US" dirty="0" smtClean="0"/>
              <a:t>으로 정렬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 = sorted([-4, 1, -2, 3], key=</a:t>
            </a:r>
            <a:r>
              <a:rPr lang="en-US" altLang="ko-KR" spc="-15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abs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reverse=True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26213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랜덤 </a:t>
            </a:r>
            <a:r>
              <a:rPr lang="en-US" altLang="ko-KR" dirty="0" smtClean="0"/>
              <a:t>(random)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import random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four_uniform_randoms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random.random</a:t>
            </a:r>
            <a:r>
              <a:rPr lang="en-US" altLang="ko-KR" spc="-150" dirty="0" smtClean="0">
                <a:latin typeface="Consolas" panose="020B0609020204030204" pitchFamily="49" charset="0"/>
              </a:rPr>
              <a:t>() for _ in range(4)]</a:t>
            </a:r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random.random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사이에서 </a:t>
            </a:r>
            <a:r>
              <a:rPr lang="en-US" altLang="ko-KR" dirty="0" smtClean="0"/>
              <a:t>uniform</a:t>
            </a:r>
            <a:r>
              <a:rPr lang="ko-KR" altLang="en-US" dirty="0" smtClean="0"/>
              <a:t>하게 분포된 랜덤 숫자를 반환</a:t>
            </a:r>
            <a:endParaRPr lang="en-US" altLang="ko-KR" dirty="0" smtClean="0"/>
          </a:p>
          <a:p>
            <a:r>
              <a:rPr lang="en-US" altLang="ko-KR" dirty="0" smtClean="0"/>
              <a:t>_</a:t>
            </a:r>
            <a:r>
              <a:rPr lang="ko-KR" altLang="en-US" dirty="0" smtClean="0"/>
              <a:t>는 다시 사용하지 않을 </a:t>
            </a:r>
            <a:r>
              <a:rPr lang="en-US" altLang="ko-KR" dirty="0" smtClean="0"/>
              <a:t>dummy variable</a:t>
            </a:r>
            <a:r>
              <a:rPr lang="ko-KR" altLang="en-US" dirty="0" smtClean="0"/>
              <a:t>을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로 바꾸어도 상관없음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랜덤 샘플 추출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 제외</a:t>
            </a:r>
            <a:r>
              <a:rPr lang="en-US" altLang="ko-KR" dirty="0" smtClean="0"/>
              <a:t>)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lottery_numbers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range(60)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random.sample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lottery_numbers</a:t>
            </a:r>
            <a:r>
              <a:rPr lang="en-US" altLang="ko-KR" spc="-150" dirty="0" smtClean="0">
                <a:latin typeface="Consolas" panose="020B0609020204030204" pitchFamily="49" charset="0"/>
              </a:rPr>
              <a:t>, 6)   # 6</a:t>
            </a:r>
            <a:r>
              <a:rPr lang="ko-KR" altLang="en-US" spc="-150" dirty="0" smtClean="0">
                <a:latin typeface="Consolas" panose="020B0609020204030204" pitchFamily="49" charset="0"/>
              </a:rPr>
              <a:t>개의 랜덤 샘플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/>
              <a:t>랜덤 선택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 허용</a:t>
            </a:r>
            <a:r>
              <a:rPr lang="en-US" altLang="ko-KR" dirty="0" smtClean="0"/>
              <a:t>)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four_with_replacement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= 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random.choice</a:t>
            </a:r>
            <a:r>
              <a:rPr lang="en-US" altLang="ko-KR" spc="-150" dirty="0" smtClean="0">
                <a:latin typeface="Consolas" panose="020B0609020204030204" pitchFamily="49" charset="0"/>
              </a:rPr>
              <a:t>(range(10)) for _ in range(4)]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6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8259"/>
          </a:xfrm>
        </p:spPr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slice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427"/>
            <a:ext cx="10515600" cy="460353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squares = [1, 4, 9, 16, 25, 36, 49, 64, 81]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squares[0:3] </a:t>
            </a:r>
            <a:r>
              <a:rPr lang="ko-KR" altLang="en-US" dirty="0" smtClean="0"/>
              <a:t>혹은 </a:t>
            </a:r>
            <a:r>
              <a:rPr lang="en-US" altLang="ko-KR" spc="-150" dirty="0" smtClean="0">
                <a:latin typeface="Consolas" panose="020B0609020204030204" pitchFamily="49" charset="0"/>
              </a:rPr>
              <a:t>squares[:3]</a:t>
            </a:r>
          </a:p>
          <a:p>
            <a:pPr lvl="1"/>
            <a:r>
              <a:rPr lang="ko-KR" altLang="en-US" dirty="0" smtClean="0"/>
              <a:t>인덱스</a:t>
            </a:r>
            <a:r>
              <a:rPr lang="en-US" altLang="ko-KR" dirty="0" smtClean="0"/>
              <a:t> 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부터 인덱스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이전까지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[1, 4, 9]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squares[3:6]</a:t>
            </a:r>
          </a:p>
          <a:p>
            <a:pPr lvl="1"/>
            <a:r>
              <a:rPr lang="ko-KR" altLang="en-US" dirty="0" smtClean="0"/>
              <a:t>인덱스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부터 인덱스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이전까지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[16, 25, 36]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squares[6:9] </a:t>
            </a:r>
            <a:r>
              <a:rPr lang="ko-KR" altLang="en-US" dirty="0" smtClean="0"/>
              <a:t>혹은 </a:t>
            </a:r>
            <a:r>
              <a:rPr lang="en-US" altLang="ko-KR" spc="-150" dirty="0" smtClean="0">
                <a:latin typeface="Consolas" panose="020B0609020204030204" pitchFamily="49" charset="0"/>
              </a:rPr>
              <a:t>squares[6:]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[49, 64, 81]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squares[0:6:2]</a:t>
            </a:r>
          </a:p>
          <a:p>
            <a:pPr lvl="1"/>
            <a:r>
              <a:rPr lang="ko-KR" altLang="en-US" dirty="0" smtClean="0"/>
              <a:t>인덱스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부터 인덱스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이전까지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간격으로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[1, 9, 25]</a:t>
            </a:r>
          </a:p>
        </p:txBody>
      </p:sp>
    </p:spTree>
    <p:extLst>
      <p:ext uri="{BB962C8B-B14F-4D97-AF65-F5344CB8AC3E}">
        <p14:creationId xmlns:p14="http://schemas.microsoft.com/office/powerpoint/2010/main" val="242937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356"/>
          </a:xfrm>
        </p:spPr>
        <p:txBody>
          <a:bodyPr/>
          <a:lstStyle/>
          <a:p>
            <a:r>
              <a:rPr lang="en-US" altLang="ko-KR" dirty="0" smtClean="0"/>
              <a:t>list </a:t>
            </a:r>
            <a:r>
              <a:rPr lang="ko-KR" altLang="en-US" dirty="0" smtClean="0"/>
              <a:t>내용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631092"/>
            <a:ext cx="5181600" cy="454587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squares = [1, 4, 10, 17, 25]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squares[2] = 9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squares[3] = 16</a:t>
            </a:r>
          </a:p>
          <a:p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 = [1, 4, 10, 17, 25]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squares[2:4] = [9, 16]</a:t>
            </a:r>
          </a:p>
          <a:p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 = squares + [36, 49, 64]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[1, 4, 9, 16, 25, 36, 49, 64]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31092"/>
            <a:ext cx="5434914" cy="454587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pc="-150" dirty="0" err="1">
                <a:latin typeface="Consolas" panose="020B0609020204030204" pitchFamily="49" charset="0"/>
              </a:rPr>
              <a:t>squares.append</a:t>
            </a:r>
            <a:r>
              <a:rPr lang="en-US" altLang="ko-KR" spc="-150" dirty="0">
                <a:latin typeface="Consolas" panose="020B0609020204030204" pitchFamily="49" charset="0"/>
              </a:rPr>
              <a:t>(81)</a:t>
            </a:r>
          </a:p>
          <a:p>
            <a:pPr lvl="1"/>
            <a:r>
              <a:rPr lang="en-US" altLang="ko-KR" spc="-150" dirty="0">
                <a:latin typeface="Consolas" panose="020B0609020204030204" pitchFamily="49" charset="0"/>
              </a:rPr>
              <a:t>[1, 4, </a:t>
            </a:r>
            <a:r>
              <a:rPr lang="en-US" altLang="ko-KR" spc="-150" dirty="0" smtClean="0">
                <a:latin typeface="Consolas" panose="020B0609020204030204" pitchFamily="49" charset="0"/>
              </a:rPr>
              <a:t>9, 16, </a:t>
            </a:r>
            <a:r>
              <a:rPr lang="en-US" altLang="ko-KR" spc="-150" dirty="0">
                <a:latin typeface="Consolas" panose="020B0609020204030204" pitchFamily="49" charset="0"/>
              </a:rPr>
              <a:t>25, 36, 49, 64, 81]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squares.append</a:t>
            </a:r>
            <a:r>
              <a:rPr lang="en-US" altLang="ko-KR" spc="-150" dirty="0" smtClean="0">
                <a:latin typeface="Consolas" panose="020B0609020204030204" pitchFamily="49" charset="0"/>
              </a:rPr>
              <a:t>(10**2)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lvl="1"/>
            <a:r>
              <a:rPr lang="en-US" altLang="ko-KR" spc="-150" dirty="0">
                <a:latin typeface="Consolas" panose="020B0609020204030204" pitchFamily="49" charset="0"/>
              </a:rPr>
              <a:t>[1, 4, </a:t>
            </a:r>
            <a:r>
              <a:rPr lang="en-US" altLang="ko-KR" spc="-150" dirty="0" smtClean="0">
                <a:latin typeface="Consolas" panose="020B0609020204030204" pitchFamily="49" charset="0"/>
              </a:rPr>
              <a:t>9, 16, </a:t>
            </a:r>
            <a:r>
              <a:rPr lang="en-US" altLang="ko-KR" spc="-150" dirty="0">
                <a:latin typeface="Consolas" panose="020B0609020204030204" pitchFamily="49" charset="0"/>
              </a:rPr>
              <a:t>25, 36, 49, 64, </a:t>
            </a:r>
            <a:r>
              <a:rPr lang="en-US" altLang="ko-KR" spc="-150" dirty="0" smtClean="0">
                <a:latin typeface="Consolas" panose="020B0609020204030204" pitchFamily="49" charset="0"/>
              </a:rPr>
              <a:t>81, 100]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squares[5:10] = []</a:t>
            </a:r>
          </a:p>
          <a:p>
            <a:pPr lvl="1"/>
            <a:r>
              <a:rPr lang="en-US" altLang="ko-KR" spc="-150" dirty="0">
                <a:latin typeface="Consolas" panose="020B0609020204030204" pitchFamily="49" charset="0"/>
              </a:rPr>
              <a:t>[1, 4, </a:t>
            </a:r>
            <a:r>
              <a:rPr lang="en-US" altLang="ko-KR" spc="-150" dirty="0" smtClean="0">
                <a:latin typeface="Consolas" panose="020B0609020204030204" pitchFamily="49" charset="0"/>
              </a:rPr>
              <a:t>9, 16, 25]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squares[1] = []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[1, [], 9, 16, 25]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squares[1:2</a:t>
            </a:r>
            <a:r>
              <a:rPr lang="en-US" altLang="ko-KR" spc="-150" dirty="0" smtClean="0">
                <a:latin typeface="Consolas" panose="020B0609020204030204" pitchFamily="49" charset="0"/>
              </a:rPr>
              <a:t>] </a:t>
            </a:r>
            <a:r>
              <a:rPr lang="en-US" altLang="ko-KR" spc="-150" dirty="0">
                <a:latin typeface="Consolas" panose="020B0609020204030204" pitchFamily="49" charset="0"/>
              </a:rPr>
              <a:t>= []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[1, 9, 16, 25]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squares.insert</a:t>
            </a:r>
            <a:r>
              <a:rPr lang="en-US" altLang="ko-KR" spc="-150" dirty="0" smtClean="0">
                <a:latin typeface="Consolas" panose="020B0609020204030204" pitchFamily="49" charset="0"/>
              </a:rPr>
              <a:t>(1, 4)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[1, 4, 9, 16, 25]</a:t>
            </a:r>
            <a:endParaRPr lang="en-US" altLang="ko-KR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4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A = [[0,1,2,3,4], ['a', 'b']]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A[0]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[0,1,2,3,4]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A[1]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['a', 'b']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A[0][0]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A[0][1]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A[1][0]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'a'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A[1][1]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'b'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76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다양한 </a:t>
            </a:r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animals = ['dog', 'cat', 'duck', 'lion', 'snake']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animals.index</a:t>
            </a:r>
            <a:r>
              <a:rPr lang="en-US" altLang="ko-KR" spc="-150" dirty="0" smtClean="0">
                <a:latin typeface="Consolas" panose="020B0609020204030204" pitchFamily="49" charset="0"/>
              </a:rPr>
              <a:t>('cat')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animals.remove</a:t>
            </a:r>
            <a:r>
              <a:rPr lang="en-US" altLang="ko-KR" spc="-150" dirty="0" smtClean="0">
                <a:latin typeface="Consolas" panose="020B0609020204030204" pitchFamily="49" charset="0"/>
              </a:rPr>
              <a:t>('duck')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['dog', 'cat', 'lion', 'snake']</a:t>
            </a:r>
          </a:p>
          <a:p>
            <a:endParaRPr lang="en-US" altLang="ko-KR" spc="-150" dirty="0"/>
          </a:p>
          <a:p>
            <a:r>
              <a:rPr lang="en-US" altLang="ko-KR" spc="-150" dirty="0" smtClean="0"/>
              <a:t>list data type</a:t>
            </a:r>
            <a:r>
              <a:rPr lang="ko-KR" altLang="en-US" spc="-150" dirty="0" smtClean="0"/>
              <a:t>은 다양한 </a:t>
            </a:r>
            <a:r>
              <a:rPr lang="en-US" altLang="ko-KR" spc="-150" dirty="0" smtClean="0"/>
              <a:t>method</a:t>
            </a:r>
            <a:r>
              <a:rPr lang="ko-KR" altLang="en-US" spc="-150" dirty="0" smtClean="0"/>
              <a:t>들을 포함하며 아래의 링크에서 확인</a:t>
            </a:r>
            <a:endParaRPr lang="en-US" altLang="ko-KR" spc="-150" dirty="0" smtClean="0"/>
          </a:p>
          <a:p>
            <a:r>
              <a:rPr lang="en-US" altLang="ko-KR" spc="-150" dirty="0" smtClean="0">
                <a:hlinkClick r:id="rId2"/>
              </a:rPr>
              <a:t>https</a:t>
            </a:r>
            <a:r>
              <a:rPr lang="en-US" altLang="ko-KR" spc="-150" dirty="0">
                <a:hlinkClick r:id="rId2"/>
              </a:rPr>
              <a:t>://</a:t>
            </a:r>
            <a:r>
              <a:rPr lang="en-US" altLang="ko-KR" spc="-150" dirty="0" smtClean="0">
                <a:hlinkClick r:id="rId2"/>
              </a:rPr>
              <a:t>docs.python.org/2/tutorial/datastructures.html#more-on-lists</a:t>
            </a:r>
            <a:endParaRPr lang="en-US" altLang="ko-KR" spc="-15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34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참조와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하나의 객체를 </a:t>
            </a:r>
            <a:r>
              <a:rPr lang="en-US" altLang="ko-KR" dirty="0" smtClean="0"/>
              <a:t>L1, L2</a:t>
            </a:r>
            <a:r>
              <a:rPr lang="ko-KR" altLang="en-US" dirty="0" smtClean="0"/>
              <a:t>가 동시에 지칭하여</a:t>
            </a:r>
            <a:r>
              <a:rPr lang="en-US" altLang="ko-KR" dirty="0" smtClean="0"/>
              <a:t>, L1</a:t>
            </a:r>
            <a:r>
              <a:rPr lang="ko-KR" altLang="en-US" dirty="0" smtClean="0"/>
              <a:t>의 원소가 변하면 </a:t>
            </a:r>
            <a:r>
              <a:rPr lang="en-US" altLang="ko-KR" dirty="0" smtClean="0"/>
              <a:t>L2</a:t>
            </a:r>
            <a:r>
              <a:rPr lang="ko-KR" altLang="en-US" dirty="0" smtClean="0"/>
              <a:t>의 원소도 같이 변함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L1 = [1, 2, 3]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L2 = L1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L1[0] = 4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 L1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[4, 2, 3]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 L2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[4, 2, 3]</a:t>
            </a:r>
          </a:p>
        </p:txBody>
      </p:sp>
    </p:spTree>
    <p:extLst>
      <p:ext uri="{BB962C8B-B14F-4D97-AF65-F5344CB8AC3E}">
        <p14:creationId xmlns:p14="http://schemas.microsoft.com/office/powerpoint/2010/main" val="375442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참조와 복사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L1</a:t>
            </a:r>
            <a:r>
              <a:rPr lang="ko-KR" altLang="en-US" dirty="0" smtClean="0"/>
              <a:t>에 새로운 리스트를 대응하면 원래의 참조를 끊고 새로운 </a:t>
            </a:r>
            <a:r>
              <a:rPr lang="ko-KR" altLang="en-US" dirty="0" err="1" smtClean="0"/>
              <a:t>대입값을</a:t>
            </a:r>
            <a:r>
              <a:rPr lang="ko-KR" altLang="en-US" dirty="0" smtClean="0"/>
              <a:t> 적용</a:t>
            </a:r>
            <a:endParaRPr lang="en-US" altLang="ko-KR" dirty="0"/>
          </a:p>
          <a:p>
            <a:r>
              <a:rPr lang="en-US" altLang="ko-KR" spc="-150" dirty="0">
                <a:latin typeface="Consolas" panose="020B0609020204030204" pitchFamily="49" charset="0"/>
              </a:rPr>
              <a:t>L1 = [1, 2, 3]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L2 = L1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L1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= [4, 5, 6]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print L1</a:t>
            </a:r>
          </a:p>
          <a:p>
            <a:pPr lvl="1"/>
            <a:r>
              <a:rPr lang="en-US" altLang="ko-KR" spc="-150" dirty="0">
                <a:latin typeface="Consolas" panose="020B0609020204030204" pitchFamily="49" charset="0"/>
              </a:rPr>
              <a:t>[4, 5, 6]</a:t>
            </a:r>
          </a:p>
          <a:p>
            <a:r>
              <a:rPr lang="en-US" altLang="ko-KR" spc="-150" dirty="0">
                <a:latin typeface="Consolas" panose="020B0609020204030204" pitchFamily="49" charset="0"/>
              </a:rPr>
              <a:t>print L2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[1, </a:t>
            </a:r>
            <a:r>
              <a:rPr lang="en-US" altLang="ko-KR" spc="-150" dirty="0">
                <a:latin typeface="Consolas" panose="020B0609020204030204" pitchFamily="49" charset="0"/>
              </a:rPr>
              <a:t>2, 3]</a:t>
            </a:r>
            <a:endParaRPr lang="ko-KR" altLang="en-US" spc="-15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63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1409</Words>
  <Application>Microsoft Office PowerPoint</Application>
  <PresentationFormat>와이드스크린</PresentationFormat>
  <Paragraphs>296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Consolas</vt:lpstr>
      <vt:lpstr>Office 테마</vt:lpstr>
      <vt:lpstr>List, Dictionary</vt:lpstr>
      <vt:lpstr>List</vt:lpstr>
      <vt:lpstr>List의 인덱스(index) </vt:lpstr>
      <vt:lpstr>list의 slice 연산</vt:lpstr>
      <vt:lpstr>list 내용 변경</vt:lpstr>
      <vt:lpstr>list내의 list</vt:lpstr>
      <vt:lpstr>list의 다양한 method</vt:lpstr>
      <vt:lpstr>참조와 복사</vt:lpstr>
      <vt:lpstr>참조와 복사(2)</vt:lpstr>
      <vt:lpstr>참조와 복사(3)</vt:lpstr>
      <vt:lpstr>복사의 예 (Cloning)</vt:lpstr>
      <vt:lpstr>string과 list의 차이점</vt:lpstr>
      <vt:lpstr>list concatenation</vt:lpstr>
      <vt:lpstr>List comprehension</vt:lpstr>
      <vt:lpstr>Tuple - 투플</vt:lpstr>
      <vt:lpstr>Example : Tuple</vt:lpstr>
      <vt:lpstr>Example : 공약수</vt:lpstr>
      <vt:lpstr>for문과 list의 연계</vt:lpstr>
      <vt:lpstr>enumerate</vt:lpstr>
      <vt:lpstr>zip</vt:lpstr>
      <vt:lpstr>String, tuple, list 공통적인 기능</vt:lpstr>
      <vt:lpstr>Dictionary</vt:lpstr>
      <vt:lpstr>key를 통한 접근</vt:lpstr>
      <vt:lpstr>Dictionary와 key의 순서</vt:lpstr>
      <vt:lpstr>구조화된 데이터를 dictionary로 표현</vt:lpstr>
      <vt:lpstr>Counter</vt:lpstr>
      <vt:lpstr>Generator and Iterator</vt:lpstr>
      <vt:lpstr>generator</vt:lpstr>
      <vt:lpstr>generator(2)</vt:lpstr>
      <vt:lpstr>dictionary의 iteritem()</vt:lpstr>
      <vt:lpstr>Sorting - 정렬</vt:lpstr>
      <vt:lpstr>랜덤 (random) 리스트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List, Dictionary</dc:title>
  <dc:creator>sw</dc:creator>
  <cp:lastModifiedBy>sw</cp:lastModifiedBy>
  <cp:revision>160</cp:revision>
  <dcterms:created xsi:type="dcterms:W3CDTF">2016-01-28T12:08:09Z</dcterms:created>
  <dcterms:modified xsi:type="dcterms:W3CDTF">2017-03-12T08:00:18Z</dcterms:modified>
</cp:coreProperties>
</file>