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64" r:id="rId12"/>
    <p:sldId id="265" r:id="rId13"/>
    <p:sldId id="281" r:id="rId14"/>
    <p:sldId id="280" r:id="rId15"/>
    <p:sldId id="267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9" r:id="rId24"/>
    <p:sldId id="275" r:id="rId25"/>
    <p:sldId id="276" r:id="rId26"/>
    <p:sldId id="277" r:id="rId27"/>
    <p:sldId id="278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F2AF-7749-4A57-83FD-5065735D0294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1D89-D1DE-41B2-9FFA-E60B0BF1D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3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5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7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43F1-2AAD-4B1B-985F-9B358CDA7641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4F0D-43C8-4203-9945-7247BE1F4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function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andom.html" TargetMode="External"/><Relationship Id="rId2" Type="http://schemas.openxmlformats.org/officeDocument/2006/relationships/hyperlink" Target="https://docs.python.org/2/library/m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7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parameter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생성 시 다음과 같이 </a:t>
            </a:r>
            <a:r>
              <a:rPr lang="en-US" altLang="ko-KR" dirty="0"/>
              <a:t>default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reverse = False):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if reverse: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</a:t>
            </a:r>
            <a:r>
              <a:rPr lang="en-US" altLang="ko-KR" spc="-150" dirty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else: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print(</a:t>
            </a:r>
            <a:r>
              <a:rPr lang="en-US" altLang="ko-KR" spc="-150" dirty="0" err="1">
                <a:latin typeface="Consolas" panose="020B0609020204030204" pitchFamily="49" charset="0"/>
              </a:rPr>
              <a:t>firstName</a:t>
            </a:r>
            <a:r>
              <a:rPr lang="en-US" altLang="ko-KR" spc="-150" dirty="0">
                <a:latin typeface="Consolas" panose="020B0609020204030204" pitchFamily="49" charset="0"/>
              </a:rPr>
              <a:t> + ', ' + </a:t>
            </a:r>
            <a:r>
              <a:rPr lang="en-US" altLang="ko-KR" spc="-150" dirty="0" err="1">
                <a:latin typeface="Consolas" panose="020B0609020204030204" pitchFamily="49" charset="0"/>
              </a:rPr>
              <a:t>lastName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</a:rPr>
              <a:t>', 'Lee')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44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내의 변수는 함수 내에서만 존재하는 변수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20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47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내의 지역 변수와 함수 바깥의 전역 변수</a:t>
            </a:r>
            <a:r>
              <a:rPr lang="en-US" altLang="ko-KR" dirty="0" smtClean="0"/>
              <a:t>(global variable)</a:t>
            </a:r>
            <a:r>
              <a:rPr lang="ko-KR" altLang="en-US" dirty="0" smtClean="0"/>
              <a:t>이 분리되어 있음을 주의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x = x + 1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x=1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20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x = 10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spc="-150" dirty="0">
                <a:latin typeface="Consolas" panose="020B0609020204030204" pitchFamily="49" charset="0"/>
              </a:rPr>
              <a:t>()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increase(x):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x = x +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x = 1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increase(x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</a:t>
            </a:r>
            <a:r>
              <a:rPr lang="en-US" altLang="ko-KR" dirty="0" smtClean="0">
                <a:latin typeface="Consolas" panose="020B0609020204030204" pitchFamily="49" charset="0"/>
              </a:rPr>
              <a:t>20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x = 10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 err="1" smtClean="0">
                <a:latin typeface="Consolas" panose="020B0609020204030204" pitchFamily="49" charset="0"/>
              </a:rPr>
              <a:t>my_func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print(x)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increase(x):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x = x + 1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return x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x</a:t>
            </a:r>
            <a:r>
              <a:rPr lang="en-US" altLang="ko-KR" dirty="0" smtClean="0">
                <a:latin typeface="Consolas" panose="020B0609020204030204" pitchFamily="49" charset="0"/>
              </a:rPr>
              <a:t> = 1</a:t>
            </a: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5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dirty="0">
                <a:latin typeface="Consolas" panose="020B0609020204030204" pitchFamily="49" charset="0"/>
              </a:rPr>
              <a:t>increase(x)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print(x)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3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농장에 돼지들과 닭들이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머리의 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다리의 수는 </a:t>
            </a:r>
            <a:r>
              <a:rPr lang="en-US" altLang="ko-KR" dirty="0" smtClean="0"/>
              <a:t>56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돼지와 닭의 수는 각각 얼마인가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Brute force </a:t>
            </a:r>
            <a:r>
              <a:rPr lang="ko-KR" altLang="en-US" dirty="0" smtClean="0"/>
              <a:t>방법으로 풀어보자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for x in range(0,21):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y = 20 -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4*x + 2*y == 56: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x, y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농장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임의의 머리 수와 다리 수가 주어졌을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돼지와 닭의 수를 구하는 함수를 작성해 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+ 1):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numHeads</a:t>
            </a:r>
            <a:r>
              <a:rPr lang="en-US" altLang="ko-KR" spc="-150" dirty="0" smtClean="0">
                <a:latin typeface="Consolas" panose="020B0609020204030204" pitchFamily="49" charset="0"/>
              </a:rPr>
              <a:t> –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numLegs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return [x, y]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56)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farm(20, 60)</a:t>
            </a: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98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없는 값을 나타내기 위해 사용되는 값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None</a:t>
            </a:r>
            <a:r>
              <a:rPr lang="ko-KR" altLang="en-US" dirty="0" smtClean="0"/>
              <a:t>을 이용하여 해가 없는 경우를 대비하여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return </a:t>
            </a:r>
            <a:r>
              <a:rPr lang="en-US" altLang="ko-KR" spc="-150" dirty="0" smtClean="0">
                <a:latin typeface="Consolas" panose="020B0609020204030204" pitchFamily="49" charset="0"/>
              </a:rPr>
              <a:t>[x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y]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return [None, None]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farm(100,10)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앞의 예제에서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두 번 등장함을 볼 수 있음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farm(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,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for x in range(0,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+ 1):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y = </a:t>
            </a:r>
            <a:r>
              <a:rPr lang="en-US" altLang="ko-KR" spc="-150" dirty="0" err="1">
                <a:latin typeface="Consolas" panose="020B0609020204030204" pitchFamily="49" charset="0"/>
              </a:rPr>
              <a:t>numHeads</a:t>
            </a:r>
            <a:r>
              <a:rPr lang="en-US" altLang="ko-KR" spc="-150" dirty="0">
                <a:latin typeface="Consolas" panose="020B0609020204030204" pitchFamily="49" charset="0"/>
              </a:rPr>
              <a:t> – x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if 4*x + 2*y == </a:t>
            </a:r>
            <a:r>
              <a:rPr lang="en-US" altLang="ko-KR" spc="-150" dirty="0" err="1">
                <a:latin typeface="Consolas" panose="020B0609020204030204" pitchFamily="49" charset="0"/>
              </a:rPr>
              <a:t>numLegs</a:t>
            </a:r>
            <a:r>
              <a:rPr lang="en-US" altLang="ko-KR" spc="-150" dirty="0">
                <a:latin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	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[x, y]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	</a:t>
            </a:r>
            <a:r>
              <a:rPr lang="en-US" altLang="ko-KR" spc="-15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pc="-150" dirty="0">
                <a:latin typeface="Consolas" panose="020B0609020204030204" pitchFamily="49" charset="0"/>
              </a:rPr>
              <a:t> [None, None</a:t>
            </a:r>
            <a:r>
              <a:rPr lang="en-US" altLang="ko-KR" spc="-15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ko-KR" altLang="en-US" spc="-150" dirty="0" smtClean="0"/>
              <a:t>첫 번째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은 방정식의 조건이 만족하면 다리의 숫자를 </a:t>
            </a:r>
            <a:r>
              <a:rPr lang="en-US" altLang="ko-KR" spc="-150" dirty="0" smtClean="0"/>
              <a:t>return</a:t>
            </a:r>
            <a:r>
              <a:rPr lang="ko-KR" altLang="en-US" spc="-150" dirty="0" smtClean="0"/>
              <a:t>하고 함수를 종료</a:t>
            </a:r>
            <a:endParaRPr lang="en-US" altLang="ko-KR" spc="-150" dirty="0" smtClean="0"/>
          </a:p>
          <a:p>
            <a:r>
              <a:rPr lang="ko-KR" altLang="en-US" spc="-300" dirty="0" smtClean="0"/>
              <a:t>두 번째 </a:t>
            </a:r>
            <a:r>
              <a:rPr lang="en-US" altLang="ko-KR" spc="-300" dirty="0" smtClean="0"/>
              <a:t>return</a:t>
            </a:r>
            <a:r>
              <a:rPr lang="ko-KR" altLang="en-US" spc="-300" dirty="0" smtClean="0"/>
              <a:t>은 방정식의 조건을 만족하는 해가 없을 때 </a:t>
            </a:r>
            <a:r>
              <a:rPr lang="en-US" altLang="ko-KR" spc="-300" dirty="0" smtClean="0"/>
              <a:t>None</a:t>
            </a:r>
            <a:r>
              <a:rPr lang="ko-KR" altLang="en-US" spc="-300" dirty="0" smtClean="0"/>
              <a:t>을 반환</a:t>
            </a:r>
            <a:endParaRPr lang="ko-KR" altLang="en-US" spc="-300" dirty="0"/>
          </a:p>
        </p:txBody>
      </p:sp>
    </p:spTree>
    <p:extLst>
      <p:ext uri="{BB962C8B-B14F-4D97-AF65-F5344CB8AC3E}">
        <p14:creationId xmlns:p14="http://schemas.microsoft.com/office/powerpoint/2010/main" val="357302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호출하는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heads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the number of heads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legs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smtClean="0">
                <a:latin typeface="Consolas" panose="020B0609020204030204" pitchFamily="49" charset="0"/>
              </a:rPr>
              <a:t>('Enter </a:t>
            </a:r>
            <a:r>
              <a:rPr lang="en-US" altLang="ko-KR" spc="-150" dirty="0" smtClean="0">
                <a:latin typeface="Consolas" panose="020B0609020204030204" pitchFamily="49" charset="0"/>
              </a:rPr>
              <a:t>the number of legs : '))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[pigs, chickens] = farm(heads, legs)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if pigs == None: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'No solution'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  else: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pigs : ', pigs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'Number of chickens : ', chickens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farm_UI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30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-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문자열 등을 다루면서 함수를 사용한 경험을 상기해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("Python programming")</a:t>
            </a:r>
          </a:p>
          <a:p>
            <a:endParaRPr lang="en-US" altLang="ko-KR" dirty="0"/>
          </a:p>
          <a:p>
            <a:r>
              <a:rPr lang="ko-KR" altLang="en-US" dirty="0" smtClean="0"/>
              <a:t>필요에 따라 함수를 생성하여 원하는 기능을 따로 분리하여 사용하는 법을 익혀보자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Decomposition and abstraction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제공하는 함수가 아니라 새로운 함수를 만들기 위해서는 다음의 문법을 따른다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(&lt;argument&gt;):</a:t>
            </a:r>
            <a:br>
              <a:rPr lang="en-US" altLang="ko-KR" dirty="0" smtClean="0"/>
            </a:br>
            <a:r>
              <a:rPr lang="en-US" altLang="ko-KR" dirty="0" smtClean="0"/>
              <a:t>	&lt;something to do&gt;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95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/>
              <a:t>Python</a:t>
            </a:r>
            <a:r>
              <a:rPr lang="ko-KR" altLang="en-US" spc="-150" dirty="0" smtClean="0"/>
              <a:t>에 이미 내장되어 있는 </a:t>
            </a:r>
            <a:r>
              <a:rPr lang="en-US" altLang="ko-KR" spc="-150" dirty="0" smtClean="0"/>
              <a:t>built-in function</a:t>
            </a:r>
            <a:r>
              <a:rPr lang="ko-KR" altLang="en-US" spc="-150" dirty="0" smtClean="0"/>
              <a:t>들을 활용할 수 있음</a:t>
            </a:r>
            <a:endParaRPr lang="en-US" altLang="ko-KR" spc="-150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docs.python.org/2/library/functions.html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range(),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</a:rPr>
              <a:t>(), …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max(), min(), abs(), type(), …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기본적으로 제공하는 </a:t>
            </a:r>
            <a:r>
              <a:rPr lang="en-US" altLang="ko-KR" dirty="0" smtClean="0"/>
              <a:t>Built-in function</a:t>
            </a:r>
            <a:r>
              <a:rPr lang="ko-KR" altLang="en-US" dirty="0" smtClean="0"/>
              <a:t> 외에도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을 통하여 다양한 함수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기본적인 수학 연산을 도와주는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docs.python.org/2/library/math.html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분포에 대한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활용할 수 있게 해주는 모듈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docs.python.org/2/library/random.html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명령을 사용하여 모듈을 불러와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299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math.sqrt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>
                <a:latin typeface="Consolas" panose="020B0609020204030204" pitchFamily="49" charset="0"/>
              </a:rPr>
              <a:t>x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 smtClean="0"/>
              <a:t>의 제곱근 반환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math.exp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e**x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math.sin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altLang="ko-KR" dirty="0" smtClean="0"/>
              <a:t>sin </a:t>
            </a:r>
            <a:r>
              <a:rPr lang="ko-KR" altLang="en-US" dirty="0" err="1" smtClean="0"/>
              <a:t>함수값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math.pi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/>
              <a:t>3.141592…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7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division -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Python 2.7</a:t>
            </a:r>
            <a:r>
              <a:rPr lang="ko-KR" altLang="en-US" dirty="0" smtClean="0"/>
              <a:t>에서는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사용시 기본적으로 정수를 먼저 반환하려고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 = 2</a:t>
            </a:r>
          </a:p>
          <a:p>
            <a:r>
              <a:rPr lang="ko-KR" altLang="en-US" spc="-150" dirty="0" smtClean="0">
                <a:latin typeface="Consolas" panose="020B0609020204030204" pitchFamily="49" charset="0"/>
              </a:rPr>
              <a:t>실수 나누기를 하고 싶은 경우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2600" spc="-150" dirty="0" smtClean="0">
                <a:latin typeface="Consolas" panose="020B0609020204030204" pitchFamily="49" charset="0"/>
              </a:rPr>
              <a:t>5/2.0 </a:t>
            </a:r>
            <a:r>
              <a:rPr lang="ko-KR" altLang="en-US" sz="2600" spc="-150" dirty="0" smtClean="0">
                <a:latin typeface="Consolas" panose="020B0609020204030204" pitchFamily="49" charset="0"/>
              </a:rPr>
              <a:t>혹은 </a:t>
            </a:r>
            <a:r>
              <a:rPr lang="en-US" altLang="ko-KR" sz="2600" spc="-150" dirty="0" smtClean="0">
                <a:latin typeface="Consolas" panose="020B0609020204030204" pitchFamily="49" charset="0"/>
              </a:rPr>
              <a:t>5/float(2)</a:t>
            </a:r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실수를 반환하는 나누기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사용하고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문을 사용할 수 있음</a:t>
            </a:r>
            <a:r>
              <a:rPr lang="en-US" altLang="ko-KR" dirty="0" smtClean="0"/>
              <a:t> 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from __future__ import division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5/2 = 2.5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5//2 = 2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random.random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random.uniform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a,b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이하에서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r>
              <a:rPr lang="en-US" altLang="ko-KR" spc="-150" dirty="0" err="1">
                <a:latin typeface="Consolas" panose="020B0609020204030204" pitchFamily="49" charset="0"/>
              </a:rPr>
              <a:t>random.randint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err="1">
                <a:latin typeface="Consolas" panose="020B0609020204030204" pitchFamily="49" charset="0"/>
              </a:rPr>
              <a:t>a,b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이상 </a:t>
            </a:r>
            <a:r>
              <a:rPr lang="en-US" altLang="ko-KR" dirty="0"/>
              <a:t>b</a:t>
            </a:r>
            <a:r>
              <a:rPr lang="ko-KR" altLang="en-US" dirty="0"/>
              <a:t>이하의 랜덤 정수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random.gauss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random.normalvariate</a:t>
            </a:r>
            <a:r>
              <a:rPr lang="en-US" altLang="ko-KR" spc="-150" dirty="0" smtClean="0">
                <a:latin typeface="Consolas" panose="020B0609020204030204" pitchFamily="49" charset="0"/>
              </a:rPr>
              <a:t>(mu, sigma)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mu,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sigma</a:t>
            </a:r>
            <a:r>
              <a:rPr lang="ko-KR" altLang="en-US" dirty="0" smtClean="0"/>
              <a:t>의 정규 분포를 가지는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1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 – </a:t>
            </a:r>
            <a:r>
              <a:rPr lang="ko-KR" altLang="en-US" dirty="0" smtClean="0"/>
              <a:t>랜덤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gauss() 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gammavariate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t-</a:t>
            </a:r>
            <a:r>
              <a:rPr lang="ko-KR" altLang="en-US" dirty="0" smtClean="0"/>
              <a:t>분포를 따르는 랜덤 변수를 생성하는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>
                <a:latin typeface="Consolas" panose="020B0609020204030204" pitchFamily="49" charset="0"/>
              </a:rPr>
              <a:t>math 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import random</a:t>
            </a: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pc="-150" dirty="0" err="1">
                <a:latin typeface="Consolas" panose="020B0609020204030204" pitchFamily="49" charset="0"/>
              </a:rPr>
              <a:t>def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latin typeface="Consolas" panose="020B0609020204030204" pitchFamily="49" charset="0"/>
              </a:rPr>
              <a:t>student_t</a:t>
            </a:r>
            <a:r>
              <a:rPr lang="en-US" altLang="ko-KR" spc="-150" dirty="0">
                <a:latin typeface="Consolas" panose="020B0609020204030204" pitchFamily="49" charset="0"/>
              </a:rPr>
              <a:t>(nu): # nu equals number of degrees of freedom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x = 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random.gauss</a:t>
            </a:r>
            <a:r>
              <a:rPr lang="en-US" altLang="ko-KR" spc="-150" dirty="0">
                <a:latin typeface="Consolas" panose="020B0609020204030204" pitchFamily="49" charset="0"/>
              </a:rPr>
              <a:t>(0.0, 1.0)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y = 2.0*</a:t>
            </a:r>
            <a:r>
              <a:rPr lang="en-US" altLang="ko-KR" spc="-150" dirty="0" err="1">
                <a:latin typeface="Consolas" panose="020B0609020204030204" pitchFamily="49" charset="0"/>
              </a:rPr>
              <a:t>random.gammavariate</a:t>
            </a:r>
            <a:r>
              <a:rPr lang="en-US" altLang="ko-KR" spc="-150" dirty="0">
                <a:latin typeface="Consolas" panose="020B0609020204030204" pitchFamily="49" charset="0"/>
              </a:rPr>
              <a:t>(0.5*nu, 2.0)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</a:rPr>
              <a:t>    return x / (</a:t>
            </a:r>
            <a:r>
              <a:rPr lang="en-US" altLang="ko-KR" spc="-150" dirty="0" err="1">
                <a:latin typeface="Consolas" panose="020B0609020204030204" pitchFamily="49" charset="0"/>
              </a:rPr>
              <a:t>math.sqrt</a:t>
            </a:r>
            <a:r>
              <a:rPr lang="en-US" altLang="ko-KR" spc="-150" dirty="0">
                <a:latin typeface="Consolas" panose="020B0609020204030204" pitchFamily="49" charset="0"/>
              </a:rPr>
              <a:t>(y/nu))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0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ko-KR" altLang="en-US" dirty="0" smtClean="0"/>
              <a:t>나만의 </a:t>
            </a:r>
            <a:r>
              <a:rPr lang="en-US" altLang="ko-KR" dirty="0" smtClean="0"/>
              <a:t>module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335"/>
            <a:ext cx="10515600" cy="471062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pc="-150" dirty="0" smtClean="0"/>
              <a:t>다음의 스크립트를 </a:t>
            </a:r>
            <a:r>
              <a:rPr lang="en-US" altLang="ko-KR" spc="-150" dirty="0" smtClean="0">
                <a:latin typeface="Consolas" panose="020B0609020204030204" pitchFamily="49" charset="0"/>
              </a:rPr>
              <a:t>fibo.py</a:t>
            </a:r>
            <a:r>
              <a:rPr lang="ko-KR" altLang="en-US" spc="-150" dirty="0" smtClean="0"/>
              <a:t>의 이름으로 현재의 </a:t>
            </a:r>
            <a:r>
              <a:rPr lang="en-US" altLang="ko-KR" spc="-150" dirty="0" smtClean="0"/>
              <a:t>working directory</a:t>
            </a:r>
            <a:r>
              <a:rPr lang="ko-KR" altLang="en-US" spc="-150" dirty="0" smtClean="0"/>
              <a:t>에 저장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나의 </a:t>
            </a:r>
            <a:r>
              <a:rPr lang="en-US" altLang="ko-KR" dirty="0" smtClean="0"/>
              <a:t>working directory </a:t>
            </a:r>
            <a:r>
              <a:rPr lang="ko-KR" altLang="en-US" dirty="0" smtClean="0"/>
              <a:t>찾는 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콘솔에서 실행해보자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os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os.getcwd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/>
              <a:t># fibo.py</a:t>
            </a:r>
            <a:r>
              <a:rPr lang="ko-KR" altLang="en-US" dirty="0" smtClean="0"/>
              <a:t>에 저장할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fib(n):    # write Fibonacci series up to </a:t>
            </a:r>
            <a:r>
              <a:rPr lang="en-US" altLang="ko-KR" spc="-150" dirty="0" smtClean="0">
                <a:latin typeface="Consolas" panose="020B0609020204030204" pitchFamily="49" charset="0"/>
              </a:rPr>
              <a:t>n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a</a:t>
            </a:r>
            <a:r>
              <a:rPr lang="en-US" altLang="ko-KR" spc="-150" dirty="0">
                <a:latin typeface="Consolas" panose="020B0609020204030204" pitchFamily="49" charset="0"/>
              </a:rPr>
              <a:t>, b = 0,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while </a:t>
            </a:r>
            <a:r>
              <a:rPr lang="en-US" altLang="ko-KR" spc="-150" dirty="0">
                <a:latin typeface="Consolas" panose="020B0609020204030204" pitchFamily="49" charset="0"/>
              </a:rPr>
              <a:t>b &lt;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n: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b,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a, b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b,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a+b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위 스크립트를 저장 후 콘솔에서 다음을 실행해 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</a:rPr>
              <a:t>import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fibo.fib</a:t>
            </a:r>
            <a:r>
              <a:rPr lang="en-US" altLang="ko-KR" spc="-150" dirty="0" smtClean="0">
                <a:latin typeface="Consolas" panose="020B0609020204030204" pitchFamily="49" charset="0"/>
              </a:rPr>
              <a:t>(20) </a:t>
            </a:r>
            <a:endParaRPr lang="en-US" altLang="ko-KR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모듈에 대한 여러 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스크립트 파일로 모듈을 만들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작업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저장하여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r>
              <a:rPr lang="ko-KR" altLang="en-US" dirty="0" smtClean="0"/>
              <a:t>모듈 변경과 갱신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혹시 모듈을 변경하였다면 </a:t>
            </a:r>
            <a:r>
              <a:rPr lang="en-US" altLang="ko-KR" dirty="0" smtClean="0"/>
              <a:t>reload </a:t>
            </a:r>
            <a:r>
              <a:rPr lang="ko-KR" altLang="en-US" dirty="0" smtClean="0"/>
              <a:t>명령을 이용하여 갱신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</a:rPr>
              <a:t>reload(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fibo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 smtClean="0"/>
              <a:t>모듈 파일을 불러오는 다양한 방법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random.randint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from random import *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import random as r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r.randint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(1, 10)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제곱 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더해서 반환하는 함수</a:t>
            </a:r>
            <a:endParaRPr lang="en-US" altLang="ko-KR" dirty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C00000"/>
                </a:solidFill>
              </a:rPr>
              <a:t>x**2 + 1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endParaRPr lang="en-US" altLang="ko-KR" dirty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라는 인자</a:t>
            </a:r>
            <a:r>
              <a:rPr lang="en-US" altLang="ko-KR" dirty="0" smtClean="0"/>
              <a:t>(argument)</a:t>
            </a:r>
            <a:r>
              <a:rPr lang="ko-KR" altLang="en-US" dirty="0" smtClean="0"/>
              <a:t>를 받아서 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x**2 + </a:t>
            </a:r>
            <a:r>
              <a:rPr lang="en-US" altLang="ko-KR" dirty="0" smtClean="0">
                <a:solidFill>
                  <a:srgbClr val="C00000"/>
                </a:solidFill>
              </a:rPr>
              <a:t>1 </a:t>
            </a:r>
            <a:r>
              <a:rPr lang="ko-KR" altLang="en-US" dirty="0" smtClean="0"/>
              <a:t>의 계산을 수행한 후 </a:t>
            </a:r>
            <a:endParaRPr lang="en-US" altLang="ko-KR" dirty="0" smtClean="0"/>
          </a:p>
          <a:p>
            <a:r>
              <a:rPr lang="ko-KR" altLang="en-US" dirty="0" smtClean="0"/>
              <a:t>결과를 </a:t>
            </a:r>
            <a:r>
              <a:rPr lang="en-US" altLang="ko-KR" dirty="0" err="1" smtClean="0"/>
              <a:t>ans</a:t>
            </a:r>
            <a:r>
              <a:rPr lang="ko-KR" altLang="en-US" dirty="0" smtClean="0"/>
              <a:t>에 대입하여 반환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5"/>
                </a:solidFill>
              </a:rPr>
              <a:t>return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콘솔이나 에디터에서 </a:t>
            </a:r>
            <a:r>
              <a:rPr lang="en-US" altLang="ko-KR" dirty="0" err="1" smtClean="0"/>
              <a:t>square_plus_one</a:t>
            </a:r>
            <a:r>
              <a:rPr lang="en-US" altLang="ko-KR" dirty="0" smtClean="0"/>
              <a:t>(10) </a:t>
            </a:r>
            <a:r>
              <a:rPr lang="ko-KR" altLang="en-US" dirty="0" smtClean="0"/>
              <a:t>등을 수행해 보자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6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예제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제곱근 반환 함수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0</a:t>
            </a:r>
            <a:br>
              <a:rPr lang="en-US" altLang="ko-KR" dirty="0" smtClean="0"/>
            </a:br>
            <a:r>
              <a:rPr lang="en-US" altLang="ko-KR" dirty="0" smtClean="0"/>
              <a:t>	increment = 1</a:t>
            </a:r>
            <a:br>
              <a:rPr lang="en-US" altLang="ko-KR" dirty="0" smtClean="0"/>
            </a:br>
            <a:r>
              <a:rPr lang="en-US" altLang="ko-KR" dirty="0" smtClean="0"/>
              <a:t>	while increment &gt;= 0.0001: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+= increment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 == x:</a:t>
            </a:r>
            <a:br>
              <a:rPr lang="en-US" altLang="ko-KR" dirty="0" smtClean="0"/>
            </a:br>
            <a:r>
              <a:rPr lang="en-US" altLang="ko-KR" dirty="0" smtClean="0"/>
              <a:t>			break</a:t>
            </a:r>
            <a:br>
              <a:rPr lang="en-US" altLang="ko-KR" dirty="0" smtClean="0"/>
            </a:br>
            <a:r>
              <a:rPr lang="en-US" altLang="ko-KR" dirty="0" smtClean="0"/>
              <a:t>	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**2&gt;x: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-= increment</a:t>
            </a:r>
            <a:br>
              <a:rPr lang="en-US" altLang="ko-KR" dirty="0" smtClean="0"/>
            </a:br>
            <a:r>
              <a:rPr lang="en-US" altLang="ko-KR" dirty="0" smtClean="0"/>
              <a:t>			increment = increment/10.0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함수를 정의하였으면 이를 스크립트 내에서 활용할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(2)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y = 16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(y)</a:t>
            </a:r>
          </a:p>
          <a:p>
            <a:endParaRPr lang="en-US" altLang="ko-KR" dirty="0"/>
          </a:p>
          <a:p>
            <a:r>
              <a:rPr lang="en-US" altLang="ko-KR" dirty="0" smtClean="0"/>
              <a:t>z = 12</a:t>
            </a:r>
            <a:br>
              <a:rPr lang="en-US" altLang="ko-KR" dirty="0" smtClean="0"/>
            </a:br>
            <a:r>
              <a:rPr lang="en-US" altLang="ko-KR" dirty="0" smtClean="0"/>
              <a:t>print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(z*12)</a:t>
            </a:r>
          </a:p>
          <a:p>
            <a:endParaRPr lang="en-US" altLang="ko-KR" dirty="0"/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my_sqrt</a:t>
            </a:r>
            <a:r>
              <a:rPr lang="en-US" altLang="ko-KR" dirty="0" smtClean="0"/>
              <a:t>(100)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 x*x</a:t>
            </a:r>
          </a:p>
        </p:txBody>
      </p:sp>
    </p:spTree>
    <p:extLst>
      <p:ext uri="{BB962C8B-B14F-4D97-AF65-F5344CB8AC3E}">
        <p14:creationId xmlns:p14="http://schemas.microsoft.com/office/powerpoint/2010/main" val="7517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인자를 받지 않는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함수는 아무런 인자를 받지 않을 수 있음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print_something</a:t>
            </a:r>
            <a:r>
              <a:rPr lang="en-US" altLang="ko-KR" dirty="0" smtClean="0"/>
              <a:t>():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smtClean="0"/>
              <a:t>print("This </a:t>
            </a:r>
            <a:r>
              <a:rPr lang="en-US" altLang="ko-KR" dirty="0" smtClean="0"/>
              <a:t>function does nothing</a:t>
            </a:r>
            <a:r>
              <a:rPr lang="en-US" altLang="ko-KR" dirty="0" smtClean="0"/>
              <a:t>.")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함수는 아무런 인자를 받지 않을 뿐만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아무런 </a:t>
            </a:r>
            <a:r>
              <a:rPr lang="ko-KR" altLang="en-US" dirty="0" err="1" smtClean="0"/>
              <a:t>반환값도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print_something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실행해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my_max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if x &gt;= y:</a:t>
            </a:r>
            <a:br>
              <a:rPr lang="en-US" altLang="ko-KR" dirty="0" smtClean="0"/>
            </a:br>
            <a:r>
              <a:rPr lang="en-US" altLang="ko-KR" dirty="0" smtClean="0"/>
              <a:t>		return x</a:t>
            </a:r>
            <a:br>
              <a:rPr lang="en-US" altLang="ko-KR" dirty="0" smtClean="0"/>
            </a:br>
            <a:r>
              <a:rPr lang="en-US" altLang="ko-KR" dirty="0" smtClean="0"/>
              <a:t>	else:</a:t>
            </a:r>
            <a:br>
              <a:rPr lang="en-US" altLang="ko-KR" dirty="0" smtClean="0"/>
            </a:br>
            <a:r>
              <a:rPr lang="en-US" altLang="ko-KR" dirty="0" smtClean="0"/>
              <a:t>		return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7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인자를 받는 함수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최대공약수를 구하는 함수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my_GCD</a:t>
            </a:r>
            <a:r>
              <a:rPr lang="en-US" altLang="ko-KR" dirty="0" smtClean="0"/>
              <a:t>(x, y):</a:t>
            </a:r>
            <a:br>
              <a:rPr lang="en-US" altLang="ko-KR" dirty="0" smtClean="0"/>
            </a:br>
            <a:r>
              <a:rPr lang="en-US" altLang="ko-KR" dirty="0" smtClean="0"/>
              <a:t>	j = 1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1</a:t>
            </a:r>
            <a:br>
              <a:rPr lang="en-US" altLang="ko-KR" dirty="0" smtClean="0"/>
            </a:br>
            <a:r>
              <a:rPr lang="en-US" altLang="ko-KR" dirty="0" smtClean="0"/>
              <a:t>	while j &lt;= x and j &lt;= y:</a:t>
            </a:r>
            <a:br>
              <a:rPr lang="en-US" altLang="ko-KR" dirty="0" smtClean="0"/>
            </a:br>
            <a:r>
              <a:rPr lang="en-US" altLang="ko-KR" dirty="0" smtClean="0"/>
              <a:t>		if </a:t>
            </a:r>
            <a:r>
              <a:rPr lang="en-US" altLang="ko-KR" dirty="0" err="1" smtClean="0"/>
              <a:t>x%j</a:t>
            </a:r>
            <a:r>
              <a:rPr lang="en-US" altLang="ko-KR" dirty="0" smtClean="0"/>
              <a:t> == 0 and </a:t>
            </a:r>
            <a:r>
              <a:rPr lang="en-US" altLang="ko-KR" dirty="0" err="1" smtClean="0"/>
              <a:t>y%j</a:t>
            </a:r>
            <a:r>
              <a:rPr lang="en-US" altLang="ko-KR" dirty="0" smtClean="0"/>
              <a:t> == 0:</a:t>
            </a:r>
            <a:br>
              <a:rPr lang="en-US" altLang="ko-KR" dirty="0" smtClean="0"/>
            </a:br>
            <a:r>
              <a:rPr lang="en-US" altLang="ko-KR" dirty="0" smtClean="0"/>
              <a:t>			</a:t>
            </a:r>
            <a:r>
              <a:rPr lang="en-US" altLang="ko-KR" dirty="0" err="1" smtClean="0"/>
              <a:t>ans</a:t>
            </a:r>
            <a:r>
              <a:rPr lang="en-US" altLang="ko-KR" dirty="0" smtClean="0"/>
              <a:t> = j</a:t>
            </a:r>
            <a:br>
              <a:rPr lang="en-US" altLang="ko-KR" dirty="0" smtClean="0"/>
            </a:br>
            <a:r>
              <a:rPr lang="en-US" altLang="ko-KR" dirty="0" smtClean="0"/>
              <a:t>		j += 1</a:t>
            </a:r>
            <a:br>
              <a:rPr lang="en-US" altLang="ko-KR" dirty="0" smtClean="0"/>
            </a:br>
            <a:r>
              <a:rPr lang="en-US" altLang="ko-KR" dirty="0" smtClean="0"/>
              <a:t>	return </a:t>
            </a:r>
            <a:r>
              <a:rPr lang="en-US" altLang="ko-KR" dirty="0" err="1" smtClean="0"/>
              <a:t>ans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378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def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, reverse):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if reverse: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else:</a:t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r>
              <a:rPr lang="en-US" altLang="ko-KR" sz="2400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spc="-150" dirty="0">
                <a:latin typeface="Consolas" panose="020B0609020204030204" pitchFamily="49" charset="0"/>
              </a:rPr>
              <a:t>+ ', ' +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/>
            </a:r>
            <a:br>
              <a:rPr lang="en-US" altLang="ko-KR" sz="2400" spc="-150" dirty="0" smtClean="0">
                <a:latin typeface="Consolas" panose="020B0609020204030204" pitchFamily="49" charset="0"/>
              </a:rPr>
            </a:b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ko-KR" altLang="en-US" sz="2400" spc="-150" dirty="0" smtClean="0">
                <a:latin typeface="Consolas" panose="020B0609020204030204" pitchFamily="49" charset="0"/>
              </a:rPr>
              <a:t>다음은 동치</a:t>
            </a:r>
            <a:endParaRPr lang="en-US" altLang="ko-KR" sz="2400" spc="-150" dirty="0" smtClean="0">
              <a:latin typeface="Consolas" panose="020B0609020204030204" pitchFamily="49" charset="0"/>
            </a:endParaRP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', 'Lee', False)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>
                <a:latin typeface="Consolas" panose="020B0609020204030204" pitchFamily="49" charset="0"/>
              </a:rPr>
              <a:t>('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'Lee',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reverse=False)</a:t>
            </a:r>
          </a:p>
          <a:p>
            <a:r>
              <a:rPr lang="en-US" altLang="ko-KR" sz="2400" spc="-150" dirty="0" err="1" smtClean="0">
                <a:latin typeface="Consolas" panose="020B0609020204030204" pitchFamily="49" charset="0"/>
              </a:rPr>
              <a:t>printName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lastName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='Lee', 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firstName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='</a:t>
            </a:r>
            <a:r>
              <a:rPr lang="en-US" altLang="ko-KR" sz="2400" spc="-150" dirty="0" err="1" smtClean="0">
                <a:latin typeface="Consolas" panose="020B0609020204030204" pitchFamily="49" charset="0"/>
              </a:rPr>
              <a:t>Kyungsub</a:t>
            </a:r>
            <a:r>
              <a:rPr lang="en-US" altLang="ko-KR" sz="2400" spc="-150" dirty="0">
                <a:latin typeface="Consolas" panose="020B0609020204030204" pitchFamily="49" charset="0"/>
              </a:rPr>
              <a:t>',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reverse=False</a:t>
            </a:r>
            <a:r>
              <a:rPr lang="en-US" altLang="ko-KR" sz="2400" spc="-150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638</Words>
  <Application>Microsoft Office PowerPoint</Application>
  <PresentationFormat>와이드스크린</PresentationFormat>
  <Paragraphs>158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함수</vt:lpstr>
      <vt:lpstr>함수 - function</vt:lpstr>
      <vt:lpstr>함수 예제</vt:lpstr>
      <vt:lpstr>함수 예제(2)</vt:lpstr>
      <vt:lpstr>함수 사용</vt:lpstr>
      <vt:lpstr>인자를 받지 않는 함수</vt:lpstr>
      <vt:lpstr>여러 개의 인자를 받는 함수</vt:lpstr>
      <vt:lpstr>여러 개의 인자를 받는 함수(2)</vt:lpstr>
      <vt:lpstr>예제</vt:lpstr>
      <vt:lpstr>default parameter</vt:lpstr>
      <vt:lpstr>지역 변수(local variable)</vt:lpstr>
      <vt:lpstr>지역 변수(2)</vt:lpstr>
      <vt:lpstr>지역 변수(3)</vt:lpstr>
      <vt:lpstr>지역 변수(4)</vt:lpstr>
      <vt:lpstr>농장 문제</vt:lpstr>
      <vt:lpstr>농장 문제 – 함수</vt:lpstr>
      <vt:lpstr>None</vt:lpstr>
      <vt:lpstr>return</vt:lpstr>
      <vt:lpstr>함수를 호출하는 함수</vt:lpstr>
      <vt:lpstr>Built-in function</vt:lpstr>
      <vt:lpstr>Module</vt:lpstr>
      <vt:lpstr>Math module</vt:lpstr>
      <vt:lpstr>division - 나누기</vt:lpstr>
      <vt:lpstr>Random module</vt:lpstr>
      <vt:lpstr>t – 랜덤 변수</vt:lpstr>
      <vt:lpstr>나만의 module 만들기</vt:lpstr>
      <vt:lpstr>모듈에 대한 여러 가지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함수</dc:title>
  <dc:creator>sw</dc:creator>
  <cp:lastModifiedBy>kyungsub</cp:lastModifiedBy>
  <cp:revision>125</cp:revision>
  <cp:lastPrinted>2017-04-03T03:02:18Z</cp:lastPrinted>
  <dcterms:created xsi:type="dcterms:W3CDTF">2016-01-28T12:36:38Z</dcterms:created>
  <dcterms:modified xsi:type="dcterms:W3CDTF">2018-02-26T13:13:17Z</dcterms:modified>
</cp:coreProperties>
</file>