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2" r:id="rId3"/>
    <p:sldId id="28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EA3"/>
    <a:srgbClr val="F2B194"/>
    <a:srgbClr val="A9BCC7"/>
    <a:srgbClr val="F7EFE7"/>
    <a:srgbClr val="CAC3BD"/>
    <a:srgbClr val="EE784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1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3978A-B13F-4F51-A10C-CDCC994C2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E3A9B6-E5CE-424A-A9DA-3A5706C2D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E8D8B-7E69-424A-B3F9-3AF60188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2B417-6E75-4F59-8D7F-2B952414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8C9503-49F1-4AD3-B24E-B526B3D2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1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F2F33-EC50-4C80-89B2-C4644524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ECECE-320F-4037-9475-3A10C00FB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31E28-C168-4616-9126-C4F2E407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2E0B1-B2FB-466B-A272-4D3A3E64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57646-E7B1-4603-980A-2B28232D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9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83EA17-17A1-4EAA-BE04-F54712CEF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2C39B8-2C73-4386-9EEA-93C4B4324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DDB53-D6FC-4BF4-B5A5-D6FBEBA3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F496-D067-435E-9D83-D731591E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FDC7A-AF37-4C2A-AB32-DB5826E4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8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8CF30-2EF5-45CA-8489-6B17C498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0F357-6FD6-4C6F-B305-8391F53DC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3BAB9-4577-447B-A9D3-F019B5B0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255A9-C4BB-45C0-8707-9F232250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E555C-B56D-455E-9882-776398E4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0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8256E-02EF-4B80-A9DE-A2CFED7F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A7C0D-A569-4DC5-9B6B-B869ED35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B0975-C6E7-4CBD-8266-927ACE53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4FE34-7F41-454E-923A-8FC448C6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7FCAF-372D-4F31-8113-F1D16062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5DE3D-CF9F-4B43-8928-67632D8E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1130-CA29-46D9-98CD-8AEFFE3A9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06667-A8E4-4E21-BA22-FE235343D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909A6-D0B4-41AA-B5E1-FA2A81D9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8D50E-134B-4EB2-8413-BD46AECD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E8BBE8-0810-42CF-8BF4-9BC665FA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7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C5236-AA3A-4BA2-B704-077F4DED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DD8B8-16EF-4149-84D9-5C51BE17A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4AAB5-D86A-4D77-B9D3-43F091C08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FC805A-30E4-4B49-971D-8A71189E9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0DE9D7-6312-49EC-ACFB-87F17C9D5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00306A-1A99-46DA-BD16-B8E2E347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5D436E-6825-4ADC-88DA-9D291790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6A50B3-FBB7-49C2-B3C8-031B553B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43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69A6A-F318-4B02-8B48-1D168242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772A60-CC73-440E-B921-A604F210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59AB4-D376-4087-894D-217493E6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DFFD5-384B-42CB-8EA7-EA4AAD7A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4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3AA773-2EE3-4A4B-BD7F-3A2DB13EB93E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954F0A-0ADA-4153-B93B-3F916F67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1988C8-D255-4CC5-A63C-6012F31E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282611-EA94-44D3-A432-E8D3F7D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1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5DAF5-4B45-48CA-91D4-7F3CC6F6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9EB7A-F423-44BA-A011-89E47172B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4EAA08-A82E-492F-A42A-FAEE7ED88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97C8EA-83DD-4DCC-BCAC-14B61BFF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B0092-8162-4933-8208-3241F011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88E89-8964-490E-A3F8-C1145649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4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3B895-F0E6-417C-91AF-FC77106B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0F889D-F6A1-4CD3-A7EF-FF6DC4B8D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308076-F0A6-4FED-97BA-897E05C25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36CB4-D55C-4A66-BF0C-77AA7500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7A1E3-C171-4893-AFC0-4126AA79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01620-650B-42C8-A0B6-84F9BF2C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7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E94DA-1AFF-4878-8CEB-B2554450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4748CD-C42F-4379-BA60-12342E3DC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4659B-4FE8-4FC3-A60B-33E3C5E69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FB76-457A-4409-A8BD-7ACCA03B59D1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E7DB0-1313-4122-9C73-F59E1A9EA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599C3-8CD2-4289-B09D-A5B7BA93E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67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313823" y="318383"/>
            <a:ext cx="9478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식단 이미지로 칼로리 계산 및 식단 추천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갈매기형 수장 5">
            <a:extLst>
              <a:ext uri="{FF2B5EF4-FFF2-40B4-BE49-F238E27FC236}">
                <a16:creationId xmlns:a16="http://schemas.microsoft.com/office/drawing/2014/main" id="{12DC58A4-C414-4F2F-9CA9-968242C933D2}"/>
              </a:ext>
            </a:extLst>
          </p:cNvPr>
          <p:cNvSpPr/>
          <p:nvPr/>
        </p:nvSpPr>
        <p:spPr>
          <a:xfrm>
            <a:off x="8099939" y="2465916"/>
            <a:ext cx="3518912" cy="2966103"/>
          </a:xfrm>
          <a:prstGeom prst="chevron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갈매기형 수장 4">
            <a:extLst>
              <a:ext uri="{FF2B5EF4-FFF2-40B4-BE49-F238E27FC236}">
                <a16:creationId xmlns:a16="http://schemas.microsoft.com/office/drawing/2014/main" id="{4130F2A3-4BF0-424B-8976-6220B9B3D088}"/>
              </a:ext>
            </a:extLst>
          </p:cNvPr>
          <p:cNvSpPr/>
          <p:nvPr/>
        </p:nvSpPr>
        <p:spPr>
          <a:xfrm>
            <a:off x="4381718" y="2484615"/>
            <a:ext cx="3518912" cy="2966113"/>
          </a:xfrm>
          <a:prstGeom prst="chevron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F376D8BE-E612-4444-9687-FB38FD60E8FA}"/>
              </a:ext>
            </a:extLst>
          </p:cNvPr>
          <p:cNvSpPr/>
          <p:nvPr/>
        </p:nvSpPr>
        <p:spPr>
          <a:xfrm>
            <a:off x="663497" y="2465899"/>
            <a:ext cx="3518912" cy="2966120"/>
          </a:xfrm>
          <a:prstGeom prst="homePlate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03B1F3E2-CC0A-4248-9677-BD6A8AC0A3B9}"/>
              </a:ext>
            </a:extLst>
          </p:cNvPr>
          <p:cNvSpPr/>
          <p:nvPr/>
        </p:nvSpPr>
        <p:spPr>
          <a:xfrm rot="16200000">
            <a:off x="5987765" y="3930311"/>
            <a:ext cx="321466" cy="3518913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00F9D7A3-ABAC-4E3B-8B27-82702A9509DC}"/>
              </a:ext>
            </a:extLst>
          </p:cNvPr>
          <p:cNvSpPr/>
          <p:nvPr/>
        </p:nvSpPr>
        <p:spPr>
          <a:xfrm rot="5400000" flipV="1">
            <a:off x="2262220" y="433174"/>
            <a:ext cx="321466" cy="3518912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F5903408-6F03-4B8E-887B-F0F5B41E89C4}"/>
              </a:ext>
            </a:extLst>
          </p:cNvPr>
          <p:cNvSpPr/>
          <p:nvPr/>
        </p:nvSpPr>
        <p:spPr>
          <a:xfrm rot="5400000" flipV="1">
            <a:off x="9698664" y="476950"/>
            <a:ext cx="321466" cy="3518913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88D9B7-20E1-492B-8791-00701A5EAD5F}"/>
              </a:ext>
            </a:extLst>
          </p:cNvPr>
          <p:cNvSpPr txBox="1"/>
          <p:nvPr/>
        </p:nvSpPr>
        <p:spPr>
          <a:xfrm>
            <a:off x="1750333" y="156883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데이터 처리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A3F04E-6C07-4F59-8627-DBD53F686E39}"/>
              </a:ext>
            </a:extLst>
          </p:cNvPr>
          <p:cNvSpPr txBox="1"/>
          <p:nvPr/>
        </p:nvSpPr>
        <p:spPr>
          <a:xfrm>
            <a:off x="9010444" y="160453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웹 서비스 구현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413940-1158-4F74-B7C9-8B5ADC5B82A7}"/>
              </a:ext>
            </a:extLst>
          </p:cNvPr>
          <p:cNvSpPr txBox="1"/>
          <p:nvPr/>
        </p:nvSpPr>
        <p:spPr>
          <a:xfrm>
            <a:off x="5676137" y="59122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모델링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1E4128-63BF-4021-9634-009386EC6313}"/>
              </a:ext>
            </a:extLst>
          </p:cNvPr>
          <p:cNvSpPr txBox="1"/>
          <p:nvPr/>
        </p:nvSpPr>
        <p:spPr>
          <a:xfrm>
            <a:off x="663497" y="2658768"/>
            <a:ext cx="3576620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음식 이미지를 입력하면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음식을 분류하고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음식 별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메타정보를 활용하여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 분량에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대해  칼로리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탄수화물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단백질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지방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함유량을 출력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400" dirty="0"/>
              <a:t>https://aihub.or.kr/aidata/27674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962504-A081-4511-9042-E304ACFB0DE9}"/>
              </a:ext>
            </a:extLst>
          </p:cNvPr>
          <p:cNvSpPr txBox="1"/>
          <p:nvPr/>
        </p:nvSpPr>
        <p:spPr>
          <a:xfrm>
            <a:off x="4321484" y="2752451"/>
            <a:ext cx="3586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  식단 이미지이므로 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여러 음식 이미지가 같이 있음</a:t>
            </a:r>
            <a:r>
              <a:rPr lang="en-US" altLang="ko-KR" sz="1600" dirty="0"/>
              <a:t>. 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먼저</a:t>
            </a:r>
            <a:r>
              <a:rPr lang="en-US" altLang="ko-KR" sz="1600" dirty="0"/>
              <a:t>, </a:t>
            </a:r>
            <a:r>
              <a:rPr lang="ko-KR" altLang="en-US" sz="1600" dirty="0"/>
              <a:t>음식별로 구분하고</a:t>
            </a:r>
            <a:r>
              <a:rPr lang="en-US" altLang="ko-KR" sz="1600" dirty="0"/>
              <a:t>, 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각 음식이 어떤 음식인지 분류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하는 모델을 정의</a:t>
            </a:r>
            <a:r>
              <a:rPr lang="en-US" altLang="ko-KR" sz="1600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3057DC-1690-4A08-B493-842E848E32A9}"/>
              </a:ext>
            </a:extLst>
          </p:cNvPr>
          <p:cNvSpPr txBox="1"/>
          <p:nvPr/>
        </p:nvSpPr>
        <p:spPr>
          <a:xfrm>
            <a:off x="8099939" y="2694721"/>
            <a:ext cx="35189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회원별로 자신의 식단을 업로드하면 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목표</a:t>
            </a:r>
            <a:r>
              <a:rPr lang="en-US" altLang="ko-KR" sz="1400" dirty="0"/>
              <a:t>(</a:t>
            </a:r>
            <a:r>
              <a:rPr lang="ko-KR" altLang="en-US" sz="1400" dirty="0"/>
              <a:t>다이어트</a:t>
            </a:r>
            <a:r>
              <a:rPr lang="en-US" altLang="ko-KR" sz="1400" dirty="0"/>
              <a:t>,</a:t>
            </a:r>
            <a:r>
              <a:rPr lang="ko-KR" altLang="en-US" sz="1400" dirty="0"/>
              <a:t>증량</a:t>
            </a:r>
            <a:r>
              <a:rPr lang="en-US" altLang="ko-KR" sz="1400" dirty="0"/>
              <a:t>, </a:t>
            </a:r>
            <a:r>
              <a:rPr lang="ko-KR" altLang="en-US" sz="1400" dirty="0"/>
              <a:t>식단조절 등</a:t>
            </a:r>
            <a:r>
              <a:rPr lang="en-US" altLang="ko-KR" sz="1400" dirty="0"/>
              <a:t>)</a:t>
            </a:r>
            <a:r>
              <a:rPr lang="ko-KR" altLang="en-US" sz="1400" dirty="0"/>
              <a:t>에 맞게 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영양적 솔루션 제공</a:t>
            </a:r>
            <a:r>
              <a:rPr lang="en-US" altLang="ko-KR" sz="1400" dirty="0"/>
              <a:t> </a:t>
            </a:r>
            <a:r>
              <a:rPr lang="ko-KR" altLang="en-US" sz="1400" dirty="0"/>
              <a:t>누적 데이터로 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주별</a:t>
            </a:r>
            <a:r>
              <a:rPr lang="en-US" altLang="ko-KR" sz="1400" dirty="0"/>
              <a:t>, </a:t>
            </a:r>
            <a:r>
              <a:rPr lang="ko-KR" altLang="en-US" sz="1400" dirty="0"/>
              <a:t>월별 섭취  칼로리그래프 제공</a:t>
            </a:r>
            <a:r>
              <a:rPr lang="en-US" altLang="ko-KR" sz="1400" dirty="0"/>
              <a:t>, </a:t>
            </a: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냉장고 속 재료를 가지고 레시피 및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식단 추천해주는 서비스 제공</a:t>
            </a:r>
            <a:endParaRPr lang="en-US" altLang="ko-KR" sz="14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4FC2E91-C9B5-49C4-B0CA-460E00C712AB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0A77DCA-749F-49CB-9466-A2F09A77982E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A6D1001-BF21-4021-AFDC-018188B7941F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688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313823" y="318383"/>
            <a:ext cx="4762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주식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코인 예측하기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갈매기형 수장 5">
            <a:extLst>
              <a:ext uri="{FF2B5EF4-FFF2-40B4-BE49-F238E27FC236}">
                <a16:creationId xmlns:a16="http://schemas.microsoft.com/office/drawing/2014/main" id="{12DC58A4-C414-4F2F-9CA9-968242C933D2}"/>
              </a:ext>
            </a:extLst>
          </p:cNvPr>
          <p:cNvSpPr/>
          <p:nvPr/>
        </p:nvSpPr>
        <p:spPr>
          <a:xfrm>
            <a:off x="8057609" y="2465916"/>
            <a:ext cx="3518912" cy="2966103"/>
          </a:xfrm>
          <a:prstGeom prst="chevron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갈매기형 수장 4">
            <a:extLst>
              <a:ext uri="{FF2B5EF4-FFF2-40B4-BE49-F238E27FC236}">
                <a16:creationId xmlns:a16="http://schemas.microsoft.com/office/drawing/2014/main" id="{4130F2A3-4BF0-424B-8976-6220B9B3D088}"/>
              </a:ext>
            </a:extLst>
          </p:cNvPr>
          <p:cNvSpPr/>
          <p:nvPr/>
        </p:nvSpPr>
        <p:spPr>
          <a:xfrm>
            <a:off x="4339388" y="2484615"/>
            <a:ext cx="3518912" cy="2966113"/>
          </a:xfrm>
          <a:prstGeom prst="chevron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F376D8BE-E612-4444-9687-FB38FD60E8FA}"/>
              </a:ext>
            </a:extLst>
          </p:cNvPr>
          <p:cNvSpPr/>
          <p:nvPr/>
        </p:nvSpPr>
        <p:spPr>
          <a:xfrm>
            <a:off x="621167" y="2465899"/>
            <a:ext cx="3518912" cy="2966120"/>
          </a:xfrm>
          <a:prstGeom prst="homePlate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03B1F3E2-CC0A-4248-9677-BD6A8AC0A3B9}"/>
              </a:ext>
            </a:extLst>
          </p:cNvPr>
          <p:cNvSpPr/>
          <p:nvPr/>
        </p:nvSpPr>
        <p:spPr>
          <a:xfrm rot="16200000">
            <a:off x="5945435" y="3930311"/>
            <a:ext cx="321466" cy="3518913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00F9D7A3-ABAC-4E3B-8B27-82702A9509DC}"/>
              </a:ext>
            </a:extLst>
          </p:cNvPr>
          <p:cNvSpPr/>
          <p:nvPr/>
        </p:nvSpPr>
        <p:spPr>
          <a:xfrm rot="5400000" flipV="1">
            <a:off x="2219890" y="433174"/>
            <a:ext cx="321466" cy="3518912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F5903408-6F03-4B8E-887B-F0F5B41E89C4}"/>
              </a:ext>
            </a:extLst>
          </p:cNvPr>
          <p:cNvSpPr/>
          <p:nvPr/>
        </p:nvSpPr>
        <p:spPr>
          <a:xfrm rot="5400000" flipV="1">
            <a:off x="9656334" y="476950"/>
            <a:ext cx="321466" cy="3518913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88D9B7-20E1-492B-8791-00701A5EAD5F}"/>
              </a:ext>
            </a:extLst>
          </p:cNvPr>
          <p:cNvSpPr txBox="1"/>
          <p:nvPr/>
        </p:nvSpPr>
        <p:spPr>
          <a:xfrm>
            <a:off x="1708003" y="156883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데이터 처리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A3F04E-6C07-4F59-8627-DBD53F686E39}"/>
              </a:ext>
            </a:extLst>
          </p:cNvPr>
          <p:cNvSpPr txBox="1"/>
          <p:nvPr/>
        </p:nvSpPr>
        <p:spPr>
          <a:xfrm>
            <a:off x="8968114" y="160453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웹 서비스 구현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413940-1158-4F74-B7C9-8B5ADC5B82A7}"/>
              </a:ext>
            </a:extLst>
          </p:cNvPr>
          <p:cNvSpPr txBox="1"/>
          <p:nvPr/>
        </p:nvSpPr>
        <p:spPr>
          <a:xfrm>
            <a:off x="5633807" y="59122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모델링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1E4128-63BF-4021-9634-009386EC6313}"/>
              </a:ext>
            </a:extLst>
          </p:cNvPr>
          <p:cNvSpPr txBox="1"/>
          <p:nvPr/>
        </p:nvSpPr>
        <p:spPr>
          <a:xfrm>
            <a:off x="736583" y="3078985"/>
            <a:ext cx="34034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증권소에 제공하는 주식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받아서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코인 종목별 거래량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차트 등의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데이터를 수집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962504-A081-4511-9042-E304ACFB0DE9}"/>
              </a:ext>
            </a:extLst>
          </p:cNvPr>
          <p:cNvSpPr txBox="1"/>
          <p:nvPr/>
        </p:nvSpPr>
        <p:spPr>
          <a:xfrm>
            <a:off x="4346710" y="2752451"/>
            <a:ext cx="3511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과거 거래량 등을 가지고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단기 </a:t>
            </a:r>
            <a:r>
              <a:rPr lang="en-US" altLang="ko-KR" sz="1600" dirty="0"/>
              <a:t>/ </a:t>
            </a:r>
            <a:r>
              <a:rPr lang="ko-KR" altLang="en-US" sz="1600" dirty="0"/>
              <a:t>장기 미래의 주식</a:t>
            </a:r>
            <a:r>
              <a:rPr lang="en-US" altLang="ko-KR" sz="1600" dirty="0"/>
              <a:t>/</a:t>
            </a:r>
            <a:r>
              <a:rPr lang="ko-KR" altLang="en-US" sz="1600" dirty="0"/>
              <a:t>코인의 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수치</a:t>
            </a:r>
            <a:r>
              <a:rPr lang="en-US" altLang="ko-KR" sz="1600" dirty="0"/>
              <a:t>(</a:t>
            </a:r>
            <a:r>
              <a:rPr lang="ko-KR" altLang="en-US" sz="1600" dirty="0"/>
              <a:t>가격</a:t>
            </a:r>
            <a:r>
              <a:rPr lang="en-US" altLang="ko-KR" sz="1600" dirty="0"/>
              <a:t>/</a:t>
            </a:r>
            <a:r>
              <a:rPr lang="ko-KR" altLang="en-US" sz="1600" dirty="0"/>
              <a:t>등락</a:t>
            </a:r>
            <a:r>
              <a:rPr lang="en-US" altLang="ko-KR" sz="1600" dirty="0"/>
              <a:t>)</a:t>
            </a:r>
            <a:r>
              <a:rPr lang="ko-KR" altLang="en-US" sz="1600" dirty="0"/>
              <a:t>를 예측</a:t>
            </a:r>
            <a:r>
              <a:rPr lang="en-US" altLang="ko-KR" sz="1600" dirty="0"/>
              <a:t>. 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고객의 투자 성향 데이터를 가지고 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고객 맞춤 펀드 상품 분류 예측</a:t>
            </a:r>
            <a:r>
              <a:rPr lang="en-US" altLang="ko-KR" sz="1600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3057DC-1690-4A08-B493-842E848E32A9}"/>
              </a:ext>
            </a:extLst>
          </p:cNvPr>
          <p:cNvSpPr txBox="1"/>
          <p:nvPr/>
        </p:nvSpPr>
        <p:spPr>
          <a:xfrm>
            <a:off x="8057609" y="2752451"/>
            <a:ext cx="351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고객별 관심 종목에 따른 장단기 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예측 서비스 제공</a:t>
            </a:r>
            <a:r>
              <a:rPr lang="en-US" altLang="ko-KR" sz="1400" dirty="0"/>
              <a:t>( </a:t>
            </a:r>
            <a:r>
              <a:rPr lang="ko-KR" altLang="en-US" sz="1400" dirty="0"/>
              <a:t>차트 시각화 </a:t>
            </a:r>
            <a:r>
              <a:rPr lang="en-US" altLang="ko-KR" sz="1400" dirty="0"/>
              <a:t>)</a:t>
            </a: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차트 기반 지표</a:t>
            </a:r>
            <a:r>
              <a:rPr lang="en-US" altLang="ko-KR" sz="1400" dirty="0"/>
              <a:t>(</a:t>
            </a:r>
            <a:r>
              <a:rPr lang="ko-KR" altLang="en-US" sz="1400" dirty="0"/>
              <a:t>이평선</a:t>
            </a:r>
            <a:r>
              <a:rPr lang="en-US" altLang="ko-KR" sz="1400" dirty="0"/>
              <a:t>, </a:t>
            </a:r>
            <a:r>
              <a:rPr lang="ko-KR" altLang="en-US" sz="1400" dirty="0"/>
              <a:t>캔들</a:t>
            </a:r>
            <a:r>
              <a:rPr lang="en-US" altLang="ko-KR" sz="1400" dirty="0"/>
              <a:t>, </a:t>
            </a:r>
            <a:r>
              <a:rPr lang="ko-KR" altLang="en-US" sz="1400" dirty="0"/>
              <a:t>거래량</a:t>
            </a:r>
            <a:r>
              <a:rPr lang="en-US" altLang="ko-KR" sz="1400" dirty="0"/>
              <a:t>)</a:t>
            </a:r>
            <a:r>
              <a:rPr lang="ko-KR" altLang="en-US" sz="1400" dirty="0"/>
              <a:t>를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통해 가격 예측</a:t>
            </a:r>
            <a:r>
              <a:rPr lang="en-US" altLang="ko-KR" sz="1400" dirty="0"/>
              <a:t>. </a:t>
            </a: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개인의 투자 성향에 맞는 테마를 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직접 만들어서 펀드 상품 판매</a:t>
            </a:r>
            <a:endParaRPr lang="en-US" altLang="ko-KR" sz="1400" dirty="0"/>
          </a:p>
          <a:p>
            <a:pPr algn="ctr"/>
            <a:endParaRPr lang="en-US" altLang="ko-KR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A2F723-7EA4-4570-9BAD-9967C8835190}"/>
              </a:ext>
            </a:extLst>
          </p:cNvPr>
          <p:cNvSpPr txBox="1"/>
          <p:nvPr/>
        </p:nvSpPr>
        <p:spPr>
          <a:xfrm>
            <a:off x="5422136" y="302994"/>
            <a:ext cx="32255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주식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개인의 성향에 따라 테마 추천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코인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차트 패턴 분석해서 상승률 예측</a:t>
            </a:r>
          </a:p>
        </p:txBody>
      </p:sp>
    </p:spTree>
    <p:extLst>
      <p:ext uri="{BB962C8B-B14F-4D97-AF65-F5344CB8AC3E}">
        <p14:creationId xmlns:p14="http://schemas.microsoft.com/office/powerpoint/2010/main" val="407992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313823" y="318383"/>
            <a:ext cx="4137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회의 녹취록 요약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갈매기형 수장 5">
            <a:extLst>
              <a:ext uri="{FF2B5EF4-FFF2-40B4-BE49-F238E27FC236}">
                <a16:creationId xmlns:a16="http://schemas.microsoft.com/office/drawing/2014/main" id="{12DC58A4-C414-4F2F-9CA9-968242C933D2}"/>
              </a:ext>
            </a:extLst>
          </p:cNvPr>
          <p:cNvSpPr/>
          <p:nvPr/>
        </p:nvSpPr>
        <p:spPr>
          <a:xfrm>
            <a:off x="8108406" y="2465916"/>
            <a:ext cx="3518912" cy="2966103"/>
          </a:xfrm>
          <a:prstGeom prst="chevron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갈매기형 수장 4">
            <a:extLst>
              <a:ext uri="{FF2B5EF4-FFF2-40B4-BE49-F238E27FC236}">
                <a16:creationId xmlns:a16="http://schemas.microsoft.com/office/drawing/2014/main" id="{4130F2A3-4BF0-424B-8976-6220B9B3D088}"/>
              </a:ext>
            </a:extLst>
          </p:cNvPr>
          <p:cNvSpPr/>
          <p:nvPr/>
        </p:nvSpPr>
        <p:spPr>
          <a:xfrm>
            <a:off x="4390185" y="2484615"/>
            <a:ext cx="3518912" cy="2966113"/>
          </a:xfrm>
          <a:prstGeom prst="chevron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F376D8BE-E612-4444-9687-FB38FD60E8FA}"/>
              </a:ext>
            </a:extLst>
          </p:cNvPr>
          <p:cNvSpPr/>
          <p:nvPr/>
        </p:nvSpPr>
        <p:spPr>
          <a:xfrm>
            <a:off x="671964" y="2465899"/>
            <a:ext cx="3518912" cy="2966120"/>
          </a:xfrm>
          <a:prstGeom prst="homePlate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03B1F3E2-CC0A-4248-9677-BD6A8AC0A3B9}"/>
              </a:ext>
            </a:extLst>
          </p:cNvPr>
          <p:cNvSpPr/>
          <p:nvPr/>
        </p:nvSpPr>
        <p:spPr>
          <a:xfrm rot="16200000">
            <a:off x="5996232" y="3930311"/>
            <a:ext cx="321466" cy="3518913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00F9D7A3-ABAC-4E3B-8B27-82702A9509DC}"/>
              </a:ext>
            </a:extLst>
          </p:cNvPr>
          <p:cNvSpPr/>
          <p:nvPr/>
        </p:nvSpPr>
        <p:spPr>
          <a:xfrm rot="5400000" flipV="1">
            <a:off x="2270687" y="433174"/>
            <a:ext cx="321466" cy="3518912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F5903408-6F03-4B8E-887B-F0F5B41E89C4}"/>
              </a:ext>
            </a:extLst>
          </p:cNvPr>
          <p:cNvSpPr/>
          <p:nvPr/>
        </p:nvSpPr>
        <p:spPr>
          <a:xfrm rot="5400000" flipV="1">
            <a:off x="9707131" y="476950"/>
            <a:ext cx="321466" cy="3518913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88D9B7-20E1-492B-8791-00701A5EAD5F}"/>
              </a:ext>
            </a:extLst>
          </p:cNvPr>
          <p:cNvSpPr txBox="1"/>
          <p:nvPr/>
        </p:nvSpPr>
        <p:spPr>
          <a:xfrm>
            <a:off x="1758800" y="156883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데이터 처리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A3F04E-6C07-4F59-8627-DBD53F686E39}"/>
              </a:ext>
            </a:extLst>
          </p:cNvPr>
          <p:cNvSpPr txBox="1"/>
          <p:nvPr/>
        </p:nvSpPr>
        <p:spPr>
          <a:xfrm>
            <a:off x="9018911" y="160453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웹 서비스 구현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413940-1158-4F74-B7C9-8B5ADC5B82A7}"/>
              </a:ext>
            </a:extLst>
          </p:cNvPr>
          <p:cNvSpPr txBox="1"/>
          <p:nvPr/>
        </p:nvSpPr>
        <p:spPr>
          <a:xfrm>
            <a:off x="5684604" y="59122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모델링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1E4128-63BF-4021-9634-009386EC6313}"/>
              </a:ext>
            </a:extLst>
          </p:cNvPr>
          <p:cNvSpPr txBox="1"/>
          <p:nvPr/>
        </p:nvSpPr>
        <p:spPr>
          <a:xfrm>
            <a:off x="671963" y="3078985"/>
            <a:ext cx="35189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 Cloud Text-to-Speech API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녹취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 처리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Hub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또는 팟캐스트 음성 수집해서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활용 및 테스트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962504-A081-4511-9042-E304ACFB0DE9}"/>
              </a:ext>
            </a:extLst>
          </p:cNvPr>
          <p:cNvSpPr txBox="1"/>
          <p:nvPr/>
        </p:nvSpPr>
        <p:spPr>
          <a:xfrm>
            <a:off x="4390184" y="2994626"/>
            <a:ext cx="35115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텍스트로 처리된 회의 내용을 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토큰화</a:t>
            </a:r>
            <a:r>
              <a:rPr lang="en-US" altLang="ko-KR" sz="1600" dirty="0"/>
              <a:t>, </a:t>
            </a:r>
            <a:r>
              <a:rPr lang="ko-KR" altLang="en-US" sz="1600" dirty="0"/>
              <a:t>중요 단어 추출 등 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핵심 내용을 분류하는 모델 정의</a:t>
            </a:r>
            <a:endParaRPr lang="en-US" altLang="ko-KR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3057DC-1690-4A08-B493-842E848E32A9}"/>
              </a:ext>
            </a:extLst>
          </p:cNvPr>
          <p:cNvSpPr txBox="1"/>
          <p:nvPr/>
        </p:nvSpPr>
        <p:spPr>
          <a:xfrm>
            <a:off x="8108406" y="2498942"/>
            <a:ext cx="3518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b="1" dirty="0"/>
              <a:t>일반 모드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algn="ctr"/>
            <a:r>
              <a:rPr lang="ko-KR" altLang="en-US" sz="1400" dirty="0"/>
              <a:t>녹음 파일을 업로드 하면 내용을 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요약 한 텍스트 파일을 다운로드 및 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이메일 전송 기능 제공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b="1" dirty="0"/>
              <a:t>회의 모드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algn="ctr"/>
            <a:r>
              <a:rPr lang="ko-KR" altLang="en-US" sz="1400" dirty="0"/>
              <a:t>사용자가 희망하는 템플릿에 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회의록 작성 기능 제공 </a:t>
            </a:r>
            <a:r>
              <a:rPr lang="en-US" altLang="ko-KR" sz="1400" dirty="0"/>
              <a:t>+ </a:t>
            </a:r>
            <a:r>
              <a:rPr lang="ko-KR" altLang="en-US" sz="1400" dirty="0"/>
              <a:t>회의 일정 관리</a:t>
            </a:r>
            <a:endParaRPr lang="en-US" altLang="ko-KR" sz="1400" dirty="0"/>
          </a:p>
          <a:p>
            <a:pPr algn="ctr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0785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108_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B194"/>
      </a:accent1>
      <a:accent2>
        <a:srgbClr val="A9BCC7"/>
      </a:accent2>
      <a:accent3>
        <a:srgbClr val="EE7849"/>
      </a:accent3>
      <a:accent4>
        <a:srgbClr val="F9DEA3"/>
      </a:accent4>
      <a:accent5>
        <a:srgbClr val="F7EFE7"/>
      </a:accent5>
      <a:accent6>
        <a:srgbClr val="CAC3BD"/>
      </a:accent6>
      <a:hlink>
        <a:srgbClr val="3F3F3F"/>
      </a:hlink>
      <a:folHlink>
        <a:srgbClr val="3F3F3F"/>
      </a:folHlink>
    </a:clrScheme>
    <a:fontScheme name="Arial_나눔스퀘어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297</Words>
  <Application>Microsoft Office PowerPoint</Application>
  <PresentationFormat>와이드스크린</PresentationFormat>
  <Paragraphs>100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SEOL JEONGA</cp:lastModifiedBy>
  <cp:revision>21</cp:revision>
  <dcterms:created xsi:type="dcterms:W3CDTF">2020-11-08T00:44:28Z</dcterms:created>
  <dcterms:modified xsi:type="dcterms:W3CDTF">2021-10-23T15:18:23Z</dcterms:modified>
</cp:coreProperties>
</file>