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2be5996388_1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2be5996388_1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g32be5996388_1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2be5996388_1_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2be5996388_1_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32be5996388_1_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2be5996388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2be5996388_1_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2be5996388_1_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2be5996388_1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2be5996388_1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2be5996388_1_9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2be5996388_1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g32be5996388_1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2be5996388_1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be5996388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2be5996388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g32be5996388_4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be5996388_3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2be5996388_3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2be5996388_3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2be5996388_3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2be5996388_3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2be5996388_3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2be5996388_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2be5996388_3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g32be5996388_3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be5996388_3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2be5996388_3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g32be5996388_3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2be5996388_3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2be5996388_3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2be5996388_3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2be5996388_3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2be5996388_3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g32be5996388_3_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2be5996388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32be5996388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g32be5996388_1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2be5996388_1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9" name="Google Shape;469;g32be5996388_1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g32be5996388_1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2be5996388_4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g32be5996388_4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g32be5996388_4_6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2be5996388_4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g32be5996388_4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g32be5996388_4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2be5996388_4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g32be5996388_4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g32be5996388_4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3" name="Google Shape;51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" name="Google Shape;26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be5996388_4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2be5996388_4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2be5996388_4_1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2be5996388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2be5996388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g32be5996388_1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b="1" sz="6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167493" y="3602038"/>
            <a:ext cx="9500507" cy="806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/>
          <p:nvPr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dk2"/>
          </a:solidFill>
          <a:ln cap="flat" cmpd="sng" w="12700">
            <a:solidFill>
              <a:srgbClr val="004B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1" y="4571999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1" y="5739492"/>
            <a:ext cx="1118508" cy="1118508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2" name="Google Shape;22;p2"/>
          <p:cNvGrpSpPr/>
          <p:nvPr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23" name="Google Shape;23;p2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11024507" y="4580708"/>
            <a:ext cx="1167493" cy="2277292"/>
          </a:xfrm>
          <a:custGeom>
            <a:rect b="b" l="l" r="r" t="t"/>
            <a:pathLst>
              <a:path extrusionOk="0" h="2272167" w="1167493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전체 팀">
  <p:cSld name="전체 팀">
    <p:bg>
      <p:bgPr>
        <a:solidFill>
          <a:schemeClr val="accen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750430" y="381000"/>
            <a:ext cx="1067814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/>
          <p:nvPr>
            <p:ph idx="2" type="pic"/>
          </p:nvPr>
        </p:nvSpPr>
        <p:spPr>
          <a:xfrm>
            <a:off x="750429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1"/>
          <p:cNvSpPr txBox="1"/>
          <p:nvPr>
            <p:ph idx="1" type="body"/>
          </p:nvPr>
        </p:nvSpPr>
        <p:spPr>
          <a:xfrm>
            <a:off x="750430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3" type="body"/>
          </p:nvPr>
        </p:nvSpPr>
        <p:spPr>
          <a:xfrm>
            <a:off x="750429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1"/>
          <p:cNvSpPr/>
          <p:nvPr>
            <p:ph idx="4" type="pic"/>
          </p:nvPr>
        </p:nvSpPr>
        <p:spPr>
          <a:xfrm>
            <a:off x="354939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1"/>
          <p:cNvSpPr txBox="1"/>
          <p:nvPr>
            <p:ph idx="5" type="body"/>
          </p:nvPr>
        </p:nvSpPr>
        <p:spPr>
          <a:xfrm>
            <a:off x="354939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6" type="body"/>
          </p:nvPr>
        </p:nvSpPr>
        <p:spPr>
          <a:xfrm>
            <a:off x="354939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1"/>
          <p:cNvSpPr/>
          <p:nvPr>
            <p:ph idx="7" type="pic"/>
          </p:nvPr>
        </p:nvSpPr>
        <p:spPr>
          <a:xfrm>
            <a:off x="6348367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1"/>
          <p:cNvSpPr txBox="1"/>
          <p:nvPr>
            <p:ph idx="8" type="body"/>
          </p:nvPr>
        </p:nvSpPr>
        <p:spPr>
          <a:xfrm>
            <a:off x="6348368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9" type="body"/>
          </p:nvPr>
        </p:nvSpPr>
        <p:spPr>
          <a:xfrm>
            <a:off x="6348367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1"/>
          <p:cNvSpPr/>
          <p:nvPr>
            <p:ph idx="13" type="pic"/>
          </p:nvPr>
        </p:nvSpPr>
        <p:spPr>
          <a:xfrm>
            <a:off x="9147335" y="2068734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1"/>
          <p:cNvSpPr txBox="1"/>
          <p:nvPr>
            <p:ph idx="14" type="body"/>
          </p:nvPr>
        </p:nvSpPr>
        <p:spPr>
          <a:xfrm>
            <a:off x="9147336" y="299454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1"/>
          <p:cNvSpPr txBox="1"/>
          <p:nvPr>
            <p:ph idx="15" type="body"/>
          </p:nvPr>
        </p:nvSpPr>
        <p:spPr>
          <a:xfrm>
            <a:off x="9147335" y="337979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1"/>
          <p:cNvSpPr/>
          <p:nvPr>
            <p:ph idx="16" type="pic"/>
          </p:nvPr>
        </p:nvSpPr>
        <p:spPr>
          <a:xfrm>
            <a:off x="750429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11"/>
          <p:cNvSpPr txBox="1"/>
          <p:nvPr>
            <p:ph idx="17" type="body"/>
          </p:nvPr>
        </p:nvSpPr>
        <p:spPr>
          <a:xfrm>
            <a:off x="750430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7" name="Google Shape;147;p11"/>
          <p:cNvSpPr txBox="1"/>
          <p:nvPr>
            <p:ph idx="18" type="body"/>
          </p:nvPr>
        </p:nvSpPr>
        <p:spPr>
          <a:xfrm>
            <a:off x="750429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1"/>
          <p:cNvSpPr/>
          <p:nvPr>
            <p:ph idx="19" type="pic"/>
          </p:nvPr>
        </p:nvSpPr>
        <p:spPr>
          <a:xfrm>
            <a:off x="354939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49" name="Google Shape;149;p11"/>
          <p:cNvSpPr txBox="1"/>
          <p:nvPr>
            <p:ph idx="20" type="body"/>
          </p:nvPr>
        </p:nvSpPr>
        <p:spPr>
          <a:xfrm>
            <a:off x="354939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1"/>
          <p:cNvSpPr txBox="1"/>
          <p:nvPr>
            <p:ph idx="21" type="body"/>
          </p:nvPr>
        </p:nvSpPr>
        <p:spPr>
          <a:xfrm>
            <a:off x="354939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1"/>
          <p:cNvSpPr/>
          <p:nvPr>
            <p:ph idx="22" type="pic"/>
          </p:nvPr>
        </p:nvSpPr>
        <p:spPr>
          <a:xfrm>
            <a:off x="6348367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1"/>
          <p:cNvSpPr txBox="1"/>
          <p:nvPr>
            <p:ph idx="23" type="body"/>
          </p:nvPr>
        </p:nvSpPr>
        <p:spPr>
          <a:xfrm>
            <a:off x="6348368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1"/>
          <p:cNvSpPr txBox="1"/>
          <p:nvPr>
            <p:ph idx="24" type="body"/>
          </p:nvPr>
        </p:nvSpPr>
        <p:spPr>
          <a:xfrm>
            <a:off x="6348367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11"/>
          <p:cNvSpPr/>
          <p:nvPr>
            <p:ph idx="25" type="pic"/>
          </p:nvPr>
        </p:nvSpPr>
        <p:spPr>
          <a:xfrm>
            <a:off x="9147335" y="4118551"/>
            <a:ext cx="904987" cy="905641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11"/>
          <p:cNvSpPr txBox="1"/>
          <p:nvPr>
            <p:ph idx="26" type="body"/>
          </p:nvPr>
        </p:nvSpPr>
        <p:spPr>
          <a:xfrm>
            <a:off x="9147336" y="5044362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27" type="body"/>
          </p:nvPr>
        </p:nvSpPr>
        <p:spPr>
          <a:xfrm>
            <a:off x="9147335" y="5429608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1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시간 표시줄">
  <p:cSld name="시간 표시줄">
    <p:bg>
      <p:bgPr>
        <a:solidFill>
          <a:schemeClr val="accen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" name="Google Shape;162;p12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p1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Malgun Gothic"/>
              <a:buNone/>
              <a:defRPr b="1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2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1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종료 슬라이드">
  <p:cSld name="종료 슬라이드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/>
          <p:nvPr>
            <p:ph type="ctrTitle"/>
          </p:nvPr>
        </p:nvSpPr>
        <p:spPr>
          <a:xfrm>
            <a:off x="1167494" y="1122363"/>
            <a:ext cx="6220278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b="1" sz="6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1167493" y="3602038"/>
            <a:ext cx="6220277" cy="224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1" name="Google Shape;171;p13"/>
          <p:cNvSpPr/>
          <p:nvPr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2" name="Google Shape;172;p13"/>
          <p:cNvGrpSpPr/>
          <p:nvPr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73" name="Google Shape;173;p13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4" name="Google Shape;174;p13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75" name="Google Shape;175;p13"/>
          <p:cNvSpPr/>
          <p:nvPr/>
        </p:nvSpPr>
        <p:spPr>
          <a:xfrm>
            <a:off x="0" y="-1"/>
            <a:ext cx="1167493" cy="1167493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13"/>
          <p:cNvSpPr/>
          <p:nvPr/>
        </p:nvSpPr>
        <p:spPr>
          <a:xfrm>
            <a:off x="10228214" y="-1"/>
            <a:ext cx="1963787" cy="3178856"/>
          </a:xfrm>
          <a:custGeom>
            <a:rect b="b" l="l" r="r" t="t"/>
            <a:pathLst>
              <a:path extrusionOk="0" h="3178856" w="1963787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제목">
  <p:cSld name="구역 제목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/>
          <p:nvPr/>
        </p:nvSpPr>
        <p:spPr>
          <a:xfrm>
            <a:off x="0" y="0"/>
            <a:ext cx="8025490" cy="6858000"/>
          </a:xfrm>
          <a:custGeom>
            <a:rect b="b" l="l" r="r" t="t"/>
            <a:pathLst>
              <a:path extrusionOk="0" h="6858000" w="802549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4"/>
          <p:cNvSpPr txBox="1"/>
          <p:nvPr>
            <p:ph type="ctrTitle"/>
          </p:nvPr>
        </p:nvSpPr>
        <p:spPr>
          <a:xfrm>
            <a:off x="1167494" y="1059400"/>
            <a:ext cx="624591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algun Gothic"/>
              <a:buNone/>
              <a:defRPr b="1" sz="6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4"/>
          <p:cNvSpPr txBox="1"/>
          <p:nvPr>
            <p:ph idx="1" type="subTitle"/>
          </p:nvPr>
        </p:nvSpPr>
        <p:spPr>
          <a:xfrm>
            <a:off x="1167494" y="3539075"/>
            <a:ext cx="6245912" cy="1406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81" name="Google Shape;181;p14"/>
          <p:cNvGrpSpPr/>
          <p:nvPr/>
        </p:nvGrpSpPr>
        <p:grpSpPr>
          <a:xfrm rot="-54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82" name="Google Shape;182;p14"/>
            <p:cNvSpPr/>
            <p:nvPr/>
          </p:nvSpPr>
          <p:spPr>
            <a:xfrm rot="-5400000">
              <a:off x="10667433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3" name="Google Shape;183;p14"/>
            <p:cNvSpPr/>
            <p:nvPr/>
          </p:nvSpPr>
          <p:spPr>
            <a:xfrm flipH="1" rot="5400000">
              <a:off x="9499940" y="370908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4" name="Google Shape;184;p14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14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31;p3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" name="Google Shape;33;p3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34" name="Google Shape;34;p3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6" name="Google Shape;36;p3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제목 및 내용">
  <p:cSld name="3_제목 및 내용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 rot="5400000">
            <a:off x="8580896" y="0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-2364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44;p4"/>
          <p:cNvSpPr/>
          <p:nvPr/>
        </p:nvSpPr>
        <p:spPr>
          <a:xfrm flipH="1" rot="5400000">
            <a:off x="11258144" y="5924144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5" name="Google Shape;45;p4"/>
          <p:cNvGrpSpPr/>
          <p:nvPr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46" name="Google Shape;46;p4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8" name="Google Shape;48;p4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>
  <p:cSld name="구역 머리글">
    <p:bg>
      <p:bgPr>
        <a:solidFill>
          <a:schemeClr val="accent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>
            <a:off x="0" y="2286002"/>
            <a:ext cx="12208822" cy="45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5"/>
          <p:cNvSpPr/>
          <p:nvPr/>
        </p:nvSpPr>
        <p:spPr>
          <a:xfrm flipH="1">
            <a:off x="8597718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5"/>
          <p:cNvSpPr/>
          <p:nvPr/>
        </p:nvSpPr>
        <p:spPr>
          <a:xfrm rot="-5400000">
            <a:off x="10344100" y="438098"/>
            <a:ext cx="2285999" cy="1409801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61;p5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body"/>
          </p:nvPr>
        </p:nvSpPr>
        <p:spPr>
          <a:xfrm>
            <a:off x="1167492" y="2653167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제목 및 내용">
  <p:cSld name="2_제목 및 내용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" type="body"/>
          </p:nvPr>
        </p:nvSpPr>
        <p:spPr>
          <a:xfrm>
            <a:off x="1167493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6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8580896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1" y="0"/>
            <a:ext cx="933856" cy="933856"/>
          </a:xfrm>
          <a:custGeom>
            <a:rect b="b" l="l" r="r" t="t"/>
            <a:pathLst>
              <a:path extrusionOk="0" h="862693" w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" name="Google Shape;72;p6"/>
          <p:cNvGrpSpPr/>
          <p:nvPr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3" name="Google Shape;73;p6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5" name="Google Shape;75;p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8" name="Google Shape;78;p6"/>
          <p:cNvSpPr txBox="1"/>
          <p:nvPr>
            <p:ph idx="2" type="body"/>
          </p:nvPr>
        </p:nvSpPr>
        <p:spPr>
          <a:xfrm>
            <a:off x="6283235" y="2528203"/>
            <a:ext cx="4663440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6"/>
          <p:cNvSpPr txBox="1"/>
          <p:nvPr>
            <p:ph idx="3" type="body"/>
          </p:nvPr>
        </p:nvSpPr>
        <p:spPr>
          <a:xfrm>
            <a:off x="1167493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4" type="body"/>
          </p:nvPr>
        </p:nvSpPr>
        <p:spPr>
          <a:xfrm>
            <a:off x="6283235" y="2005689"/>
            <a:ext cx="4663440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그래프">
  <p:cSld name="그래프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7"/>
          <p:cNvSpPr txBox="1"/>
          <p:nvPr>
            <p:ph idx="1" type="body"/>
          </p:nvPr>
        </p:nvSpPr>
        <p:spPr>
          <a:xfrm>
            <a:off x="1167493" y="2087561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7"/>
          <p:cNvSpPr/>
          <p:nvPr/>
        </p:nvSpPr>
        <p:spPr>
          <a:xfrm flipH="1">
            <a:off x="8580896" y="1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7"/>
          <p:cNvSpPr/>
          <p:nvPr/>
        </p:nvSpPr>
        <p:spPr>
          <a:xfrm flipH="1" rot="5400000">
            <a:off x="1" y="3246896"/>
            <a:ext cx="3611104" cy="3611104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7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차트 2">
  <p:cSld name="차트 2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 rot="-54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91" name="Google Shape;91;p8"/>
            <p:cNvSpPr/>
            <p:nvPr/>
          </p:nvSpPr>
          <p:spPr>
            <a:xfrm rot="-5400000">
              <a:off x="8223822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 flipH="1" rot="5400000">
              <a:off x="7056329" y="5333433"/>
              <a:ext cx="1881641" cy="1167493"/>
            </a:xfrm>
            <a:custGeom>
              <a:rect b="b" l="l" r="r" t="t"/>
              <a:pathLst>
                <a:path extrusionOk="0" h="1167493" w="1881641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8"/>
          <p:cNvSpPr txBox="1"/>
          <p:nvPr>
            <p:ph idx="1" type="body"/>
          </p:nvPr>
        </p:nvSpPr>
        <p:spPr>
          <a:xfrm>
            <a:off x="1167493" y="2087563"/>
            <a:ext cx="9779182" cy="33668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인용문">
  <p:cSld name="인용문">
    <p:bg>
      <p:bgPr>
        <a:solidFill>
          <a:schemeClr val="accent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 txBox="1"/>
          <p:nvPr>
            <p:ph type="title"/>
          </p:nvPr>
        </p:nvSpPr>
        <p:spPr>
          <a:xfrm>
            <a:off x="1798721" y="1684338"/>
            <a:ext cx="8594558" cy="2810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Malgun Gothic"/>
              <a:buNone/>
              <a:defRPr sz="46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1" type="body"/>
          </p:nvPr>
        </p:nvSpPr>
        <p:spPr>
          <a:xfrm>
            <a:off x="381000" y="51940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6881813" y="4494213"/>
            <a:ext cx="35115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3" type="body"/>
          </p:nvPr>
        </p:nvSpPr>
        <p:spPr>
          <a:xfrm>
            <a:off x="10609104" y="3399692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  <a:defRPr b="1" sz="23900">
                <a:solidFill>
                  <a:srgbClr val="004DB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팀">
  <p:cSld name="팀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/>
          <p:nvPr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0"/>
          <p:cNvSpPr txBox="1"/>
          <p:nvPr>
            <p:ph type="title"/>
          </p:nvPr>
        </p:nvSpPr>
        <p:spPr>
          <a:xfrm>
            <a:off x="750430" y="381000"/>
            <a:ext cx="840162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  <a:defRPr b="1" sz="4800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/>
          <p:nvPr>
            <p:ph idx="2" type="pic"/>
          </p:nvPr>
        </p:nvSpPr>
        <p:spPr>
          <a:xfrm>
            <a:off x="750429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10"/>
          <p:cNvSpPr txBox="1"/>
          <p:nvPr>
            <p:ph idx="1" type="body"/>
          </p:nvPr>
        </p:nvSpPr>
        <p:spPr>
          <a:xfrm>
            <a:off x="2123351" y="2426400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2123350" y="2811646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0"/>
          <p:cNvSpPr/>
          <p:nvPr>
            <p:ph idx="4" type="pic"/>
          </p:nvPr>
        </p:nvSpPr>
        <p:spPr>
          <a:xfrm>
            <a:off x="5495813" y="2227758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0"/>
          <p:cNvSpPr txBox="1"/>
          <p:nvPr>
            <p:ph idx="5" type="body"/>
          </p:nvPr>
        </p:nvSpPr>
        <p:spPr>
          <a:xfrm>
            <a:off x="6870817" y="2422565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6" type="body"/>
          </p:nvPr>
        </p:nvSpPr>
        <p:spPr>
          <a:xfrm>
            <a:off x="6870816" y="2807811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0"/>
          <p:cNvSpPr/>
          <p:nvPr>
            <p:ph idx="7" type="pic"/>
          </p:nvPr>
        </p:nvSpPr>
        <p:spPr>
          <a:xfrm>
            <a:off x="750429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0"/>
          <p:cNvSpPr txBox="1"/>
          <p:nvPr>
            <p:ph idx="8" type="body"/>
          </p:nvPr>
        </p:nvSpPr>
        <p:spPr>
          <a:xfrm>
            <a:off x="2123351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9" type="body"/>
          </p:nvPr>
        </p:nvSpPr>
        <p:spPr>
          <a:xfrm>
            <a:off x="2123350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10"/>
          <p:cNvSpPr/>
          <p:nvPr>
            <p:ph idx="13" type="pic"/>
          </p:nvPr>
        </p:nvSpPr>
        <p:spPr>
          <a:xfrm>
            <a:off x="5495813" y="4254273"/>
            <a:ext cx="1200374" cy="1201242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0"/>
          <p:cNvSpPr txBox="1"/>
          <p:nvPr>
            <p:ph idx="14" type="body"/>
          </p:nvPr>
        </p:nvSpPr>
        <p:spPr>
          <a:xfrm>
            <a:off x="6870817" y="4498793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0"/>
          <p:cNvSpPr txBox="1"/>
          <p:nvPr>
            <p:ph idx="15" type="body"/>
          </p:nvPr>
        </p:nvSpPr>
        <p:spPr>
          <a:xfrm>
            <a:off x="6870816" y="4884039"/>
            <a:ext cx="2281237" cy="3476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0"/>
          <p:cNvSpPr txBox="1"/>
          <p:nvPr>
            <p:ph idx="10" type="dt"/>
          </p:nvPr>
        </p:nvSpPr>
        <p:spPr>
          <a:xfrm>
            <a:off x="381000" y="6356350"/>
            <a:ext cx="156980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0"/>
          <p:cNvSpPr txBox="1"/>
          <p:nvPr>
            <p:ph idx="11" type="ftr"/>
          </p:nvPr>
        </p:nvSpPr>
        <p:spPr>
          <a:xfrm>
            <a:off x="2871106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0"/>
          <p:cNvSpPr txBox="1"/>
          <p:nvPr>
            <p:ph idx="12" type="sldNum"/>
          </p:nvPr>
        </p:nvSpPr>
        <p:spPr>
          <a:xfrm>
            <a:off x="8332334" y="6356350"/>
            <a:ext cx="116749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accent3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24" name="Google Shape;124;p10"/>
          <p:cNvSpPr/>
          <p:nvPr/>
        </p:nvSpPr>
        <p:spPr>
          <a:xfrm flipH="1" rot="5400000">
            <a:off x="9499940" y="355410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0"/>
          <p:cNvSpPr/>
          <p:nvPr/>
        </p:nvSpPr>
        <p:spPr>
          <a:xfrm flipH="1">
            <a:off x="10866436" y="1879977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26;p10"/>
          <p:cNvSpPr/>
          <p:nvPr/>
        </p:nvSpPr>
        <p:spPr>
          <a:xfrm>
            <a:off x="11024507" y="-1664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27;p10"/>
          <p:cNvSpPr/>
          <p:nvPr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28;p10"/>
          <p:cNvSpPr/>
          <p:nvPr/>
        </p:nvSpPr>
        <p:spPr>
          <a:xfrm flipH="1" rot="-5400000">
            <a:off x="10667432" y="5333432"/>
            <a:ext cx="1881641" cy="1167493"/>
          </a:xfrm>
          <a:custGeom>
            <a:rect b="b" l="l" r="r" t="t"/>
            <a:pathLst>
              <a:path extrusionOk="0" h="1167493" w="1881641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129;p10"/>
          <p:cNvSpPr/>
          <p:nvPr/>
        </p:nvSpPr>
        <p:spPr>
          <a:xfrm flipH="1" rot="10800000">
            <a:off x="9857012" y="3651505"/>
            <a:ext cx="1325563" cy="1325563"/>
          </a:xfrm>
          <a:custGeom>
            <a:rect b="b" l="l" r="r" t="t"/>
            <a:pathLst>
              <a:path extrusionOk="0" h="1167493" w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10"/>
          <p:cNvSpPr/>
          <p:nvPr/>
        </p:nvSpPr>
        <p:spPr>
          <a:xfrm rot="10800000">
            <a:off x="9857013" y="4976359"/>
            <a:ext cx="1167494" cy="1881641"/>
          </a:xfrm>
          <a:custGeom>
            <a:rect b="b" l="l" r="r" t="t"/>
            <a:pathLst>
              <a:path extrusionOk="0" h="1881641" w="1167494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9.png"/><Relationship Id="rId5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4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ctrTitle"/>
          </p:nvPr>
        </p:nvSpPr>
        <p:spPr>
          <a:xfrm>
            <a:off x="1167493" y="1122363"/>
            <a:ext cx="7096933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수 활 협</a:t>
            </a:r>
            <a:endParaRPr/>
          </a:p>
        </p:txBody>
      </p:sp>
      <p:sp>
        <p:nvSpPr>
          <p:cNvPr id="192" name="Google Shape;192;p15"/>
          <p:cNvSpPr txBox="1"/>
          <p:nvPr>
            <p:ph idx="1" type="subTitle"/>
          </p:nvPr>
        </p:nvSpPr>
        <p:spPr>
          <a:xfrm>
            <a:off x="8499624" y="5142733"/>
            <a:ext cx="2399532" cy="13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조장 : 조현석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조원 : 이대원</a:t>
            </a:r>
            <a:endParaRPr sz="2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 sz="2000"/>
              <a:t>조원 : 지정배</a:t>
            </a:r>
            <a:endParaRPr sz="2000"/>
          </a:p>
        </p:txBody>
      </p:sp>
      <p:sp>
        <p:nvSpPr>
          <p:cNvPr id="193" name="Google Shape;193;p15"/>
          <p:cNvSpPr txBox="1"/>
          <p:nvPr/>
        </p:nvSpPr>
        <p:spPr>
          <a:xfrm>
            <a:off x="1292074" y="3610106"/>
            <a:ext cx="6026400" cy="13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ko-KR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Service Robot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4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오더 시스</a:t>
            </a:r>
            <a:r>
              <a:rPr lang="ko-KR"/>
              <a:t>템</a:t>
            </a:r>
            <a:endParaRPr/>
          </a:p>
        </p:txBody>
      </p:sp>
      <p:sp>
        <p:nvSpPr>
          <p:cNvPr id="322" name="Google Shape;322;p24"/>
          <p:cNvSpPr txBox="1"/>
          <p:nvPr>
            <p:ph idx="1" type="body"/>
          </p:nvPr>
        </p:nvSpPr>
        <p:spPr>
          <a:xfrm>
            <a:off x="862696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사용자가 선택한 메뉴와 테이블 번호를 기반으로 주문을 생성하고, 이를 주방으로 전송하는 역할을 하는 place_order 메서드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self.table_widgets.item()을 통해 사용자가 선택한 테이블 번호를 가져와 정수로 변환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self.send_order_to_kitchen(order_msg)를 호출해 주문을 주방으로 전송하고 상태 라벨을 업데이트하여 주문이 처리중임을 표시</a:t>
            </a:r>
            <a:endParaRPr sz="2000"/>
          </a:p>
        </p:txBody>
      </p:sp>
      <p:sp>
        <p:nvSpPr>
          <p:cNvPr id="323" name="Google Shape;323;p24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24" name="Google Shape;3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1171" y="1859100"/>
            <a:ext cx="4976048" cy="4344849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4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26" name="Google Shape;326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오더 시스</a:t>
            </a:r>
            <a:r>
              <a:rPr lang="ko-KR"/>
              <a:t>템</a:t>
            </a:r>
            <a:endParaRPr/>
          </a:p>
        </p:txBody>
      </p:sp>
      <p:sp>
        <p:nvSpPr>
          <p:cNvPr id="333" name="Google Shape;333;p25"/>
          <p:cNvSpPr txBox="1"/>
          <p:nvPr>
            <p:ph idx="1" type="body"/>
          </p:nvPr>
        </p:nvSpPr>
        <p:spPr>
          <a:xfrm>
            <a:off x="862696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주방 서버에 주문의 유효성을 확인 요청하는 역할을 하는 check_order_validity 메서드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self.client.wait_for_service(timeout_sec=1.0)을 호출해 서버가 활성 상태인지 확인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self.client.call_async(request)로 비동기 요청을 전송하고 서버 응답이 없으면 메시지를 표시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주문 정보를 Ros2의 퍼블리셔를 통해 주방으로 전송하는 역할을 하는 send_order_to_kitchen 메서드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메시지 신뢰성을 위해 Qos 설정을 적</a:t>
            </a:r>
            <a:r>
              <a:rPr lang="ko-KR" sz="2000"/>
              <a:t>용</a:t>
            </a:r>
            <a:endParaRPr sz="2000"/>
          </a:p>
        </p:txBody>
      </p:sp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35" name="Google Shape;3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96" y="1859100"/>
            <a:ext cx="5791304" cy="2079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299" y="4024716"/>
            <a:ext cx="5791300" cy="1599508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25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38" name="Google Shape;33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pic>
        <p:nvPicPr>
          <p:cNvPr id="339" name="Google Shape;33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8300" y="5641325"/>
            <a:ext cx="3786828" cy="7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오더 시스</a:t>
            </a:r>
            <a:r>
              <a:rPr lang="ko-KR"/>
              <a:t>템</a:t>
            </a:r>
            <a:endParaRPr/>
          </a:p>
        </p:txBody>
      </p:sp>
      <p:sp>
        <p:nvSpPr>
          <p:cNvPr id="346" name="Google Shape;346;p26"/>
          <p:cNvSpPr txBox="1"/>
          <p:nvPr>
            <p:ph idx="1" type="body"/>
          </p:nvPr>
        </p:nvSpPr>
        <p:spPr>
          <a:xfrm>
            <a:off x="862696" y="2087575"/>
            <a:ext cx="48732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handle_order_response 메서드는 주문 유효성 검사 결과를 처리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response.is_valid가 True인 경우 승인된 주문을 로봇 제어로 전달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spin_once 메서드는 rclpy.spin_once(self, timeout_sec=0.1)을 호출하여 Ros2의 이벤트 루프에서 한 번의 작업 처리 </a:t>
            </a:r>
            <a:endParaRPr sz="2000"/>
          </a:p>
        </p:txBody>
      </p:sp>
      <p:sp>
        <p:nvSpPr>
          <p:cNvPr id="347" name="Google Shape;347;p26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48" name="Google Shape;3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3096" y="1859100"/>
            <a:ext cx="5846502" cy="212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3101" y="4139750"/>
            <a:ext cx="5846500" cy="978164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6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51" name="Google Shape;351;p2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7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오더 시스템</a:t>
            </a:r>
            <a:endParaRPr/>
          </a:p>
        </p:txBody>
      </p:sp>
      <p:sp>
        <p:nvSpPr>
          <p:cNvPr id="358" name="Google Shape;358;p27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main 함수는 Ros2 노드 초기화 및 실행을 하는 역할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rclpy.init(args=args)로 Ros2를 초기화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OrderTableNode()로 정의된 노드를 생성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rclpy.spin(node)로 노드가 계속 실행되도록 하고, 이벤트 루프에서 작업을 처리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노드 종료 후 node.destroy_node()로 노드를 정리하고, rclpy.shutdown()으로 Ros2를 종</a:t>
            </a:r>
            <a:r>
              <a:rPr lang="ko-KR" sz="2000"/>
              <a:t>료</a:t>
            </a:r>
            <a:endParaRPr sz="2000"/>
          </a:p>
        </p:txBody>
      </p:sp>
      <p:sp>
        <p:nvSpPr>
          <p:cNvPr id="359" name="Google Shape;359;p27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60" name="Google Shape;3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5826" y="1955450"/>
            <a:ext cx="3949100" cy="42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7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62" name="Google Shape;362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주방 모니터</a:t>
            </a:r>
            <a:r>
              <a:rPr lang="ko-KR"/>
              <a:t>링</a:t>
            </a:r>
            <a:r>
              <a:rPr lang="ko-KR"/>
              <a:t> 시스템</a:t>
            </a:r>
            <a:endParaRPr/>
          </a:p>
        </p:txBody>
      </p:sp>
      <p:sp>
        <p:nvSpPr>
          <p:cNvPr id="369" name="Google Shape;369;p28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70" name="Google Shape;370;p2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371" name="Google Shape;371;p2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72" name="Google Shape;372;p28"/>
          <p:cNvSpPr txBox="1"/>
          <p:nvPr/>
        </p:nvSpPr>
        <p:spPr>
          <a:xfrm>
            <a:off x="955975" y="1842650"/>
            <a:ext cx="48351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KitchenDisplayNode는 주방에서 주문 정보를 관리하고, GUI를 통해 이를 표시하는 Ros2 노드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Node 클래스를 상속받아 kitchen_display_node라는 이름으로 노드 생성 후 변수 초기화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데이터베이스에 연결하여 create_order_table() 메서드를 호출해 주문 정보를 저장할 테이블 생성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1842650"/>
            <a:ext cx="5791326" cy="3695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9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주방 모니터링 시스템</a:t>
            </a:r>
            <a:endParaRPr/>
          </a:p>
        </p:txBody>
      </p:sp>
      <p:sp>
        <p:nvSpPr>
          <p:cNvPr id="380" name="Google Shape;380;p29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81" name="Google Shape;381;p2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382" name="Google Shape;382;p29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83" name="Google Shape;383;p29"/>
          <p:cNvSpPr txBox="1"/>
          <p:nvPr/>
        </p:nvSpPr>
        <p:spPr>
          <a:xfrm>
            <a:off x="955975" y="1842650"/>
            <a:ext cx="48351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rclpy.spin_once(self, timeout_sec=0.1)을 호출하여 0.1초 간격으로 이벤트 처리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SQLite 데이터베이스에 주문 정보를 저장할 테이블 생성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생성 후 변경 사항을 commit()으로 저장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75" y="1859100"/>
            <a:ext cx="4886325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275" y="2763975"/>
            <a:ext cx="5476875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주방 모니터링 시스</a:t>
            </a:r>
            <a:r>
              <a:rPr lang="ko-KR"/>
              <a:t>템</a:t>
            </a:r>
            <a:endParaRPr/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save_order_to_db 메서드는 주문 정보를 데이터베이스에 저장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order_msg에서 테이블 번호 등 정보를 추출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데이터베이스에 SQL insert 쿼리를 실행해 order 테이블에 저장 후 self.get_logger().info를 통해 저장된 정보를 로그로 출</a:t>
            </a:r>
            <a:r>
              <a:rPr lang="ko-KR" sz="2000"/>
              <a:t>력</a:t>
            </a:r>
            <a:endParaRPr sz="2000"/>
          </a:p>
        </p:txBody>
      </p:sp>
      <p:sp>
        <p:nvSpPr>
          <p:cNvPr id="393" name="Google Shape;393;p30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94" name="Google Shape;39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7" y="2125375"/>
            <a:ext cx="5791304" cy="2607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4843525"/>
            <a:ext cx="3117375" cy="4468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397" name="Google Shape;397;p30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1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주방 모니터링 시스템</a:t>
            </a:r>
            <a:endParaRPr/>
          </a:p>
        </p:txBody>
      </p:sp>
      <p:sp>
        <p:nvSpPr>
          <p:cNvPr id="404" name="Google Shape;404;p31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handle_order_message 메서드는 전달받은 주문 메시지를 처리하고 주문 정보를 화면에 표시하여 데이터베이스에 저장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주문 정보를 생성, 주문 정보 표시, 데이터베이스 저장, 현재 요청 업데이트 순서대로 동</a:t>
            </a:r>
            <a:r>
              <a:rPr lang="ko-KR" sz="2000"/>
              <a:t>작</a:t>
            </a:r>
            <a:endParaRPr sz="2000"/>
          </a:p>
        </p:txBody>
      </p:sp>
      <p:sp>
        <p:nvSpPr>
          <p:cNvPr id="405" name="Google Shape;405;p31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06" name="Google Shape;4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7" y="2163213"/>
            <a:ext cx="5791303" cy="2531578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08" name="Google Shape;408;p31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2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주방 모니터링 시스템</a:t>
            </a:r>
            <a:endParaRPr/>
          </a:p>
        </p:txBody>
      </p:sp>
      <p:sp>
        <p:nvSpPr>
          <p:cNvPr id="415" name="Google Shape;415;p32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approve_order 메서드는 현재 주문 요청을 승인하고, 주문 정보를 테이블에 표시하며, 로봇 제어 메시지를 전송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주문 승인 여부를 확인하고, 주문이 승인되면 테이블 번호에 주문 정보를 표시하고 테이블 상태를 업데이트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self.send_robot_control_message()를 호출해 로봇에게 제어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current_request를 초기</a:t>
            </a:r>
            <a:r>
              <a:rPr lang="ko-KR" sz="2000"/>
              <a:t>화</a:t>
            </a:r>
            <a:r>
              <a:rPr lang="ko-KR" sz="2000"/>
              <a:t> </a:t>
            </a:r>
            <a:endParaRPr sz="2000"/>
          </a:p>
        </p:txBody>
      </p:sp>
      <p:sp>
        <p:nvSpPr>
          <p:cNvPr id="416" name="Google Shape;416;p32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17" name="Google Shape;41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497" y="2087575"/>
            <a:ext cx="5791304" cy="2771860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3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19" name="Google Shape;419;p32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3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주방 모니터링 시스템</a:t>
            </a:r>
            <a:endParaRPr/>
          </a:p>
        </p:txBody>
      </p:sp>
      <p:sp>
        <p:nvSpPr>
          <p:cNvPr id="426" name="Google Shape;426;p33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reject_order 메서드는 현재 주문 요청을 거부하고, GUI에 상태를 업데이트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self.current_request가 존재하는지 확인 후, 주문이 있을 경우, 없는 경우 나누어 동작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reset_table 메서드는 특정 테이블의 상태를 초기화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self.table_frames에 지정된 테이블 번호가 있는지 확인 후, 테이블이 있을 경우 테이블 상태를 초기화하고 로그에 메시지를 기록</a:t>
            </a:r>
            <a:endParaRPr sz="2000"/>
          </a:p>
        </p:txBody>
      </p:sp>
      <p:sp>
        <p:nvSpPr>
          <p:cNvPr id="427" name="Google Shape;427;p33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28" name="Google Shape;4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7338" y="2087575"/>
            <a:ext cx="5601924" cy="152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7350" y="4447143"/>
            <a:ext cx="5601899" cy="815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7350" y="3728275"/>
            <a:ext cx="3293000" cy="289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32" name="Google Shape;432;p33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1167493" y="2017467"/>
            <a:ext cx="9779182" cy="3366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팀원 소개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프로젝트 개요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</a:pPr>
            <a:r>
              <a:t/>
            </a:r>
            <a:endParaRPr sz="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전체 시스템 구성타임라인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</a:pPr>
            <a:r>
              <a:t/>
            </a:r>
            <a:endParaRPr sz="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/>
              <a:t>시스템 동작 및 통신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01" name="Google Shape;201;p16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203" name="Google Shape;203;p16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4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주방 모니터링 시스템</a:t>
            </a:r>
            <a:endParaRPr/>
          </a:p>
        </p:txBody>
      </p:sp>
      <p:sp>
        <p:nvSpPr>
          <p:cNvPr id="439" name="Google Shape;439;p34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send_robot_control_message 메서드는 로봇에게 서빙 명령 메시지를 퍼블리시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RobotControl 메시지 객체를 생성하고, order_id를 현재 주문의 테이블 번호로 설정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self.robot_control_publisher.publish(robot_control_msg)를 통해 메시지를 퍼블리시</a:t>
            </a:r>
            <a:endParaRPr sz="20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ko-KR" sz="2000"/>
              <a:t>handle_order_validation 메서드는 주문 검증 요청을 처리하고 승인, 거부 여부를 결정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self.current_request가 존재하면 승인, 존재하지 않으면 거부 메시지를 반</a:t>
            </a:r>
            <a:r>
              <a:rPr lang="ko-KR" sz="2000"/>
              <a:t>환</a:t>
            </a:r>
            <a:endParaRPr sz="2000"/>
          </a:p>
        </p:txBody>
      </p:sp>
      <p:sp>
        <p:nvSpPr>
          <p:cNvPr id="440" name="Google Shape;440;p34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41" name="Google Shape;44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5088" y="2142550"/>
            <a:ext cx="5305425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112" y="3373325"/>
            <a:ext cx="5586400" cy="144647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44" name="Google Shape;444;p34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5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주방 모니터링 시스템</a:t>
            </a:r>
            <a:endParaRPr/>
          </a:p>
        </p:txBody>
      </p:sp>
      <p:sp>
        <p:nvSpPr>
          <p:cNvPr id="451" name="Google Shape;451;p35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main 함수는 Ros2 노드를 초기화하고, KitchenDisplayNode를 실행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rclpy.init(args=args)를 호출하여 Ros2 환경을 초기화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KitchenDisplayNode 객체를 생성하여 기능 활성화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rclpy.shutdown()을 호출하여 Ros2 시스템을 정리하고 종료</a:t>
            </a:r>
            <a:endParaRPr sz="2000"/>
          </a:p>
        </p:txBody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53" name="Google Shape;45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9376" y="2087575"/>
            <a:ext cx="4327225" cy="1442408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55" name="Google Shape;455;p35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데이터 베이스</a:t>
            </a:r>
            <a:endParaRPr/>
          </a:p>
        </p:txBody>
      </p:sp>
      <p:sp>
        <p:nvSpPr>
          <p:cNvPr id="462" name="Google Shape;462;p36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463" name="Google Shape;463;p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65" name="Google Shape;465;p36"/>
          <p:cNvSpPr txBox="1"/>
          <p:nvPr/>
        </p:nvSpPr>
        <p:spPr>
          <a:xfrm>
            <a:off x="1134050" y="1857200"/>
            <a:ext cx="9685800" cy="42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 퍼블리쉬 된 데이터 정보를 주방에서 sqlite3 모듈을 통해 서브스크라브하여 저장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Char char="-"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kitchen_orders.db는 src 경로에서 cd ../를 통해 확인가능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6" name="Google Shape;46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401" y="3480000"/>
            <a:ext cx="9779100" cy="207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7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로봇 제어 시스템</a:t>
            </a:r>
            <a:endParaRPr/>
          </a:p>
        </p:txBody>
      </p:sp>
      <p:sp>
        <p:nvSpPr>
          <p:cNvPr id="473" name="Google Shape;473;p37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474" name="Google Shape;474;p3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75" name="Google Shape;475;p37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476" name="Google Shape;4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1728625"/>
            <a:ext cx="5396500" cy="20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7"/>
          <p:cNvSpPr txBox="1"/>
          <p:nvPr>
            <p:ph idx="1" type="body"/>
          </p:nvPr>
        </p:nvSpPr>
        <p:spPr>
          <a:xfrm>
            <a:off x="710297" y="20113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class NODE(Node, QObject) 로 ROS와 GUI 신호 처리 통합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self.num 으로 테이블 수 표현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self.init_pose 로 로봇 초기 위치 설정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self.timer 으로 주기적으로 que에 저장된 명령 처리</a:t>
            </a:r>
            <a:endParaRPr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8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로봇 제어 시스템</a:t>
            </a:r>
            <a:endParaRPr/>
          </a:p>
        </p:txBody>
      </p:sp>
      <p:sp>
        <p:nvSpPr>
          <p:cNvPr id="484" name="Google Shape;484;p38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485" name="Google Shape;485;p3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86" name="Google Shape;486;p38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87" name="Google Shape;487;p38"/>
          <p:cNvSpPr txBox="1"/>
          <p:nvPr>
            <p:ph idx="1" type="body"/>
          </p:nvPr>
        </p:nvSpPr>
        <p:spPr>
          <a:xfrm>
            <a:off x="556925" y="2087575"/>
            <a:ext cx="61446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self.clicked_point_subscriber 로 clicked_point 토픽 구독, 좌표 데이터 수신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sel.robot_control_subscriber로 robot_control 토픽 구독, 로봇 이동 명령 처리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self.set_initial_pose_service_client 로 set_initial_pose 초기화 및 위치 설정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self.navigate_to_pose_action_client 로 navigate_to_pose 초기화 및 이동 실행</a:t>
            </a:r>
            <a:endParaRPr sz="2000"/>
          </a:p>
        </p:txBody>
      </p:sp>
      <p:pic>
        <p:nvPicPr>
          <p:cNvPr id="488" name="Google Shape;48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1376" y="1706700"/>
            <a:ext cx="4796849" cy="4607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로봇 제어 시스템</a:t>
            </a:r>
            <a:endParaRPr/>
          </a:p>
        </p:txBody>
      </p:sp>
      <p:sp>
        <p:nvSpPr>
          <p:cNvPr id="495" name="Google Shape;495;p39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496" name="Google Shape;496;p3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497" name="Google Shape;497;p39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498" name="Google Shape;498;p39"/>
          <p:cNvSpPr txBox="1"/>
          <p:nvPr>
            <p:ph idx="1" type="body"/>
          </p:nvPr>
        </p:nvSpPr>
        <p:spPr>
          <a:xfrm>
            <a:off x="6340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msg에서 order_id를 추출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추출된 order_id를 인스턴스 변수 self.current_order_id에 저장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order_id가 로봇이 이동 가능한 범위 내에 있는지 확인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테이블 위치 추출 후 상태창에 메시지 출력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목표 위치 설정 및 이동 명령 큐에 추가</a:t>
            </a:r>
            <a:endParaRPr sz="2000"/>
          </a:p>
        </p:txBody>
      </p:sp>
      <p:pic>
        <p:nvPicPr>
          <p:cNvPr id="499" name="Google Shape;4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8297" y="1859100"/>
            <a:ext cx="5791303" cy="39987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0"/>
          <p:cNvSpPr txBox="1"/>
          <p:nvPr>
            <p:ph idx="1" type="body"/>
          </p:nvPr>
        </p:nvSpPr>
        <p:spPr>
          <a:xfrm>
            <a:off x="862697" y="2087575"/>
            <a:ext cx="4928400" cy="336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main 함수는 Ros2 노드 초기화 및 실행을 하는 역할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rclpy.init 로 Ros2를 초기화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ros_thread로 GUI와 병렬 작동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app = QApplication() 으로 GUI 초기화 및 이벤트 루프 실행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try,finally로 ROS2와 GUI 안전</a:t>
            </a:r>
            <a:r>
              <a:rPr lang="ko-KR" sz="2000"/>
              <a:t>하</a:t>
            </a:r>
            <a:r>
              <a:rPr lang="ko-KR" sz="2000"/>
              <a:t>게 종료</a:t>
            </a:r>
            <a:endParaRPr sz="2000"/>
          </a:p>
        </p:txBody>
      </p:sp>
      <p:sp>
        <p:nvSpPr>
          <p:cNvPr id="506" name="Google Shape;506;p40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로봇 제어 시스템</a:t>
            </a:r>
            <a:endParaRPr/>
          </a:p>
        </p:txBody>
      </p:sp>
      <p:sp>
        <p:nvSpPr>
          <p:cNvPr id="507" name="Google Shape;507;p40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508" name="Google Shape;508;p4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509" name="Google Shape;509;p40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510" name="Google Shape;51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800" y="2128550"/>
            <a:ext cx="5206626" cy="341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1"/>
          <p:cNvSpPr txBox="1"/>
          <p:nvPr>
            <p:ph type="title"/>
          </p:nvPr>
        </p:nvSpPr>
        <p:spPr>
          <a:xfrm>
            <a:off x="1889961" y="1901843"/>
            <a:ext cx="8412000" cy="28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Malgun Gothic"/>
              <a:buNone/>
            </a:pPr>
            <a:r>
              <a:rPr lang="ko-KR" sz="6000"/>
              <a:t>시스템 동작 시연</a:t>
            </a:r>
            <a:endParaRPr sz="6000"/>
          </a:p>
        </p:txBody>
      </p:sp>
      <p:sp>
        <p:nvSpPr>
          <p:cNvPr id="517" name="Google Shape;517;p41"/>
          <p:cNvSpPr txBox="1"/>
          <p:nvPr>
            <p:ph idx="1" type="body"/>
          </p:nvPr>
        </p:nvSpPr>
        <p:spPr>
          <a:xfrm>
            <a:off x="1502619" y="543354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ko-KR"/>
              <a:t>“</a:t>
            </a:r>
            <a:endParaRPr/>
          </a:p>
        </p:txBody>
      </p:sp>
      <p:sp>
        <p:nvSpPr>
          <p:cNvPr id="518" name="Google Shape;518;p41"/>
          <p:cNvSpPr txBox="1"/>
          <p:nvPr>
            <p:ph idx="3" type="body"/>
          </p:nvPr>
        </p:nvSpPr>
        <p:spPr>
          <a:xfrm>
            <a:off x="9420876" y="3426615"/>
            <a:ext cx="1364297" cy="10945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DBF"/>
              </a:buClr>
              <a:buSzPts val="23900"/>
              <a:buNone/>
            </a:pPr>
            <a:r>
              <a:rPr lang="ko-KR"/>
              <a:t>”</a:t>
            </a:r>
            <a:endParaRPr/>
          </a:p>
        </p:txBody>
      </p:sp>
      <p:sp>
        <p:nvSpPr>
          <p:cNvPr id="519" name="Google Shape;519;p41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520" name="Google Shape;52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>
                <a:solidFill>
                  <a:schemeClr val="lt1"/>
                </a:solidFill>
              </a:rPr>
              <a:t>Service Robot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21" name="Google Shape;521;p41"/>
          <p:cNvSpPr txBox="1"/>
          <p:nvPr>
            <p:ph idx="12" type="sldNum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42"/>
          <p:cNvSpPr txBox="1"/>
          <p:nvPr>
            <p:ph type="ctrTitle"/>
          </p:nvPr>
        </p:nvSpPr>
        <p:spPr>
          <a:xfrm>
            <a:off x="1195207" y="1579563"/>
            <a:ext cx="6220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팀원 소개</a:t>
            </a:r>
            <a:endParaRPr/>
          </a:p>
        </p:txBody>
      </p:sp>
      <p:sp>
        <p:nvSpPr>
          <p:cNvPr id="210" name="Google Shape;210;p17"/>
          <p:cNvSpPr txBox="1"/>
          <p:nvPr>
            <p:ph idx="3" type="body"/>
          </p:nvPr>
        </p:nvSpPr>
        <p:spPr>
          <a:xfrm>
            <a:off x="116749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조현석 </a:t>
            </a:r>
            <a:endParaRPr/>
          </a:p>
        </p:txBody>
      </p:sp>
      <p:sp>
        <p:nvSpPr>
          <p:cNvPr id="211" name="Google Shape;211;p17"/>
          <p:cNvSpPr txBox="1"/>
          <p:nvPr>
            <p:ph idx="1" type="body"/>
          </p:nvPr>
        </p:nvSpPr>
        <p:spPr>
          <a:xfrm>
            <a:off x="1167491" y="2526318"/>
            <a:ext cx="3218688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시스템 통합 개발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데이터 베이스 설계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2" name="Google Shape;212;p17"/>
          <p:cNvSpPr txBox="1"/>
          <p:nvPr>
            <p:ph idx="4" type="body"/>
          </p:nvPr>
        </p:nvSpPr>
        <p:spPr>
          <a:xfrm>
            <a:off x="4683788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이대원</a:t>
            </a:r>
            <a:endParaRPr/>
          </a:p>
        </p:txBody>
      </p:sp>
      <p:sp>
        <p:nvSpPr>
          <p:cNvPr id="213" name="Google Shape;213;p17"/>
          <p:cNvSpPr txBox="1"/>
          <p:nvPr>
            <p:ph idx="2" type="body"/>
          </p:nvPr>
        </p:nvSpPr>
        <p:spPr>
          <a:xfrm>
            <a:off x="4683787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로봇 제어 시스템 개발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발표 자료 제작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4" name="Google Shape;214;p17"/>
          <p:cNvSpPr txBox="1"/>
          <p:nvPr>
            <p:ph idx="6" type="body"/>
          </p:nvPr>
        </p:nvSpPr>
        <p:spPr>
          <a:xfrm>
            <a:off x="8200083" y="2003804"/>
            <a:ext cx="3173278" cy="522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ko-KR"/>
              <a:t>지정배</a:t>
            </a:r>
            <a:endParaRPr/>
          </a:p>
        </p:txBody>
      </p:sp>
      <p:sp>
        <p:nvSpPr>
          <p:cNvPr id="215" name="Google Shape;215;p17"/>
          <p:cNvSpPr txBox="1"/>
          <p:nvPr>
            <p:ph idx="5" type="body"/>
          </p:nvPr>
        </p:nvSpPr>
        <p:spPr>
          <a:xfrm>
            <a:off x="8200082" y="2526318"/>
            <a:ext cx="3173279" cy="282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GUI 및 테이블 오더 개발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ko-KR"/>
              <a:t>발표 자료 제작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16" name="Google Shape;216;p17"/>
          <p:cNvSpPr txBox="1"/>
          <p:nvPr>
            <p:ph idx="10" type="dt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217" name="Google Shape;2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solidFill>
                  <a:schemeClr val="dk1"/>
                </a:solidFill>
              </a:rPr>
              <a:t>Service Robot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17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프로그램 개요</a:t>
            </a:r>
            <a:endParaRPr/>
          </a:p>
        </p:txBody>
      </p:sp>
      <p:sp>
        <p:nvSpPr>
          <p:cNvPr id="225" name="Google Shape;225;p18"/>
          <p:cNvSpPr txBox="1"/>
          <p:nvPr>
            <p:ph idx="1" type="body"/>
          </p:nvPr>
        </p:nvSpPr>
        <p:spPr>
          <a:xfrm>
            <a:off x="897468" y="2313215"/>
            <a:ext cx="9779183" cy="3436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1" lang="ko-KR"/>
              <a:t>프로그램 개발의 목적</a:t>
            </a:r>
            <a:endParaRPr b="1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ko-KR" sz="2000"/>
              <a:t>식당에서의 대기 시간 증가, 부족한 인건비, 주문 실수를 방지하기 위해 개발된 프로그램으로, 테이블에 부착된 인터페이스를 통해 주방에 주문 메뉴를 전달하고, 주방에서는 메뉴를 준비해 로봇을 통해 배달하는 것을 목표로 한</a:t>
            </a:r>
            <a:r>
              <a:rPr lang="ko-KR" sz="2000"/>
              <a:t>다</a:t>
            </a:r>
            <a:r>
              <a:rPr lang="ko-KR"/>
              <a:t>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ko-KR"/>
              <a:t>.</a:t>
            </a:r>
            <a:endParaRPr/>
          </a:p>
        </p:txBody>
      </p:sp>
      <p:sp>
        <p:nvSpPr>
          <p:cNvPr id="226" name="Google Shape;226;p18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227" name="Google Shape;2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228" name="Google Shape;228;p18"/>
          <p:cNvSpPr txBox="1"/>
          <p:nvPr>
            <p:ph idx="12" type="sldNum"/>
          </p:nvPr>
        </p:nvSpPr>
        <p:spPr>
          <a:xfrm>
            <a:off x="10206318" y="6356350"/>
            <a:ext cx="160468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"/>
          <p:cNvSpPr/>
          <p:nvPr/>
        </p:nvSpPr>
        <p:spPr>
          <a:xfrm>
            <a:off x="10006148" y="2165626"/>
            <a:ext cx="1625400" cy="2023500"/>
          </a:xfrm>
          <a:prstGeom prst="flowChartAlternateProcess">
            <a:avLst/>
          </a:prstGeom>
          <a:solidFill>
            <a:schemeClr val="accent2"/>
          </a:solidFill>
          <a:ln cap="flat" cmpd="sng" w="12700">
            <a:solidFill>
              <a:srgbClr val="5C60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>
            <p:ph type="title"/>
          </p:nvPr>
        </p:nvSpPr>
        <p:spPr>
          <a:xfrm>
            <a:off x="1167492" y="343667"/>
            <a:ext cx="9779100" cy="8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시스템 구성</a:t>
            </a:r>
            <a:endParaRPr/>
          </a:p>
        </p:txBody>
      </p:sp>
      <p:sp>
        <p:nvSpPr>
          <p:cNvPr id="236" name="Google Shape;236;p19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237" name="Google Shape;23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238" name="Google Shape;238;p19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39" name="Google Shape;239;p19"/>
          <p:cNvSpPr/>
          <p:nvPr/>
        </p:nvSpPr>
        <p:spPr>
          <a:xfrm>
            <a:off x="707223" y="1397678"/>
            <a:ext cx="2766270" cy="3559409"/>
          </a:xfrm>
          <a:prstGeom prst="flowChartAlternateProcess">
            <a:avLst/>
          </a:prstGeom>
          <a:solidFill>
            <a:schemeClr val="accent2"/>
          </a:solidFill>
          <a:ln cap="flat" cmpd="sng" w="12700">
            <a:solidFill>
              <a:srgbClr val="5C60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779688" y="1397678"/>
            <a:ext cx="2839800" cy="3559500"/>
          </a:xfrm>
          <a:prstGeom prst="flowChartAlternateProcess">
            <a:avLst/>
          </a:prstGeom>
          <a:solidFill>
            <a:schemeClr val="accent2"/>
          </a:solidFill>
          <a:ln cap="flat" cmpd="sng" w="12700">
            <a:solidFill>
              <a:srgbClr val="5C60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893142" y="1549366"/>
            <a:ext cx="2331000" cy="441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테이블 오더 시스템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4003124" y="1532691"/>
            <a:ext cx="2392800" cy="441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주방 모니터링 시스템</a:t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6925696" y="1422128"/>
            <a:ext cx="2839800" cy="3559500"/>
          </a:xfrm>
          <a:prstGeom prst="flowChartAlternateProcess">
            <a:avLst/>
          </a:prstGeom>
          <a:solidFill>
            <a:schemeClr val="accent2"/>
          </a:solidFill>
          <a:ln cap="flat" cmpd="sng" w="12700">
            <a:solidFill>
              <a:srgbClr val="5C606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7175044" y="1549366"/>
            <a:ext cx="2392800" cy="441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로봇 제어 시스템 </a:t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707223" y="5566181"/>
            <a:ext cx="10179660" cy="610120"/>
          </a:xfrm>
          <a:prstGeom prst="flowChartAlternateProcess">
            <a:avLst/>
          </a:prstGeom>
          <a:solidFill>
            <a:schemeClr val="accent5"/>
          </a:solidFill>
          <a:ln cap="flat" cmpd="sng" w="190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데이터 베이스</a:t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5467990" y="4981635"/>
            <a:ext cx="411300" cy="560100"/>
          </a:xfrm>
          <a:prstGeom prst="upDownArrow">
            <a:avLst>
              <a:gd fmla="val 35526" name="adj1"/>
              <a:gd fmla="val 31250" name="adj2"/>
            </a:avLst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949438" y="2224395"/>
            <a:ext cx="2281800" cy="576900"/>
          </a:xfrm>
          <a:prstGeom prst="flowChartAlternateProcess">
            <a:avLst/>
          </a:prstGeom>
          <a:solidFill>
            <a:schemeClr val="lt2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주문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4093069" y="2216082"/>
            <a:ext cx="2281800" cy="576900"/>
          </a:xfrm>
          <a:prstGeom prst="flowChartAlternateProcess">
            <a:avLst/>
          </a:prstGeom>
          <a:solidFill>
            <a:schemeClr val="lt2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메뉴 주문 확인</a:t>
            </a:r>
            <a:endParaRPr/>
          </a:p>
        </p:txBody>
      </p:sp>
      <p:cxnSp>
        <p:nvCxnSpPr>
          <p:cNvPr id="249" name="Google Shape;249;p19"/>
          <p:cNvCxnSpPr>
            <a:stCxn id="247" idx="3"/>
            <a:endCxn id="248" idx="1"/>
          </p:cNvCxnSpPr>
          <p:nvPr/>
        </p:nvCxnSpPr>
        <p:spPr>
          <a:xfrm flipH="1" rot="10800000">
            <a:off x="3231238" y="2504445"/>
            <a:ext cx="861900" cy="8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0" name="Google Shape;250;p19"/>
          <p:cNvSpPr/>
          <p:nvPr/>
        </p:nvSpPr>
        <p:spPr>
          <a:xfrm>
            <a:off x="949450" y="3034475"/>
            <a:ext cx="2281800" cy="645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메뉴 주문 </a:t>
            </a:r>
            <a:r>
              <a:rPr lang="ko-KR" sz="1800">
                <a:solidFill>
                  <a:schemeClr val="lt1"/>
                </a:solidFill>
              </a:rPr>
              <a:t>수락 요청</a:t>
            </a: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4068475" y="3034438"/>
            <a:ext cx="2331000" cy="645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accent1"/>
          </a:solidFill>
          <a:ln cap="flat" cmpd="sng" w="12700">
            <a:solidFill>
              <a:srgbClr val="002B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주문 </a:t>
            </a:r>
            <a:r>
              <a:rPr lang="ko-KR" sz="1800">
                <a:solidFill>
                  <a:schemeClr val="lt1"/>
                </a:solidFill>
              </a:rPr>
              <a:t>수락/거절</a:t>
            </a:r>
            <a:endParaRPr/>
          </a:p>
        </p:txBody>
      </p:sp>
      <p:cxnSp>
        <p:nvCxnSpPr>
          <p:cNvPr id="252" name="Google Shape;252;p19"/>
          <p:cNvCxnSpPr/>
          <p:nvPr/>
        </p:nvCxnSpPr>
        <p:spPr>
          <a:xfrm flipH="1" rot="10800000">
            <a:off x="3224050" y="3189950"/>
            <a:ext cx="861900" cy="1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53" name="Google Shape;253;p19"/>
          <p:cNvCxnSpPr/>
          <p:nvPr/>
        </p:nvCxnSpPr>
        <p:spPr>
          <a:xfrm flipH="1">
            <a:off x="3148175" y="3495925"/>
            <a:ext cx="923100" cy="6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4" name="Google Shape;254;p19"/>
          <p:cNvSpPr/>
          <p:nvPr/>
        </p:nvSpPr>
        <p:spPr>
          <a:xfrm>
            <a:off x="7181156" y="2462195"/>
            <a:ext cx="2361900" cy="60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로봇 네비게이터 </a:t>
            </a:r>
            <a:endParaRPr/>
          </a:p>
        </p:txBody>
      </p:sp>
      <p:cxnSp>
        <p:nvCxnSpPr>
          <p:cNvPr id="255" name="Google Shape;255;p19"/>
          <p:cNvCxnSpPr>
            <a:stCxn id="256" idx="1"/>
          </p:cNvCxnSpPr>
          <p:nvPr/>
        </p:nvCxnSpPr>
        <p:spPr>
          <a:xfrm rot="10800000">
            <a:off x="9548200" y="2935150"/>
            <a:ext cx="556500" cy="276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257" name="Google Shape;257;p19"/>
          <p:cNvCxnSpPr/>
          <p:nvPr/>
        </p:nvCxnSpPr>
        <p:spPr>
          <a:xfrm>
            <a:off x="9526600" y="2737750"/>
            <a:ext cx="575100" cy="25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258" name="Google Shape;258;p19"/>
          <p:cNvSpPr/>
          <p:nvPr/>
        </p:nvSpPr>
        <p:spPr>
          <a:xfrm>
            <a:off x="7181159" y="3397576"/>
            <a:ext cx="2361900" cy="609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로봇 상태 </a:t>
            </a:r>
            <a:endParaRPr/>
          </a:p>
        </p:txBody>
      </p:sp>
      <p:cxnSp>
        <p:nvCxnSpPr>
          <p:cNvPr id="259" name="Google Shape;259;p19"/>
          <p:cNvCxnSpPr>
            <a:stCxn id="260" idx="3"/>
            <a:endCxn id="258" idx="1"/>
          </p:cNvCxnSpPr>
          <p:nvPr/>
        </p:nvCxnSpPr>
        <p:spPr>
          <a:xfrm flipH="1" rot="10800000">
            <a:off x="6374869" y="3702120"/>
            <a:ext cx="806400" cy="544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0" name="Google Shape;260;p19"/>
          <p:cNvSpPr/>
          <p:nvPr/>
        </p:nvSpPr>
        <p:spPr>
          <a:xfrm>
            <a:off x="4093069" y="3958470"/>
            <a:ext cx="2281800" cy="576900"/>
          </a:xfrm>
          <a:prstGeom prst="flowChartAlternateProcess">
            <a:avLst/>
          </a:prstGeom>
          <a:solidFill>
            <a:schemeClr val="lt2"/>
          </a:solidFill>
          <a:ln cap="flat" cmpd="sng" w="12700">
            <a:solidFill>
              <a:srgbClr val="2F491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메뉴 주문</a:t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0104700" y="2378200"/>
            <a:ext cx="1428300" cy="166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12" scaled="0"/>
          </a:gradFill>
          <a:ln cap="flat" cmpd="sng" w="9525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>
                <a:solidFill>
                  <a:schemeClr val="lt1"/>
                </a:solidFill>
              </a:rPr>
              <a:t>Rviz, Gazebo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/>
          <p:nvPr/>
        </p:nvSpPr>
        <p:spPr>
          <a:xfrm>
            <a:off x="7855200" y="5531300"/>
            <a:ext cx="2577300" cy="1326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20"/>
          <p:cNvSpPr txBox="1"/>
          <p:nvPr>
            <p:ph type="title"/>
          </p:nvPr>
        </p:nvSpPr>
        <p:spPr>
          <a:xfrm>
            <a:off x="3701948" y="381000"/>
            <a:ext cx="4114800" cy="8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주요 기능 소개</a:t>
            </a:r>
            <a:endParaRPr/>
          </a:p>
        </p:txBody>
      </p:sp>
      <p:sp>
        <p:nvSpPr>
          <p:cNvPr id="268" name="Google Shape;268;p20"/>
          <p:cNvSpPr txBox="1"/>
          <p:nvPr>
            <p:ph idx="3" type="body"/>
          </p:nvPr>
        </p:nvSpPr>
        <p:spPr>
          <a:xfrm>
            <a:off x="508769" y="5048374"/>
            <a:ext cx="29810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ko-KR" sz="1600"/>
              <a:t>   테이블</a:t>
            </a:r>
            <a:r>
              <a:rPr lang="ko-KR"/>
              <a:t> </a:t>
            </a:r>
            <a:r>
              <a:rPr lang="ko-KR" sz="1600"/>
              <a:t>오더</a:t>
            </a:r>
            <a:endParaRPr/>
          </a:p>
        </p:txBody>
      </p:sp>
      <p:sp>
        <p:nvSpPr>
          <p:cNvPr id="269" name="Google Shape;269;p20"/>
          <p:cNvSpPr txBox="1"/>
          <p:nvPr>
            <p:ph idx="1" type="body"/>
          </p:nvPr>
        </p:nvSpPr>
        <p:spPr>
          <a:xfrm>
            <a:off x="462004" y="5413499"/>
            <a:ext cx="2981059" cy="125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/>
              <a:t>테이블에 표시되는 인터페이스를 이용해 원하는 메뉴를 주문</a:t>
            </a:r>
            <a:endParaRPr sz="1400"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 sz="1400"/>
              <a:t>주문 승인 여부 실시간 알림</a:t>
            </a:r>
            <a:endParaRPr/>
          </a:p>
        </p:txBody>
      </p:sp>
      <p:sp>
        <p:nvSpPr>
          <p:cNvPr id="270" name="Google Shape;270;p20"/>
          <p:cNvSpPr txBox="1"/>
          <p:nvPr>
            <p:ph idx="10" type="dt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271" name="Google Shape;271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272" name="Google Shape;272;p20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4037308" y="5096897"/>
            <a:ext cx="298106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주방 모니터링</a:t>
            </a:r>
            <a:endParaRPr b="1" i="0" sz="2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3999175" y="5413499"/>
            <a:ext cx="2981059" cy="1259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테이블에서 접수된 메뉴 실시간 확인 및 취소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주문된 메뉴 통계 데이터 베이스에 저장</a:t>
            </a:r>
            <a:endParaRPr/>
          </a:p>
        </p:txBody>
      </p:sp>
      <p:sp>
        <p:nvSpPr>
          <p:cNvPr id="275" name="Google Shape;275;p20"/>
          <p:cNvSpPr txBox="1"/>
          <p:nvPr/>
        </p:nvSpPr>
        <p:spPr>
          <a:xfrm>
            <a:off x="7886703" y="5048382"/>
            <a:ext cx="2981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ko-KR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b="1" lang="ko-KR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 제어 시스템</a:t>
            </a:r>
            <a:r>
              <a:rPr b="1" i="0" lang="ko-KR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276" name="Google Shape;276;p20"/>
          <p:cNvSpPr txBox="1"/>
          <p:nvPr/>
        </p:nvSpPr>
        <p:spPr>
          <a:xfrm>
            <a:off x="7653292" y="5462019"/>
            <a:ext cx="2981100" cy="12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주방 모니터링 시스템</a:t>
            </a:r>
            <a:r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표시되는 </a:t>
            </a: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테이블 정보를 수신하여 주문승인된 테이블로 이동 준비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ko-KR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로봇에 표시되는 인터페이스를 이용해 위치 이동 및 주방 복귀</a:t>
            </a:r>
            <a:endParaRPr b="0" i="0" sz="14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텍스트, 음식, 식사, 메뉴이(가) 표시된 사진&#10;&#10;자동 생성된 설명" id="277" name="Google Shape;27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8550" y="1491775"/>
            <a:ext cx="2068825" cy="35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3575" y="1438450"/>
            <a:ext cx="2700674" cy="357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69365" y="1473027"/>
            <a:ext cx="1748961" cy="34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메</a:t>
            </a:r>
            <a:r>
              <a:rPr lang="ko-KR"/>
              <a:t>시</a:t>
            </a:r>
            <a:r>
              <a:rPr lang="ko-KR"/>
              <a:t>지 인터페이스</a:t>
            </a:r>
            <a:endParaRPr/>
          </a:p>
        </p:txBody>
      </p:sp>
      <p:sp>
        <p:nvSpPr>
          <p:cNvPr id="286" name="Google Shape;286;p21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287" name="Google Shape;287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288" name="Google Shape;288;p21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289" name="Google Shape;289;p21"/>
          <p:cNvSpPr txBox="1"/>
          <p:nvPr/>
        </p:nvSpPr>
        <p:spPr>
          <a:xfrm>
            <a:off x="784719" y="1925613"/>
            <a:ext cx="48819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커스텀 인터페이스로서 ament_cmake를 활용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table_order 시스템에서 kitchen_monitor로 토픽 전송 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kitchen_monitor 시스템에서 robot_control 로 테이블 정보 전송 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table_order과 kitchen_monitor 사이의 주문 승인 여부 전송시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0" name="Google Shape;2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4425" y="3326450"/>
            <a:ext cx="31440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4425" y="4286675"/>
            <a:ext cx="314400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4419" y="1665500"/>
            <a:ext cx="3144006" cy="1416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type="title"/>
          </p:nvPr>
        </p:nvSpPr>
        <p:spPr>
          <a:xfrm>
            <a:off x="1167492" y="381000"/>
            <a:ext cx="977918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algun Gothic"/>
              <a:buNone/>
            </a:pPr>
            <a:r>
              <a:rPr lang="ko-KR"/>
              <a:t>테이블 오더 시스</a:t>
            </a:r>
            <a:r>
              <a:rPr lang="ko-KR"/>
              <a:t>템</a:t>
            </a:r>
            <a:endParaRPr/>
          </a:p>
        </p:txBody>
      </p:sp>
      <p:sp>
        <p:nvSpPr>
          <p:cNvPr id="299" name="Google Shape;299;p22"/>
          <p:cNvSpPr txBox="1"/>
          <p:nvPr>
            <p:ph idx="10" type="dt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00" name="Google Shape;30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  <p:sp>
        <p:nvSpPr>
          <p:cNvPr id="301" name="Google Shape;301;p22"/>
          <p:cNvSpPr txBox="1"/>
          <p:nvPr>
            <p:ph idx="12" type="sldNum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02" name="Google Shape;302;p22"/>
          <p:cNvSpPr txBox="1"/>
          <p:nvPr/>
        </p:nvSpPr>
        <p:spPr>
          <a:xfrm>
            <a:off x="757219" y="1925600"/>
            <a:ext cx="48819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Ros2 노드와 PyQt5 GUI를 결합한 OrderTableNode 클래스 생성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Ros2의 서비스 클라이언트를 사용하여 서버와 통신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QApplication과 QWidget을 사용하여 ‘테이블 주문’이라는 제목의 GUI 창을 생성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3" name="Google Shape;30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2744" y="2456938"/>
            <a:ext cx="5791106" cy="1944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3"/>
          <p:cNvSpPr txBox="1"/>
          <p:nvPr>
            <p:ph type="title"/>
          </p:nvPr>
        </p:nvSpPr>
        <p:spPr>
          <a:xfrm>
            <a:off x="1167492" y="381000"/>
            <a:ext cx="9779100" cy="1325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테이블 오더 시스</a:t>
            </a:r>
            <a:r>
              <a:rPr lang="ko-KR"/>
              <a:t>템</a:t>
            </a:r>
            <a:endParaRPr/>
          </a:p>
        </p:txBody>
      </p:sp>
      <p:sp>
        <p:nvSpPr>
          <p:cNvPr id="310" name="Google Shape;310;p23"/>
          <p:cNvSpPr txBox="1"/>
          <p:nvPr>
            <p:ph idx="1" type="body"/>
          </p:nvPr>
        </p:nvSpPr>
        <p:spPr>
          <a:xfrm>
            <a:off x="794000" y="2087575"/>
            <a:ext cx="4928400" cy="4028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메뉴 항목의 수량을 조정하고 이를 UI와 총 가격에 반영하는 역할을 하는 update_quantity 메서드 생성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menu_widgets[menu_item][“quantity”]를 통해 현재 수량을 가져옴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quantity_label.setText(str(new_quantity)를 호출해 새로운 수량을 라벨에 반영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-KR" sz="2000"/>
              <a:t>update_total_price() 메서드를 호출해 변경된 수량에 따라 총 가격을 다시 계</a:t>
            </a:r>
            <a:r>
              <a:rPr lang="ko-KR" sz="2000"/>
              <a:t>산</a:t>
            </a:r>
            <a:endParaRPr sz="2000"/>
          </a:p>
        </p:txBody>
      </p:sp>
      <p:sp>
        <p:nvSpPr>
          <p:cNvPr id="311" name="Google Shape;311;p23"/>
          <p:cNvSpPr txBox="1"/>
          <p:nvPr>
            <p:ph idx="12" type="sldNum"/>
          </p:nvPr>
        </p:nvSpPr>
        <p:spPr>
          <a:xfrm>
            <a:off x="10153276" y="6356350"/>
            <a:ext cx="16578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312" name="Google Shape;312;p23"/>
          <p:cNvPicPr preferRelativeResize="0"/>
          <p:nvPr/>
        </p:nvPicPr>
        <p:blipFill rotWithShape="1">
          <a:blip r:embed="rId3">
            <a:alphaModFix/>
          </a:blip>
          <a:srcRect b="0" l="3381" r="0" t="0"/>
          <a:stretch/>
        </p:blipFill>
        <p:spPr>
          <a:xfrm>
            <a:off x="6463256" y="2087575"/>
            <a:ext cx="5590080" cy="132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3"/>
          <p:cNvPicPr preferRelativeResize="0"/>
          <p:nvPr/>
        </p:nvPicPr>
        <p:blipFill rotWithShape="1">
          <a:blip r:embed="rId4">
            <a:alphaModFix/>
          </a:blip>
          <a:srcRect b="0" l="1117" r="0" t="0"/>
          <a:stretch/>
        </p:blipFill>
        <p:spPr>
          <a:xfrm>
            <a:off x="6463250" y="3794150"/>
            <a:ext cx="5590074" cy="98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23"/>
          <p:cNvSpPr txBox="1"/>
          <p:nvPr>
            <p:ph idx="10" type="dt"/>
          </p:nvPr>
        </p:nvSpPr>
        <p:spPr>
          <a:xfrm>
            <a:off x="381000" y="6356350"/>
            <a:ext cx="1701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1/14/2025</a:t>
            </a:r>
            <a:endParaRPr/>
          </a:p>
        </p:txBody>
      </p:sp>
      <p:sp>
        <p:nvSpPr>
          <p:cNvPr id="315" name="Google Shape;315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Service Robot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