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795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aHxurD/0XSho0fcUOhjBFJq4A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ED942F-681D-4AE2-A67B-7EE9D33F9DF8}">
  <a:tblStyle styleId="{FBED942F-681D-4AE2-A67B-7EE9D33F9DF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79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89e2541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e89e2541e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79a5aeb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e79a5aeb0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8a03bac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e8a03bac2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data.kma.go.kr/cmmn/main.do" TargetMode="External"/><Relationship Id="rId11" Type="http://schemas.openxmlformats.org/officeDocument/2006/relationships/hyperlink" Target="https://kosis.kr/index/index.do" TargetMode="External"/><Relationship Id="rId10" Type="http://schemas.openxmlformats.org/officeDocument/2006/relationships/hyperlink" Target="https://www.data.go.kr/index.do" TargetMode="External"/><Relationship Id="rId9" Type="http://schemas.openxmlformats.org/officeDocument/2006/relationships/hyperlink" Target="https://kosis.kr/index/index.do" TargetMode="External"/><Relationship Id="rId5" Type="http://schemas.openxmlformats.org/officeDocument/2006/relationships/hyperlink" Target="https://kosis.kr/index/index.do" TargetMode="External"/><Relationship Id="rId6" Type="http://schemas.openxmlformats.org/officeDocument/2006/relationships/hyperlink" Target="https://kosis.kr/index/index.do" TargetMode="External"/><Relationship Id="rId7" Type="http://schemas.openxmlformats.org/officeDocument/2006/relationships/hyperlink" Target="https://kosis.kr/index/index.do" TargetMode="External"/><Relationship Id="rId8" Type="http://schemas.openxmlformats.org/officeDocument/2006/relationships/hyperlink" Target="https://data.kma.go.kr/cmmn/main.d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문서 단색으로 채워진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596" y="235112"/>
            <a:ext cx="562562" cy="56256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432664" y="2736646"/>
            <a:ext cx="3801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기후변화에 따른 농업생산량 변화</a:t>
            </a:r>
            <a:endParaRPr b="1" sz="8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432664" y="2262469"/>
            <a:ext cx="74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sz="2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5247434" y="5281836"/>
            <a:ext cx="15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ko-KR" sz="2000">
                <a:solidFill>
                  <a:schemeClr val="dk1"/>
                </a:solidFill>
              </a:rPr>
              <a:t>3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sz="2000">
                <a:solidFill>
                  <a:schemeClr val="dk1"/>
                </a:solidFill>
              </a:rPr>
              <a:t>01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sz="2000">
                <a:solidFill>
                  <a:schemeClr val="dk1"/>
                </a:solidFill>
              </a:rPr>
              <a:t>20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905575" y="5649975"/>
            <a:ext cx="3568800" cy="61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905575" y="5421375"/>
            <a:ext cx="1137000" cy="61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5575" y="1084600"/>
            <a:ext cx="3568701" cy="45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"/>
          <p:cNvGrpSpPr/>
          <p:nvPr/>
        </p:nvGrpSpPr>
        <p:grpSpPr>
          <a:xfrm>
            <a:off x="471596" y="212757"/>
            <a:ext cx="3281736" cy="584917"/>
            <a:chOff x="471596" y="212757"/>
            <a:chExt cx="3281736" cy="584917"/>
          </a:xfrm>
        </p:grpSpPr>
        <p:sp>
          <p:nvSpPr>
            <p:cNvPr id="96" name="Google Shape;96;p2"/>
            <p:cNvSpPr txBox="1"/>
            <p:nvPr/>
          </p:nvSpPr>
          <p:spPr>
            <a:xfrm>
              <a:off x="1268225" y="212757"/>
              <a:ext cx="24851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문서 단색으로 채워진" id="97" name="Google Shape;9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1596" y="235112"/>
              <a:ext cx="562562" cy="5625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2"/>
          <p:cNvSpPr txBox="1"/>
          <p:nvPr/>
        </p:nvSpPr>
        <p:spPr>
          <a:xfrm>
            <a:off x="2883960" y="2122373"/>
            <a:ext cx="522600" cy="317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061200" y="2573100"/>
            <a:ext cx="6530400" cy="31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4"/>
              <a:buFont typeface="Arial"/>
              <a:buAutoNum type="arabicPeriod"/>
            </a:pPr>
            <a:r>
              <a:rPr b="1" lang="ko-KR" sz="1904"/>
              <a:t>주제선정 이유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4"/>
              <a:buFont typeface="Arial"/>
              <a:buAutoNum type="arabicPeriod"/>
            </a:pPr>
            <a:r>
              <a:rPr b="1" lang="ko-KR" sz="1904"/>
              <a:t>데이터베이스 설계</a:t>
            </a:r>
            <a:endParaRPr b="1" sz="1904"/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4"/>
              <a:buAutoNum type="arabicPeriod"/>
            </a:pPr>
            <a:r>
              <a:rPr b="1" lang="ko-KR" sz="1904"/>
              <a:t>테이블 생성 및 구성내용</a:t>
            </a:r>
            <a:endParaRPr b="1" sz="1904"/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4"/>
              <a:buAutoNum type="arabicPeriod"/>
            </a:pPr>
            <a:r>
              <a:rPr b="1" lang="ko-KR" sz="1904"/>
              <a:t>결론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4"/>
              <a:buFont typeface="Arial"/>
              <a:buAutoNum type="arabicPeriod"/>
            </a:pPr>
            <a:r>
              <a:rPr b="1" lang="ko-KR" sz="1904"/>
              <a:t>데이터 출처/담당</a:t>
            </a:r>
            <a:endParaRPr b="1" sz="1904"/>
          </a:p>
          <a:p>
            <a:pPr indent="0" lvl="0" marL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4"/>
          </a:p>
        </p:txBody>
      </p:sp>
      <p:sp>
        <p:nvSpPr>
          <p:cNvPr id="100" name="Google Shape;100;p2"/>
          <p:cNvSpPr/>
          <p:nvPr/>
        </p:nvSpPr>
        <p:spPr>
          <a:xfrm>
            <a:off x="8915318" y="6095959"/>
            <a:ext cx="1524000" cy="1524000"/>
          </a:xfrm>
          <a:prstGeom prst="donut">
            <a:avLst>
              <a:gd fmla="val 25000" name="adj"/>
            </a:avLst>
          </a:prstGeom>
          <a:gradFill>
            <a:gsLst>
              <a:gs pos="0">
                <a:srgbClr val="7030A0"/>
              </a:gs>
              <a:gs pos="38000">
                <a:srgbClr val="3850B0"/>
              </a:gs>
              <a:gs pos="72000">
                <a:srgbClr val="0070C0"/>
              </a:gs>
              <a:gs pos="100000">
                <a:srgbClr val="64A3D7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0" y="864225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문서 단색으로 채워진" id="106" name="Google Shape;106;g1e89e2541ea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596" y="235112"/>
            <a:ext cx="562562" cy="56256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e89e2541ea_0_1"/>
          <p:cNvSpPr/>
          <p:nvPr/>
        </p:nvSpPr>
        <p:spPr>
          <a:xfrm>
            <a:off x="1310411" y="953626"/>
            <a:ext cx="3021600" cy="372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700"/>
              <a:t>주요 작물의 재배지 변화 </a:t>
            </a:r>
            <a:endParaRPr b="1" i="0" sz="1700" u="none" cap="none" strike="noStrike">
              <a:solidFill>
                <a:srgbClr val="000000"/>
              </a:solidFill>
            </a:endParaRPr>
          </a:p>
        </p:txBody>
      </p:sp>
      <p:sp>
        <p:nvSpPr>
          <p:cNvPr id="108" name="Google Shape;108;g1e89e2541ea_0_1"/>
          <p:cNvSpPr/>
          <p:nvPr/>
        </p:nvSpPr>
        <p:spPr>
          <a:xfrm>
            <a:off x="471593" y="953633"/>
            <a:ext cx="838800" cy="3723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lt1"/>
                </a:solidFill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g1e89e2541ea_0_1"/>
          <p:cNvCxnSpPr/>
          <p:nvPr/>
        </p:nvCxnSpPr>
        <p:spPr>
          <a:xfrm>
            <a:off x="0" y="841740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g1e89e2541ea_0_1"/>
          <p:cNvSpPr/>
          <p:nvPr/>
        </p:nvSpPr>
        <p:spPr>
          <a:xfrm>
            <a:off x="8873642" y="-889390"/>
            <a:ext cx="1524000" cy="1524000"/>
          </a:xfrm>
          <a:prstGeom prst="donut">
            <a:avLst>
              <a:gd fmla="val 25000" name="adj"/>
            </a:avLst>
          </a:prstGeom>
          <a:gradFill>
            <a:gsLst>
              <a:gs pos="0">
                <a:srgbClr val="7030A0"/>
              </a:gs>
              <a:gs pos="38000">
                <a:srgbClr val="3850B0"/>
              </a:gs>
              <a:gs pos="72000">
                <a:srgbClr val="0070C0"/>
              </a:gs>
              <a:gs pos="100000">
                <a:srgbClr val="64A3D7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g1e89e2541ea_0_1"/>
          <p:cNvSpPr txBox="1"/>
          <p:nvPr/>
        </p:nvSpPr>
        <p:spPr>
          <a:xfrm>
            <a:off x="1268227" y="263557"/>
            <a:ext cx="325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chemeClr val="dk1"/>
                </a:solidFill>
              </a:rPr>
              <a:t>1</a:t>
            </a:r>
            <a:r>
              <a:rPr b="1" lang="ko-KR" sz="2500">
                <a:solidFill>
                  <a:schemeClr val="dk1"/>
                </a:solidFill>
              </a:rPr>
              <a:t>. 주제선정 이유</a:t>
            </a:r>
            <a:endParaRPr/>
          </a:p>
        </p:txBody>
      </p:sp>
      <p:pic>
        <p:nvPicPr>
          <p:cNvPr id="112" name="Google Shape;112;g1e89e2541ea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075" y="1609250"/>
            <a:ext cx="6712700" cy="471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79a5aeb0c_1_0"/>
          <p:cNvSpPr/>
          <p:nvPr/>
        </p:nvSpPr>
        <p:spPr>
          <a:xfrm rot="10800000">
            <a:off x="7695100" y="3377225"/>
            <a:ext cx="1700100" cy="3017100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1e79a5aeb0c_1_0"/>
          <p:cNvSpPr/>
          <p:nvPr/>
        </p:nvSpPr>
        <p:spPr>
          <a:xfrm rot="5400000">
            <a:off x="6134650" y="353125"/>
            <a:ext cx="1564800" cy="3757800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g1e79a5aeb0c_1_0"/>
          <p:cNvSpPr/>
          <p:nvPr/>
        </p:nvSpPr>
        <p:spPr>
          <a:xfrm>
            <a:off x="2117575" y="1814200"/>
            <a:ext cx="2026500" cy="2954700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문서 단색으로 채워진" id="120" name="Google Shape;120;g1e79a5aeb0c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596" y="235112"/>
            <a:ext cx="562562" cy="5625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e79a5aeb0c_1_0"/>
          <p:cNvSpPr/>
          <p:nvPr/>
        </p:nvSpPr>
        <p:spPr>
          <a:xfrm>
            <a:off x="1310411" y="953626"/>
            <a:ext cx="3021600" cy="372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700"/>
              <a:t>팀원과의 아이디어 수집</a:t>
            </a:r>
            <a:endParaRPr b="1" i="0" sz="1700" u="none" cap="none" strike="noStrike">
              <a:solidFill>
                <a:srgbClr val="000000"/>
              </a:solidFill>
            </a:endParaRPr>
          </a:p>
        </p:txBody>
      </p:sp>
      <p:sp>
        <p:nvSpPr>
          <p:cNvPr id="122" name="Google Shape;122;g1e79a5aeb0c_1_0"/>
          <p:cNvSpPr/>
          <p:nvPr/>
        </p:nvSpPr>
        <p:spPr>
          <a:xfrm>
            <a:off x="471593" y="953633"/>
            <a:ext cx="838800" cy="3723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lt1"/>
                </a:solidFill>
              </a:rPr>
              <a:t>2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g1e79a5aeb0c_1_0"/>
          <p:cNvCxnSpPr/>
          <p:nvPr/>
        </p:nvCxnSpPr>
        <p:spPr>
          <a:xfrm>
            <a:off x="0" y="841740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g1e79a5aeb0c_1_0"/>
          <p:cNvSpPr/>
          <p:nvPr/>
        </p:nvSpPr>
        <p:spPr>
          <a:xfrm>
            <a:off x="4962275" y="3512300"/>
            <a:ext cx="1817400" cy="9822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기후변화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5" name="Google Shape;125;g1e79a5aeb0c_1_0"/>
          <p:cNvCxnSpPr/>
          <p:nvPr/>
        </p:nvCxnSpPr>
        <p:spPr>
          <a:xfrm rot="10800000">
            <a:off x="5874175" y="2668925"/>
            <a:ext cx="0" cy="6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g1e79a5aeb0c_1_0"/>
          <p:cNvSpPr/>
          <p:nvPr/>
        </p:nvSpPr>
        <p:spPr>
          <a:xfrm>
            <a:off x="5161475" y="1825550"/>
            <a:ext cx="1419000" cy="686700"/>
          </a:xfrm>
          <a:prstGeom prst="ellipse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강수량</a:t>
            </a:r>
            <a:endParaRPr/>
          </a:p>
        </p:txBody>
      </p:sp>
      <p:cxnSp>
        <p:nvCxnSpPr>
          <p:cNvPr id="127" name="Google Shape;127;g1e79a5aeb0c_1_0"/>
          <p:cNvCxnSpPr/>
          <p:nvPr/>
        </p:nvCxnSpPr>
        <p:spPr>
          <a:xfrm rot="10800000">
            <a:off x="7275425" y="3660050"/>
            <a:ext cx="0" cy="6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g1e79a5aeb0c_1_0"/>
          <p:cNvSpPr/>
          <p:nvPr/>
        </p:nvSpPr>
        <p:spPr>
          <a:xfrm>
            <a:off x="7833625" y="3660050"/>
            <a:ext cx="1419000" cy="686700"/>
          </a:xfrm>
          <a:prstGeom prst="ellipse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사과</a:t>
            </a:r>
            <a:endParaRPr/>
          </a:p>
        </p:txBody>
      </p:sp>
      <p:cxnSp>
        <p:nvCxnSpPr>
          <p:cNvPr id="129" name="Google Shape;129;g1e79a5aeb0c_1_0"/>
          <p:cNvCxnSpPr/>
          <p:nvPr/>
        </p:nvCxnSpPr>
        <p:spPr>
          <a:xfrm>
            <a:off x="5874175" y="4664850"/>
            <a:ext cx="0" cy="6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g1e79a5aeb0c_1_0"/>
          <p:cNvSpPr/>
          <p:nvPr/>
        </p:nvSpPr>
        <p:spPr>
          <a:xfrm>
            <a:off x="5164675" y="5588950"/>
            <a:ext cx="1419000" cy="686700"/>
          </a:xfrm>
          <a:prstGeom prst="ellipse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꿀벌 수</a:t>
            </a:r>
            <a:endParaRPr/>
          </a:p>
        </p:txBody>
      </p:sp>
      <p:cxnSp>
        <p:nvCxnSpPr>
          <p:cNvPr id="131" name="Google Shape;131;g1e79a5aeb0c_1_0"/>
          <p:cNvCxnSpPr/>
          <p:nvPr/>
        </p:nvCxnSpPr>
        <p:spPr>
          <a:xfrm>
            <a:off x="4310800" y="3660050"/>
            <a:ext cx="0" cy="6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g1e79a5aeb0c_1_0"/>
          <p:cNvSpPr/>
          <p:nvPr/>
        </p:nvSpPr>
        <p:spPr>
          <a:xfrm>
            <a:off x="2402425" y="3807800"/>
            <a:ext cx="1419000" cy="686700"/>
          </a:xfrm>
          <a:prstGeom prst="ellipse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수질오염</a:t>
            </a:r>
            <a:endParaRPr/>
          </a:p>
        </p:txBody>
      </p:sp>
      <p:cxnSp>
        <p:nvCxnSpPr>
          <p:cNvPr id="133" name="Google Shape;133;g1e79a5aeb0c_1_0"/>
          <p:cNvCxnSpPr/>
          <p:nvPr/>
        </p:nvCxnSpPr>
        <p:spPr>
          <a:xfrm>
            <a:off x="6882150" y="4604375"/>
            <a:ext cx="478500" cy="4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g1e79a5aeb0c_1_0"/>
          <p:cNvSpPr/>
          <p:nvPr/>
        </p:nvSpPr>
        <p:spPr>
          <a:xfrm>
            <a:off x="7847375" y="5295000"/>
            <a:ext cx="1419000" cy="686700"/>
          </a:xfrm>
          <a:prstGeom prst="ellipse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포도</a:t>
            </a:r>
            <a:endParaRPr/>
          </a:p>
        </p:txBody>
      </p:sp>
      <p:cxnSp>
        <p:nvCxnSpPr>
          <p:cNvPr id="135" name="Google Shape;135;g1e79a5aeb0c_1_0"/>
          <p:cNvCxnSpPr/>
          <p:nvPr/>
        </p:nvCxnSpPr>
        <p:spPr>
          <a:xfrm flipH="1" rot="5400000">
            <a:off x="4377750" y="2877125"/>
            <a:ext cx="478500" cy="4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g1e79a5aeb0c_1_0"/>
          <p:cNvSpPr/>
          <p:nvPr/>
        </p:nvSpPr>
        <p:spPr>
          <a:xfrm>
            <a:off x="2396050" y="2096100"/>
            <a:ext cx="1419000" cy="686700"/>
          </a:xfrm>
          <a:prstGeom prst="ellipse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토양오염</a:t>
            </a:r>
            <a:endParaRPr/>
          </a:p>
        </p:txBody>
      </p:sp>
      <p:cxnSp>
        <p:nvCxnSpPr>
          <p:cNvPr id="137" name="Google Shape;137;g1e79a5aeb0c_1_0"/>
          <p:cNvCxnSpPr/>
          <p:nvPr/>
        </p:nvCxnSpPr>
        <p:spPr>
          <a:xfrm rot="-5400000">
            <a:off x="6892100" y="2877125"/>
            <a:ext cx="478500" cy="4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g1e79a5aeb0c_1_0"/>
          <p:cNvSpPr/>
          <p:nvPr/>
        </p:nvSpPr>
        <p:spPr>
          <a:xfrm>
            <a:off x="7237775" y="1982225"/>
            <a:ext cx="1419000" cy="686700"/>
          </a:xfrm>
          <a:prstGeom prst="ellipse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기온</a:t>
            </a:r>
            <a:endParaRPr/>
          </a:p>
        </p:txBody>
      </p:sp>
      <p:cxnSp>
        <p:nvCxnSpPr>
          <p:cNvPr id="139" name="Google Shape;139;g1e79a5aeb0c_1_0"/>
          <p:cNvCxnSpPr/>
          <p:nvPr/>
        </p:nvCxnSpPr>
        <p:spPr>
          <a:xfrm flipH="1">
            <a:off x="4263850" y="4768950"/>
            <a:ext cx="478500" cy="4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g1e79a5aeb0c_1_0"/>
          <p:cNvSpPr/>
          <p:nvPr/>
        </p:nvSpPr>
        <p:spPr>
          <a:xfrm>
            <a:off x="2929450" y="5436550"/>
            <a:ext cx="1419000" cy="686700"/>
          </a:xfrm>
          <a:prstGeom prst="ellipse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수입</a:t>
            </a:r>
            <a:endParaRPr/>
          </a:p>
        </p:txBody>
      </p:sp>
      <p:sp>
        <p:nvSpPr>
          <p:cNvPr id="141" name="Google Shape;141;g1e79a5aeb0c_1_0"/>
          <p:cNvSpPr/>
          <p:nvPr/>
        </p:nvSpPr>
        <p:spPr>
          <a:xfrm>
            <a:off x="8873642" y="-889390"/>
            <a:ext cx="1524000" cy="1524000"/>
          </a:xfrm>
          <a:prstGeom prst="donut">
            <a:avLst>
              <a:gd fmla="val 25000" name="adj"/>
            </a:avLst>
          </a:prstGeom>
          <a:gradFill>
            <a:gsLst>
              <a:gs pos="0">
                <a:srgbClr val="7030A0"/>
              </a:gs>
              <a:gs pos="38000">
                <a:srgbClr val="3850B0"/>
              </a:gs>
              <a:gs pos="72000">
                <a:srgbClr val="0070C0"/>
              </a:gs>
              <a:gs pos="100000">
                <a:srgbClr val="64A3D7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g1e79a5aeb0c_1_0"/>
          <p:cNvSpPr txBox="1"/>
          <p:nvPr/>
        </p:nvSpPr>
        <p:spPr>
          <a:xfrm>
            <a:off x="1268227" y="263557"/>
            <a:ext cx="325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chemeClr val="dk1"/>
                </a:solidFill>
              </a:rPr>
              <a:t>2. 데이터베이스 설계</a:t>
            </a:r>
            <a:endParaRPr/>
          </a:p>
        </p:txBody>
      </p:sp>
      <p:sp>
        <p:nvSpPr>
          <p:cNvPr id="143" name="Google Shape;143;g1e79a5aeb0c_1_0"/>
          <p:cNvSpPr/>
          <p:nvPr/>
        </p:nvSpPr>
        <p:spPr>
          <a:xfrm flipH="1" rot="8850151">
            <a:off x="7353602" y="920197"/>
            <a:ext cx="551686" cy="765646"/>
          </a:xfrm>
          <a:prstGeom prst="halfFrame">
            <a:avLst>
              <a:gd fmla="val 27855" name="adj1"/>
              <a:gd fmla="val 19805" name="adj2"/>
            </a:avLst>
          </a:prstGeom>
          <a:solidFill>
            <a:srgbClr val="FF33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e79a5aeb0c_1_0"/>
          <p:cNvSpPr/>
          <p:nvPr/>
        </p:nvSpPr>
        <p:spPr>
          <a:xfrm flipH="1" rot="7053241">
            <a:off x="7551796" y="3046249"/>
            <a:ext cx="551899" cy="765512"/>
          </a:xfrm>
          <a:prstGeom prst="halfFrame">
            <a:avLst>
              <a:gd fmla="val 27855" name="adj1"/>
              <a:gd fmla="val 19805" name="adj2"/>
            </a:avLst>
          </a:prstGeom>
          <a:solidFill>
            <a:srgbClr val="FF33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e79a5aeb0c_1_0"/>
          <p:cNvSpPr/>
          <p:nvPr/>
        </p:nvSpPr>
        <p:spPr>
          <a:xfrm flipH="1" rot="7053241">
            <a:off x="2898321" y="1177974"/>
            <a:ext cx="551899" cy="765512"/>
          </a:xfrm>
          <a:prstGeom prst="halfFrame">
            <a:avLst>
              <a:gd fmla="val 27855" name="adj1"/>
              <a:gd fmla="val 19805" name="adj2"/>
            </a:avLst>
          </a:prstGeom>
          <a:solidFill>
            <a:srgbClr val="FF33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3"/>
          <p:cNvGrpSpPr/>
          <p:nvPr/>
        </p:nvGrpSpPr>
        <p:grpSpPr>
          <a:xfrm>
            <a:off x="471596" y="235112"/>
            <a:ext cx="4403829" cy="562562"/>
            <a:chOff x="471596" y="235112"/>
            <a:chExt cx="4403829" cy="562562"/>
          </a:xfrm>
        </p:grpSpPr>
        <p:sp>
          <p:nvSpPr>
            <p:cNvPr id="151" name="Google Shape;151;p3"/>
            <p:cNvSpPr txBox="1"/>
            <p:nvPr/>
          </p:nvSpPr>
          <p:spPr>
            <a:xfrm>
              <a:off x="1268225" y="263550"/>
              <a:ext cx="3607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00">
                  <a:solidFill>
                    <a:schemeClr val="dk1"/>
                  </a:solidFill>
                </a:rPr>
                <a:t>3</a:t>
              </a:r>
              <a:r>
                <a:rPr b="1" lang="ko-KR" sz="2500">
                  <a:solidFill>
                    <a:schemeClr val="dk1"/>
                  </a:solidFill>
                </a:rPr>
                <a:t>.</a:t>
              </a:r>
              <a:r>
                <a:rPr b="1" lang="ko-KR" sz="2500">
                  <a:solidFill>
                    <a:schemeClr val="dk1"/>
                  </a:solidFill>
                </a:rPr>
                <a:t> 테이블 생성 및 연결</a:t>
              </a:r>
              <a:endParaRPr/>
            </a:p>
          </p:txBody>
        </p:sp>
        <p:pic>
          <p:nvPicPr>
            <p:cNvPr descr="문서 단색으로 채워진" id="152" name="Google Shape;152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1596" y="235112"/>
              <a:ext cx="562562" cy="56256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3" name="Google Shape;153;p3"/>
          <p:cNvCxnSpPr/>
          <p:nvPr/>
        </p:nvCxnSpPr>
        <p:spPr>
          <a:xfrm>
            <a:off x="0" y="841740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3"/>
          <p:cNvSpPr/>
          <p:nvPr/>
        </p:nvSpPr>
        <p:spPr>
          <a:xfrm>
            <a:off x="8873642" y="-889390"/>
            <a:ext cx="1524000" cy="1524000"/>
          </a:xfrm>
          <a:prstGeom prst="donut">
            <a:avLst>
              <a:gd fmla="val 25000" name="adj"/>
            </a:avLst>
          </a:prstGeom>
          <a:gradFill>
            <a:gsLst>
              <a:gs pos="0">
                <a:srgbClr val="7030A0"/>
              </a:gs>
              <a:gs pos="38000">
                <a:srgbClr val="3850B0"/>
              </a:gs>
              <a:gs pos="72000">
                <a:srgbClr val="0070C0"/>
              </a:gs>
              <a:gs pos="100000">
                <a:srgbClr val="64A3D7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6529750" y="1701825"/>
            <a:ext cx="4403700" cy="654000"/>
          </a:xfrm>
          <a:prstGeom prst="roundRect">
            <a:avLst>
              <a:gd fmla="val 16667" name="adj"/>
            </a:avLst>
          </a:prstGeom>
          <a:solidFill>
            <a:srgbClr val="FFFF00">
              <a:alpha val="20000"/>
            </a:srgbClr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/>
              <a:t>DB Name: nongsanmool</a:t>
            </a:r>
            <a:endParaRPr b="1" sz="2200"/>
          </a:p>
        </p:txBody>
      </p:sp>
      <p:pic>
        <p:nvPicPr>
          <p:cNvPr id="156" name="Google Shape;156;p3"/>
          <p:cNvPicPr preferRelativeResize="0"/>
          <p:nvPr/>
        </p:nvPicPr>
        <p:blipFill rotWithShape="1">
          <a:blip r:embed="rId4">
            <a:alphaModFix/>
          </a:blip>
          <a:srcRect b="0" l="0" r="1361" t="0"/>
          <a:stretch/>
        </p:blipFill>
        <p:spPr>
          <a:xfrm>
            <a:off x="1370275" y="1636100"/>
            <a:ext cx="4358400" cy="45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"/>
          <p:cNvSpPr/>
          <p:nvPr/>
        </p:nvSpPr>
        <p:spPr>
          <a:xfrm>
            <a:off x="1310411" y="953626"/>
            <a:ext cx="3021600" cy="372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700"/>
              <a:t>    테이블 생성</a:t>
            </a:r>
            <a:endParaRPr b="1" i="0" sz="1700" u="none" cap="none" strike="noStrike">
              <a:solidFill>
                <a:srgbClr val="000000"/>
              </a:solidFill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471593" y="953633"/>
            <a:ext cx="838800" cy="3723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lt1"/>
                </a:solidFill>
              </a:rPr>
              <a:t>3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3"/>
          <p:cNvGraphicFramePr/>
          <p:nvPr/>
        </p:nvGraphicFramePr>
        <p:xfrm>
          <a:off x="6553933" y="26312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{FBED942F-681D-4AE2-A67B-7EE9D33F9DF8}</a:tableStyleId>
              </a:tblPr>
              <a:tblGrid>
                <a:gridCol w="3160375"/>
                <a:gridCol w="1243450"/>
              </a:tblGrid>
              <a:tr h="2680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2000" u="sng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</a:t>
                      </a:r>
                      <a:r>
                        <a:rPr b="1" lang="ko-KR" sz="2000" u="sng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abale</a:t>
                      </a:r>
                      <a:endParaRPr sz="2200" u="sng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담당자</a:t>
                      </a:r>
                      <a:endParaRPr b="1" sz="20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68050">
                <a:tc vMerge="1"/>
                <a:tc vMerge="1"/>
              </a:tr>
              <a:tr h="677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b="1" lang="ko-KR">
                          <a:solidFill>
                            <a:schemeClr val="dk1"/>
                          </a:solidFill>
                        </a:rPr>
                        <a:t>강수량:  rainfall, rain_total</a:t>
                      </a:r>
                      <a:endParaRPr b="1" sz="15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/>
                        <a:t>임도영</a:t>
                      </a:r>
                      <a:endParaRPr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b="1" lang="ko-KR">
                          <a:solidFill>
                            <a:schemeClr val="dk1"/>
                          </a:solidFill>
                        </a:rPr>
                        <a:t>기온 : temp_korea,total_income</a:t>
                      </a:r>
                      <a:endParaRPr b="1" sz="1300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/>
                        <a:t>김상민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3. </a:t>
                      </a:r>
                      <a:r>
                        <a:rPr b="1" lang="ko-KR">
                          <a:solidFill>
                            <a:schemeClr val="dk1"/>
                          </a:solidFill>
                        </a:rPr>
                        <a:t>수질 : region_income connect_tbl</a:t>
                      </a:r>
                      <a:endParaRPr b="1" sz="1500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/>
                        <a:t>신지은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4. </a:t>
                      </a:r>
                      <a:r>
                        <a:rPr b="1" lang="ko-KR">
                          <a:solidFill>
                            <a:schemeClr val="dk1"/>
                          </a:solidFill>
                        </a:rPr>
                        <a:t>토지오염 : water, soil</a:t>
                      </a:r>
                      <a:endParaRPr b="1" sz="15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/>
                        <a:t>정도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5. </a:t>
                      </a:r>
                      <a:r>
                        <a:rPr b="1" lang="ko-KR">
                          <a:solidFill>
                            <a:schemeClr val="dk1"/>
                          </a:solidFill>
                        </a:rPr>
                        <a:t>과일 : fruits</a:t>
                      </a:r>
                      <a:endParaRPr b="1" sz="15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/>
                        <a:t>김준수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8a03bac24_0_5"/>
          <p:cNvSpPr/>
          <p:nvPr/>
        </p:nvSpPr>
        <p:spPr>
          <a:xfrm>
            <a:off x="6054400" y="1403250"/>
            <a:ext cx="6051300" cy="5328900"/>
          </a:xfrm>
          <a:prstGeom prst="rect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0000" spcFirstLastPara="1" rIns="90000" wrap="square" tIns="45700">
            <a:noAutofit/>
          </a:bodyPr>
          <a:lstStyle/>
          <a:p>
            <a:pPr indent="-873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e8a03bac24_0_5"/>
          <p:cNvSpPr/>
          <p:nvPr/>
        </p:nvSpPr>
        <p:spPr>
          <a:xfrm>
            <a:off x="183875" y="1437800"/>
            <a:ext cx="5189700" cy="5294400"/>
          </a:xfrm>
          <a:prstGeom prst="rect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0000" spcFirstLastPara="1" rIns="90000" wrap="square" tIns="45700">
            <a:noAutofit/>
          </a:bodyPr>
          <a:lstStyle/>
          <a:p>
            <a:pPr indent="-873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g1e8a03bac24_0_5"/>
          <p:cNvGrpSpPr/>
          <p:nvPr/>
        </p:nvGrpSpPr>
        <p:grpSpPr>
          <a:xfrm>
            <a:off x="471596" y="235112"/>
            <a:ext cx="4403829" cy="562562"/>
            <a:chOff x="471596" y="235112"/>
            <a:chExt cx="4403829" cy="562562"/>
          </a:xfrm>
        </p:grpSpPr>
        <p:sp>
          <p:nvSpPr>
            <p:cNvPr id="167" name="Google Shape;167;g1e8a03bac24_0_5"/>
            <p:cNvSpPr txBox="1"/>
            <p:nvPr/>
          </p:nvSpPr>
          <p:spPr>
            <a:xfrm>
              <a:off x="1268225" y="263550"/>
              <a:ext cx="3607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00">
                  <a:solidFill>
                    <a:schemeClr val="dk1"/>
                  </a:solidFill>
                </a:rPr>
                <a:t>3</a:t>
              </a:r>
              <a:r>
                <a:rPr b="1" lang="ko-KR" sz="2500">
                  <a:solidFill>
                    <a:schemeClr val="dk1"/>
                  </a:solidFill>
                </a:rPr>
                <a:t>. 테이블 생성 및 연결</a:t>
              </a:r>
              <a:endParaRPr/>
            </a:p>
          </p:txBody>
        </p:sp>
        <p:pic>
          <p:nvPicPr>
            <p:cNvPr descr="문서 단색으로 채워진" id="168" name="Google Shape;168;g1e8a03bac24_0_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1596" y="235112"/>
              <a:ext cx="562562" cy="5625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r03" id="169" name="Google Shape;169;g1e8a03bac24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3984576" y="4119347"/>
            <a:ext cx="3458836" cy="531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g1e8a03bac24_0_5"/>
          <p:cNvCxnSpPr/>
          <p:nvPr/>
        </p:nvCxnSpPr>
        <p:spPr>
          <a:xfrm>
            <a:off x="0" y="841740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g1e8a03bac24_0_5"/>
          <p:cNvSpPr/>
          <p:nvPr/>
        </p:nvSpPr>
        <p:spPr>
          <a:xfrm>
            <a:off x="8873642" y="-889390"/>
            <a:ext cx="1524000" cy="1524000"/>
          </a:xfrm>
          <a:prstGeom prst="donut">
            <a:avLst>
              <a:gd fmla="val 25000" name="adj"/>
            </a:avLst>
          </a:prstGeom>
          <a:gradFill>
            <a:gsLst>
              <a:gs pos="0">
                <a:srgbClr val="7030A0"/>
              </a:gs>
              <a:gs pos="38000">
                <a:srgbClr val="3850B0"/>
              </a:gs>
              <a:gs pos="72000">
                <a:srgbClr val="0070C0"/>
              </a:gs>
              <a:gs pos="100000">
                <a:srgbClr val="64A3D7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2" name="Google Shape;172;g1e8a03bac24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675" y="1516950"/>
            <a:ext cx="5029349" cy="514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e8a03bac24_0_5"/>
          <p:cNvSpPr/>
          <p:nvPr/>
        </p:nvSpPr>
        <p:spPr>
          <a:xfrm>
            <a:off x="1310411" y="953626"/>
            <a:ext cx="3021600" cy="372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700"/>
              <a:t>테이블 연결 전</a:t>
            </a:r>
            <a:endParaRPr b="1" i="0" sz="1700" u="none" cap="none" strike="noStrike">
              <a:solidFill>
                <a:srgbClr val="000000"/>
              </a:solidFill>
            </a:endParaRPr>
          </a:p>
        </p:txBody>
      </p:sp>
      <p:sp>
        <p:nvSpPr>
          <p:cNvPr id="174" name="Google Shape;174;g1e8a03bac24_0_5"/>
          <p:cNvSpPr/>
          <p:nvPr/>
        </p:nvSpPr>
        <p:spPr>
          <a:xfrm>
            <a:off x="471593" y="953633"/>
            <a:ext cx="838800" cy="3723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lt1"/>
                </a:solidFill>
              </a:rPr>
              <a:t>3</a:t>
            </a:r>
            <a:r>
              <a:rPr b="1" lang="ko-KR" sz="1800">
                <a:solidFill>
                  <a:schemeClr val="lt1"/>
                </a:solidFill>
              </a:rPr>
              <a:t>.2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1e8a03bac24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5950" y="1437800"/>
            <a:ext cx="5890949" cy="52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4"/>
          <p:cNvGrpSpPr/>
          <p:nvPr/>
        </p:nvGrpSpPr>
        <p:grpSpPr>
          <a:xfrm>
            <a:off x="477946" y="216062"/>
            <a:ext cx="5095028" cy="562562"/>
            <a:chOff x="471596" y="235112"/>
            <a:chExt cx="5095028" cy="562562"/>
          </a:xfrm>
        </p:grpSpPr>
        <p:sp>
          <p:nvSpPr>
            <p:cNvPr id="181" name="Google Shape;181;p4"/>
            <p:cNvSpPr txBox="1"/>
            <p:nvPr/>
          </p:nvSpPr>
          <p:spPr>
            <a:xfrm>
              <a:off x="1268224" y="263550"/>
              <a:ext cx="42984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00">
                  <a:solidFill>
                    <a:schemeClr val="dk1"/>
                  </a:solidFill>
                </a:rPr>
                <a:t>4. 결론</a:t>
              </a:r>
              <a:endParaRPr/>
            </a:p>
          </p:txBody>
        </p:sp>
        <p:pic>
          <p:nvPicPr>
            <p:cNvPr descr="문서 단색으로 채워진" id="182" name="Google Shape;18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1596" y="235112"/>
              <a:ext cx="562562" cy="5625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4"/>
          <p:cNvSpPr txBox="1"/>
          <p:nvPr/>
        </p:nvSpPr>
        <p:spPr>
          <a:xfrm>
            <a:off x="759226" y="915016"/>
            <a:ext cx="55486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4"/>
          <p:cNvGrpSpPr/>
          <p:nvPr/>
        </p:nvGrpSpPr>
        <p:grpSpPr>
          <a:xfrm>
            <a:off x="740322" y="1708150"/>
            <a:ext cx="6642014" cy="4432973"/>
            <a:chOff x="1551468" y="1784066"/>
            <a:chExt cx="8681234" cy="4921274"/>
          </a:xfrm>
        </p:grpSpPr>
        <p:sp>
          <p:nvSpPr>
            <p:cNvPr id="185" name="Google Shape;185;p4"/>
            <p:cNvSpPr/>
            <p:nvPr/>
          </p:nvSpPr>
          <p:spPr>
            <a:xfrm>
              <a:off x="1551468" y="1784066"/>
              <a:ext cx="3878400" cy="373800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ko-KR" sz="1800">
                  <a:solidFill>
                    <a:schemeClr val="lt1"/>
                  </a:solidFill>
                </a:rPr>
                <a:t>문제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ar03" id="186" name="Google Shape;18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4169310" y="4277087"/>
              <a:ext cx="3448835" cy="53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4"/>
            <p:cNvSpPr/>
            <p:nvPr/>
          </p:nvSpPr>
          <p:spPr>
            <a:xfrm>
              <a:off x="1551475" y="2357750"/>
              <a:ext cx="3878400" cy="43334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0000" spcFirstLastPara="1" rIns="90000" wrap="square" tIns="45700">
              <a:noAutofit/>
            </a:bodyPr>
            <a:lstStyle/>
            <a:p>
              <a:pPr indent="-228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28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28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175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b="1"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기후변화 =&gt; 지구온난화</a:t>
              </a:r>
              <a:endParaRPr b="1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175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b="1"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폭우, 폭염(기온) </a:t>
              </a:r>
              <a:endParaRPr b="1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175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b="1"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강수량은 토양오염과 수질오염에 관계있다고 생각됨</a:t>
              </a:r>
              <a:endParaRPr b="1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6336193" y="1822821"/>
              <a:ext cx="3878400" cy="373800"/>
            </a:xfrm>
            <a:prstGeom prst="rect">
              <a:avLst/>
            </a:prstGeom>
            <a:solidFill>
              <a:srgbClr val="000000">
                <a:alpha val="49803"/>
              </a:srgb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ko-KR" sz="1800">
                  <a:solidFill>
                    <a:schemeClr val="lt1"/>
                  </a:solidFill>
                </a:rPr>
                <a:t>원인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6354302" y="2371849"/>
              <a:ext cx="3878400" cy="4333491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0000" spcFirstLastPara="1" rIns="90000" wrap="square" tIns="45700">
              <a:noAutofit/>
            </a:bodyPr>
            <a:lstStyle/>
            <a:p>
              <a:pPr indent="-163512" lvl="0" marL="1762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87312" lvl="0" marL="1762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87312" lvl="0" marL="1762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87312" lvl="0" marL="1762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87312" lvl="0" marL="1762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0" name="Google Shape;190;p4"/>
          <p:cNvGrpSpPr/>
          <p:nvPr/>
        </p:nvGrpSpPr>
        <p:grpSpPr>
          <a:xfrm>
            <a:off x="7519898" y="1743060"/>
            <a:ext cx="3627900" cy="4398063"/>
            <a:chOff x="5628166" y="1822821"/>
            <a:chExt cx="4604536" cy="4882519"/>
          </a:xfrm>
        </p:grpSpPr>
        <p:pic>
          <p:nvPicPr>
            <p:cNvPr descr="ar03" id="191" name="Google Shape;191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4169310" y="4277087"/>
              <a:ext cx="3448835" cy="53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4"/>
            <p:cNvSpPr/>
            <p:nvPr/>
          </p:nvSpPr>
          <p:spPr>
            <a:xfrm>
              <a:off x="6336193" y="1822821"/>
              <a:ext cx="3878400" cy="373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ko-KR" sz="1800">
                  <a:solidFill>
                    <a:schemeClr val="lt1"/>
                  </a:solidFill>
                </a:rPr>
                <a:t>결론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6354302" y="2371849"/>
              <a:ext cx="3878400" cy="4333491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0000" spcFirstLastPara="1" rIns="90000" wrap="square" tIns="45700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▪"/>
              </a:pPr>
              <a:r>
                <a:rPr b="1" lang="ko-KR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기후변화로 재배종목 또한 열대성 과일의 재배가 가능 </a:t>
              </a:r>
              <a:endParaRPr b="1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할 것이라고 생각됨</a:t>
              </a:r>
              <a:r>
                <a:rPr b="1"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/>
            </a:p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87312" lvl="0" marL="1762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4" name="Google Shape;194;p4"/>
          <p:cNvSpPr/>
          <p:nvPr/>
        </p:nvSpPr>
        <p:spPr>
          <a:xfrm>
            <a:off x="8873642" y="-889390"/>
            <a:ext cx="1524082" cy="1524082"/>
          </a:xfrm>
          <a:prstGeom prst="donut">
            <a:avLst>
              <a:gd fmla="val 25000" name="adj"/>
            </a:avLst>
          </a:prstGeom>
          <a:gradFill>
            <a:gsLst>
              <a:gs pos="0">
                <a:srgbClr val="7030A0"/>
              </a:gs>
              <a:gs pos="38000">
                <a:srgbClr val="3850B0"/>
              </a:gs>
              <a:gs pos="72000">
                <a:srgbClr val="0070C0"/>
              </a:gs>
              <a:gs pos="100000">
                <a:srgbClr val="64A3D7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5" name="Google Shape;195;p4"/>
          <p:cNvCxnSpPr/>
          <p:nvPr/>
        </p:nvCxnSpPr>
        <p:spPr>
          <a:xfrm>
            <a:off x="6350" y="822690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4"/>
          <p:cNvSpPr/>
          <p:nvPr/>
        </p:nvSpPr>
        <p:spPr>
          <a:xfrm>
            <a:off x="4521975" y="2454153"/>
            <a:ext cx="2733000" cy="1924500"/>
          </a:xfrm>
          <a:prstGeom prst="roundRect">
            <a:avLst>
              <a:gd fmla="val 16667" name="adj"/>
            </a:avLst>
          </a:prstGeom>
          <a:solidFill>
            <a:srgbClr val="FFFF00">
              <a:alpha val="20000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이러한 기후변화 야기된 문제들로 인하여 농산물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(과수 종목)의 생산량과 생산지에 영향을 줌</a:t>
            </a:r>
            <a:endParaRPr/>
          </a:p>
        </p:txBody>
      </p:sp>
      <p:sp>
        <p:nvSpPr>
          <p:cNvPr id="197" name="Google Shape;197;p4"/>
          <p:cNvSpPr/>
          <p:nvPr/>
        </p:nvSpPr>
        <p:spPr>
          <a:xfrm>
            <a:off x="4511825" y="4480526"/>
            <a:ext cx="2733000" cy="1524000"/>
          </a:xfrm>
          <a:prstGeom prst="roundRect">
            <a:avLst>
              <a:gd fmla="val 16667" name="adj"/>
            </a:avLst>
          </a:prstGeom>
          <a:solidFill>
            <a:srgbClr val="FFFF00">
              <a:alpha val="20000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과수재배를 하려면면 남부지방보다 경북 강원지방으로 올라가고있음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9"/>
          <p:cNvGrpSpPr/>
          <p:nvPr/>
        </p:nvGrpSpPr>
        <p:grpSpPr>
          <a:xfrm>
            <a:off x="471596" y="235112"/>
            <a:ext cx="4200427" cy="562562"/>
            <a:chOff x="471596" y="235112"/>
            <a:chExt cx="4200427" cy="562562"/>
          </a:xfrm>
        </p:grpSpPr>
        <p:sp>
          <p:nvSpPr>
            <p:cNvPr id="203" name="Google Shape;203;p9"/>
            <p:cNvSpPr txBox="1"/>
            <p:nvPr/>
          </p:nvSpPr>
          <p:spPr>
            <a:xfrm>
              <a:off x="1268223" y="263550"/>
              <a:ext cx="3403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00">
                  <a:solidFill>
                    <a:schemeClr val="dk1"/>
                  </a:solidFill>
                </a:rPr>
                <a:t>5</a:t>
              </a:r>
              <a:r>
                <a:rPr b="1" lang="ko-KR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b="1" lang="ko-KR" sz="2500">
                  <a:solidFill>
                    <a:schemeClr val="dk1"/>
                  </a:solidFill>
                </a:rPr>
                <a:t>데이터 출처</a:t>
              </a:r>
              <a:endParaRPr/>
            </a:p>
          </p:txBody>
        </p:sp>
        <p:pic>
          <p:nvPicPr>
            <p:cNvPr descr="문서 단색으로 채워진" id="204" name="Google Shape;204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1596" y="235112"/>
              <a:ext cx="562562" cy="5625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Google Shape;205;p9"/>
          <p:cNvSpPr/>
          <p:nvPr/>
        </p:nvSpPr>
        <p:spPr>
          <a:xfrm>
            <a:off x="8867292" y="-870340"/>
            <a:ext cx="1524082" cy="1524082"/>
          </a:xfrm>
          <a:prstGeom prst="donut">
            <a:avLst>
              <a:gd fmla="val 25000" name="adj"/>
            </a:avLst>
          </a:prstGeom>
          <a:gradFill>
            <a:gsLst>
              <a:gs pos="0">
                <a:srgbClr val="7030A0"/>
              </a:gs>
              <a:gs pos="38000">
                <a:srgbClr val="3850B0"/>
              </a:gs>
              <a:gs pos="72000">
                <a:srgbClr val="0070C0"/>
              </a:gs>
              <a:gs pos="100000">
                <a:srgbClr val="64A3D7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6" name="Google Shape;206;p9"/>
          <p:cNvCxnSpPr/>
          <p:nvPr/>
        </p:nvCxnSpPr>
        <p:spPr>
          <a:xfrm>
            <a:off x="0" y="841740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07" name="Google Shape;207;p9"/>
          <p:cNvGraphicFramePr/>
          <p:nvPr/>
        </p:nvGraphicFramePr>
        <p:xfrm>
          <a:off x="738296" y="15828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{FBED942F-681D-4AE2-A67B-7EE9D33F9DF8}</a:tableStyleId>
              </a:tblPr>
              <a:tblGrid>
                <a:gridCol w="638350"/>
                <a:gridCol w="4960650"/>
                <a:gridCol w="5097750"/>
              </a:tblGrid>
              <a:tr h="79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>
                          <a:solidFill>
                            <a:schemeClr val="lt1"/>
                          </a:solidFill>
                        </a:rPr>
                        <a:t>주제/담당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>
                          <a:solidFill>
                            <a:schemeClr val="lt1"/>
                          </a:solidFill>
                        </a:rPr>
                        <a:t>출처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70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1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12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기온(김상민)</a:t>
                      </a:r>
                      <a:endParaRPr b="1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기상청 자료개방포털(</a:t>
                      </a:r>
                      <a:r>
                        <a:rPr lang="ko-KR" sz="1100" u="sng">
                          <a:solidFill>
                            <a:schemeClr val="hlink"/>
                          </a:solidFill>
                          <a:hlinkClick r:id="rId4"/>
                        </a:rPr>
                        <a:t>kma.go.kr</a:t>
                      </a:r>
                      <a:r>
                        <a:rPr lang="ko-KR">
                          <a:solidFill>
                            <a:schemeClr val="dk1"/>
                          </a:solidFill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국가통계포털(</a:t>
                      </a:r>
                      <a:r>
                        <a:rPr lang="ko-KR" sz="1100" u="sng">
                          <a:solidFill>
                            <a:schemeClr val="hlink"/>
                          </a:solidFill>
                          <a:hlinkClick r:id="rId5"/>
                        </a:rPr>
                        <a:t>KOSIS 국가통계포털</a:t>
                      </a:r>
                      <a:r>
                        <a:rPr lang="ko-KR">
                          <a:solidFill>
                            <a:schemeClr val="dk1"/>
                          </a:solidFill>
                        </a:rPr>
                        <a:t> )</a:t>
                      </a:r>
                      <a:endParaRPr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2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2542" lvl="0" marL="93662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과일(김준수)</a:t>
                      </a:r>
                      <a:endParaRPr b="1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국가통계포털(</a:t>
                      </a:r>
                      <a:r>
                        <a:rPr lang="ko-KR" sz="1100" u="sng">
                          <a:solidFill>
                            <a:schemeClr val="hlink"/>
                          </a:solidFill>
                          <a:hlinkClick r:id="rId6"/>
                        </a:rPr>
                        <a:t>KOSIS 국가통계포털</a:t>
                      </a:r>
                      <a:r>
                        <a:rPr lang="ko-KR">
                          <a:solidFill>
                            <a:schemeClr val="dk1"/>
                          </a:solidFill>
                        </a:rPr>
                        <a:t> )</a:t>
                      </a:r>
                      <a:endParaRPr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3</a:t>
                      </a:r>
                      <a:endParaRPr b="1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2542" lvl="0" marL="93662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수질(신지은)</a:t>
                      </a:r>
                      <a:endParaRPr b="1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국가통계포털(</a:t>
                      </a:r>
                      <a:r>
                        <a:rPr lang="ko-KR" sz="1100" u="sng">
                          <a:solidFill>
                            <a:schemeClr val="hlink"/>
                          </a:solidFill>
                          <a:hlinkClick r:id="rId7"/>
                        </a:rPr>
                        <a:t>KOSIS 국가통계포털</a:t>
                      </a:r>
                      <a:r>
                        <a:rPr lang="ko-KR">
                          <a:solidFill>
                            <a:schemeClr val="dk1"/>
                          </a:solidFill>
                        </a:rPr>
                        <a:t> )</a:t>
                      </a:r>
                      <a:endParaRPr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/>
                        <a:t>4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1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강수량(임도영)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기상청 자료개방포털(</a:t>
                      </a:r>
                      <a:r>
                        <a:rPr lang="ko-KR" sz="1100" u="sng">
                          <a:solidFill>
                            <a:schemeClr val="hlink"/>
                          </a:solidFill>
                          <a:hlinkClick r:id="rId8"/>
                        </a:rPr>
                        <a:t>kma.go.kr</a:t>
                      </a:r>
                      <a:r>
                        <a:rPr lang="ko-KR"/>
                        <a:t>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국가통계포털(</a:t>
                      </a:r>
                      <a:r>
                        <a:rPr lang="ko-KR" sz="1100" u="sng">
                          <a:solidFill>
                            <a:schemeClr val="hlink"/>
                          </a:solidFill>
                          <a:hlinkClick r:id="rId9"/>
                        </a:rPr>
                        <a:t>KOSIS 국가통계포털</a:t>
                      </a:r>
                      <a:r>
                        <a:rPr lang="ko-KR"/>
                        <a:t> 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공공데이터포털(</a:t>
                      </a:r>
                      <a:r>
                        <a:rPr lang="ko-KR" sz="1100" u="sng">
                          <a:solidFill>
                            <a:schemeClr val="hlink"/>
                          </a:solidFill>
                          <a:hlinkClick r:id="rId10"/>
                        </a:rPr>
                        <a:t>공공데이터포털 data.go.kr</a:t>
                      </a:r>
                      <a:r>
                        <a:rPr lang="ko-KR"/>
                        <a:t>)</a:t>
                      </a:r>
                      <a:endParaRPr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/>
                        <a:t>5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2541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토지오염(정도)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국가통계포털(</a:t>
                      </a:r>
                      <a:r>
                        <a:rPr lang="ko-KR" sz="1100" u="sng">
                          <a:solidFill>
                            <a:schemeClr val="hlink"/>
                          </a:solidFill>
                          <a:hlinkClick r:id="rId11"/>
                        </a:rPr>
                        <a:t>KOSIS 국가통계포털</a:t>
                      </a:r>
                      <a:r>
                        <a:rPr lang="ko-KR">
                          <a:solidFill>
                            <a:schemeClr val="dk1"/>
                          </a:solidFill>
                        </a:rPr>
                        <a:t> )</a:t>
                      </a:r>
                      <a:endParaRPr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25" y="210450"/>
            <a:ext cx="4733526" cy="60790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0"/>
          <p:cNvSpPr/>
          <p:nvPr/>
        </p:nvSpPr>
        <p:spPr>
          <a:xfrm>
            <a:off x="4968350" y="1752600"/>
            <a:ext cx="7223700" cy="3009900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5144100" y="2872478"/>
            <a:ext cx="735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Documents</a:t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9372518" y="-762041"/>
            <a:ext cx="1524082" cy="1524082"/>
          </a:xfrm>
          <a:prstGeom prst="donut">
            <a:avLst>
              <a:gd fmla="val 25000" name="adj"/>
            </a:avLst>
          </a:prstGeom>
          <a:gradFill>
            <a:gsLst>
              <a:gs pos="0">
                <a:srgbClr val="7030A0"/>
              </a:gs>
              <a:gs pos="38000">
                <a:srgbClr val="3850B0"/>
              </a:gs>
              <a:gs pos="72000">
                <a:srgbClr val="0070C0"/>
              </a:gs>
              <a:gs pos="100000">
                <a:srgbClr val="64A3D7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660359" y="6451559"/>
            <a:ext cx="812882" cy="812882"/>
          </a:xfrm>
          <a:prstGeom prst="donut">
            <a:avLst>
              <a:gd fmla="val 25000" name="adj"/>
            </a:avLst>
          </a:prstGeom>
          <a:gradFill>
            <a:gsLst>
              <a:gs pos="0">
                <a:srgbClr val="7030A0"/>
              </a:gs>
              <a:gs pos="38000">
                <a:srgbClr val="3850B0"/>
              </a:gs>
              <a:gs pos="72000">
                <a:srgbClr val="0070C0"/>
              </a:gs>
              <a:gs pos="100000">
                <a:srgbClr val="64A3D7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2021-02-01T10:22:24Z</dcterms:created>
  <dc:creator>조 현욱</dc:creator>
</cp:coreProperties>
</file>