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a711661d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a711661d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a711661d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a711661d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a711661d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a711661d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a7187416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a7187416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a5ed1137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a5ed113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a7187416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a7187416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a1d9ae6ea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a1d9ae6ea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a1d9ae6ea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a1d9ae6ea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a711661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a711661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a1d9ae6ea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a1d9ae6ea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a1d9ae6ea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a1d9ae6ea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58a5eaed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58a5eae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58a5eae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58a5eae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58a5eae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58a5eae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aw.go.k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Winitech</a:t>
            </a:r>
            <a:endParaRPr b="1" sz="5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중간 발표</a:t>
            </a:r>
            <a:endParaRPr b="1" sz="3000"/>
          </a:p>
        </p:txBody>
      </p:sp>
      <p:sp>
        <p:nvSpPr>
          <p:cNvPr id="87" name="Google Shape;87;p13"/>
          <p:cNvSpPr txBox="1"/>
          <p:nvPr/>
        </p:nvSpPr>
        <p:spPr>
          <a:xfrm>
            <a:off x="0" y="0"/>
            <a:ext cx="260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HUMAN SECURITY AND TECHNOLOGY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101000" y="0"/>
            <a:ext cx="20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2023. 5. 26. FRI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0" y="4343100"/>
            <a:ext cx="2176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PRESENTED BY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lt1"/>
                </a:solidFill>
              </a:rPr>
              <a:t>The Three Do</a:t>
            </a:r>
            <a:endParaRPr b="1"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330900" y="4035300"/>
            <a:ext cx="2813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〈Winitech〉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x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〈K-Digital Training〉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[2] 프로젝트 진행 상황: </a:t>
            </a:r>
            <a:r>
              <a:rPr b="1" lang="en" sz="2000">
                <a:solidFill>
                  <a:srgbClr val="FF0000"/>
                </a:solidFill>
              </a:rPr>
              <a:t>Cosine (-1 이상 1 이하 / 1에 가까울수록 유사)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266" y="1894975"/>
            <a:ext cx="4704043" cy="29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125" y="1229875"/>
            <a:ext cx="2561577" cy="360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[2] 프로젝트 진행 상황: </a:t>
            </a:r>
            <a:r>
              <a:rPr b="1" lang="en" sz="2000">
                <a:solidFill>
                  <a:srgbClr val="FF0000"/>
                </a:solidFill>
              </a:rPr>
              <a:t>Manhattan (값이 작을수록 유사)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168" y="1234440"/>
            <a:ext cx="2560321" cy="3611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944" y="1892808"/>
            <a:ext cx="4700015" cy="2944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[2] 프로젝트 진행 상황: </a:t>
            </a:r>
            <a:r>
              <a:rPr b="1" lang="en" sz="2000">
                <a:solidFill>
                  <a:srgbClr val="FF0000"/>
                </a:solidFill>
              </a:rPr>
              <a:t>Jaccard (0 이상 1 이하 / 1에 가까울수록 유사)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168" y="1234440"/>
            <a:ext cx="2560320" cy="3611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944" y="1892808"/>
            <a:ext cx="4700018" cy="2944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[3] 프로젝트 진행 방향: 웹 페이지 구현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363" y="1017800"/>
            <a:ext cx="2547268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[3] 프로젝트 진행 방향: 웹 페이지 구현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650" y="1017800"/>
            <a:ext cx="679271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7"/>
          <p:cNvGrpSpPr/>
          <p:nvPr/>
        </p:nvGrpSpPr>
        <p:grpSpPr>
          <a:xfrm>
            <a:off x="1719263" y="1142725"/>
            <a:ext cx="5705475" cy="2211600"/>
            <a:chOff x="1719263" y="884025"/>
            <a:chExt cx="5705475" cy="2211600"/>
          </a:xfrm>
        </p:grpSpPr>
        <p:sp>
          <p:nvSpPr>
            <p:cNvPr id="181" name="Google Shape;181;p27"/>
            <p:cNvSpPr txBox="1"/>
            <p:nvPr/>
          </p:nvSpPr>
          <p:spPr>
            <a:xfrm>
              <a:off x="2246100" y="1617450"/>
              <a:ext cx="46518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5000">
                  <a:latin typeface="Roboto"/>
                  <a:ea typeface="Roboto"/>
                  <a:cs typeface="Roboto"/>
                  <a:sym typeface="Roboto"/>
                </a:rPr>
                <a:t>THANK YOU</a:t>
              </a:r>
              <a:endParaRPr b="1" i="1" sz="500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82" name="Google Shape;182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19263" y="884025"/>
              <a:ext cx="5705475" cy="733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19388" y="2571750"/>
              <a:ext cx="3905250" cy="523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발표 순서</a:t>
            </a:r>
            <a:endParaRPr b="1"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" sz="3000"/>
              <a:t>프로젝트 추진 개요</a:t>
            </a:r>
            <a:endParaRPr b="1"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AutoNum type="arabicPeriod"/>
            </a:pPr>
            <a:r>
              <a:rPr b="1" lang="en" sz="3000"/>
              <a:t>프로젝트 진행 상황</a:t>
            </a:r>
            <a:endParaRPr b="1"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AutoNum type="arabicPeriod"/>
            </a:pPr>
            <a:r>
              <a:rPr b="1" lang="en" sz="3000"/>
              <a:t>프로젝트 진행 방향</a:t>
            </a:r>
            <a:endParaRPr b="1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[1] </a:t>
            </a:r>
            <a:r>
              <a:rPr b="1" lang="en" sz="1800">
                <a:solidFill>
                  <a:schemeClr val="dk2"/>
                </a:solidFill>
              </a:rPr>
              <a:t>프로젝트 추진 개요</a:t>
            </a:r>
            <a:endParaRPr sz="180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&lt; 구축 배경 &gt;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 공공 기관의 재난 관련 솔루션 제공 기업으로서, </a:t>
            </a:r>
            <a:r>
              <a:rPr b="1" lang="en">
                <a:solidFill>
                  <a:srgbClr val="FF0000"/>
                </a:solidFill>
              </a:rPr>
              <a:t>재난 관리 매뉴얼</a:t>
            </a:r>
            <a:r>
              <a:rPr b="1" lang="en"/>
              <a:t>과 관계 있음.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 고객의 요청 사항 중 매뉴얼의 수직 비교에 대한 중요성 대두.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&lt; 구축 목표 &gt;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- 국가법령정보센터 &lt;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https://www.law.go.kr</a:t>
            </a:r>
            <a:r>
              <a:rPr b="1" lang="en"/>
              <a:t>&gt;에서 다양한 데이터 수집 후, </a:t>
            </a:r>
            <a:r>
              <a:rPr b="1" lang="en">
                <a:solidFill>
                  <a:srgbClr val="FF0000"/>
                </a:solidFill>
              </a:rPr>
              <a:t>유사 항목 추출</a:t>
            </a:r>
            <a:r>
              <a:rPr b="1" lang="en"/>
              <a:t>에 적합한 시스템 구축.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[2] 프로젝트 진행 상황</a:t>
            </a:r>
            <a:endParaRPr sz="18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7450"/>
            <a:ext cx="8839200" cy="27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[2] </a:t>
            </a:r>
            <a:r>
              <a:rPr b="1" lang="en" sz="1800">
                <a:solidFill>
                  <a:schemeClr val="dk2"/>
                </a:solidFill>
              </a:rPr>
              <a:t>프로젝트 진행 상황</a:t>
            </a:r>
            <a:endParaRPr sz="1800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18개 법령 (소방, 재난, 범죄 등)에 대한 </a:t>
            </a:r>
            <a:r>
              <a:rPr b="1" lang="en">
                <a:solidFill>
                  <a:srgbClr val="FF0000"/>
                </a:solidFill>
              </a:rPr>
              <a:t>기본법, 시행령, 시행 규칙</a:t>
            </a:r>
            <a:r>
              <a:rPr b="1" lang="en"/>
              <a:t> 그리고 각각의 조문만을 뽑은 데이터를 크롤링으로 추출 &amp; 총 108개의 CSV 파일을 생성</a:t>
            </a:r>
            <a:endParaRPr b="1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463" y="2107050"/>
            <a:ext cx="7331074" cy="22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[2] 프로젝트 진행 상황</a:t>
            </a:r>
            <a:endParaRPr sz="18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3203463" cy="382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9963" y="1017800"/>
            <a:ext cx="5324038" cy="2480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[2] 프로젝트 진행 상황</a:t>
            </a:r>
            <a:endParaRPr sz="18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888" y="1017800"/>
            <a:ext cx="5352223" cy="357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[2] 프로젝트 진행 상황</a:t>
            </a:r>
            <a:endParaRPr sz="1800"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4가지 방식으로 텍스트 유사도를 측정</a:t>
            </a:r>
            <a:endParaRPr b="1" sz="2000">
              <a:solidFill>
                <a:srgbClr val="FF0000"/>
              </a:solidFill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4975"/>
            <a:ext cx="8839199" cy="2110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[2] 프로젝트 진행 상황: </a:t>
            </a:r>
            <a:r>
              <a:rPr b="1" lang="en" sz="2000">
                <a:solidFill>
                  <a:srgbClr val="FF0000"/>
                </a:solidFill>
              </a:rPr>
              <a:t>Euclidean (범위 없음 / 값이 작을수록 유사)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168" y="1229875"/>
            <a:ext cx="2560321" cy="3611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944" y="1894975"/>
            <a:ext cx="4700018" cy="2944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