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7" r:id="rId3"/>
    <p:sldId id="268" r:id="rId4"/>
    <p:sldId id="269" r:id="rId5"/>
    <p:sldId id="271" r:id="rId6"/>
    <p:sldId id="272" r:id="rId7"/>
    <p:sldId id="27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C3CE"/>
    <a:srgbClr val="2E313A"/>
    <a:srgbClr val="D82042"/>
    <a:srgbClr val="FFD966"/>
    <a:srgbClr val="F9F9F9"/>
    <a:srgbClr val="64BECD"/>
    <a:srgbClr val="EABB98"/>
    <a:srgbClr val="FFD5CB"/>
    <a:srgbClr val="83E1E5"/>
    <a:srgbClr val="003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54" autoAdjust="0"/>
    <p:restoredTop sz="94660"/>
  </p:normalViewPr>
  <p:slideViewPr>
    <p:cSldViewPr snapToGrid="0">
      <p:cViewPr varScale="1">
        <p:scale>
          <a:sx n="68" d="100"/>
          <a:sy n="68" d="100"/>
        </p:scale>
        <p:origin x="3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559752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383413" y="902535"/>
            <a:ext cx="5405161" cy="2135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DIETA </a:t>
            </a:r>
            <a:r>
              <a:rPr lang="ko-KR" altLang="en-US" sz="2400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핵심기술</a:t>
            </a:r>
            <a:endParaRPr lang="en-US" altLang="ko-KR" sz="2400" i="1" dirty="0" smtClean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4400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54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Rating System</a:t>
            </a:r>
            <a:endParaRPr lang="en-US" altLang="ko-KR" sz="54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 smtClean="0"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050" dirty="0" smtClean="0"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</a:t>
            </a:r>
            <a:r>
              <a:rPr lang="en-US" altLang="ko-KR" sz="1050" dirty="0" smtClean="0"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MAKEU 201602189 </a:t>
            </a:r>
            <a:r>
              <a:rPr lang="ko-KR" altLang="en-US" sz="1050" dirty="0" smtClean="0"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윤지영</a:t>
            </a:r>
            <a:endParaRPr lang="ko-KR" altLang="en-US" sz="3200" dirty="0">
              <a:solidFill>
                <a:prstClr val="white">
                  <a:lumMod val="6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AutoShape 3"/>
          <p:cNvSpPr>
            <a:spLocks noChangeAspect="1" noChangeArrowheads="1" noTextEdit="1"/>
          </p:cNvSpPr>
          <p:nvPr/>
        </p:nvSpPr>
        <p:spPr bwMode="auto">
          <a:xfrm>
            <a:off x="1292225" y="4116388"/>
            <a:ext cx="27940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6749716" y="1239253"/>
            <a:ext cx="4078705" cy="4427621"/>
          </a:xfrm>
          <a:custGeom>
            <a:avLst/>
            <a:gdLst>
              <a:gd name="connsiteX0" fmla="*/ 0 w 4078705"/>
              <a:gd name="connsiteY0" fmla="*/ 4006515 h 4427621"/>
              <a:gd name="connsiteX1" fmla="*/ 3320716 w 4078705"/>
              <a:gd name="connsiteY1" fmla="*/ 0 h 4427621"/>
              <a:gd name="connsiteX2" fmla="*/ 3356810 w 4078705"/>
              <a:gd name="connsiteY2" fmla="*/ 1708484 h 4427621"/>
              <a:gd name="connsiteX3" fmla="*/ 2574758 w 4078705"/>
              <a:gd name="connsiteY3" fmla="*/ 3224463 h 4427621"/>
              <a:gd name="connsiteX4" fmla="*/ 1672389 w 4078705"/>
              <a:gd name="connsiteY4" fmla="*/ 4427621 h 4427621"/>
              <a:gd name="connsiteX5" fmla="*/ 4078705 w 4078705"/>
              <a:gd name="connsiteY5" fmla="*/ 4391526 h 4427621"/>
              <a:gd name="connsiteX6" fmla="*/ 2634916 w 4078705"/>
              <a:gd name="connsiteY6" fmla="*/ 3296652 h 4427621"/>
              <a:gd name="connsiteX7" fmla="*/ 890337 w 4078705"/>
              <a:gd name="connsiteY7" fmla="*/ 2911642 h 442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8705" h="4427621">
                <a:moveTo>
                  <a:pt x="0" y="4006515"/>
                </a:moveTo>
                <a:lnTo>
                  <a:pt x="3320716" y="0"/>
                </a:lnTo>
                <a:lnTo>
                  <a:pt x="3356810" y="1708484"/>
                </a:lnTo>
                <a:lnTo>
                  <a:pt x="2574758" y="3224463"/>
                </a:lnTo>
                <a:lnTo>
                  <a:pt x="1672389" y="4427621"/>
                </a:lnTo>
                <a:lnTo>
                  <a:pt x="4078705" y="4391526"/>
                </a:lnTo>
                <a:lnTo>
                  <a:pt x="2634916" y="3296652"/>
                </a:lnTo>
                <a:lnTo>
                  <a:pt x="890337" y="2911642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12" y="1022546"/>
            <a:ext cx="833350" cy="833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79" y="3583659"/>
            <a:ext cx="813832" cy="8138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47" y="2180259"/>
            <a:ext cx="833349" cy="8333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025" y="4885496"/>
            <a:ext cx="813832" cy="8138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538" y="5208754"/>
            <a:ext cx="813832" cy="8138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171" y="4050511"/>
            <a:ext cx="808656" cy="8086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408" y="2529200"/>
            <a:ext cx="848007" cy="84800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074" y="5208754"/>
            <a:ext cx="782682" cy="782682"/>
          </a:xfrm>
          <a:prstGeom prst="rect">
            <a:avLst/>
          </a:prstGeom>
        </p:spPr>
      </p:pic>
      <p:sp>
        <p:nvSpPr>
          <p:cNvPr id="58" name="자유형 57"/>
          <p:cNvSpPr/>
          <p:nvPr/>
        </p:nvSpPr>
        <p:spPr>
          <a:xfrm>
            <a:off x="2939435" y="3345233"/>
            <a:ext cx="5460494" cy="2293567"/>
          </a:xfrm>
          <a:custGeom>
            <a:avLst/>
            <a:gdLst>
              <a:gd name="connsiteX0" fmla="*/ 4607858 w 4607858"/>
              <a:gd name="connsiteY0" fmla="*/ 1900518 h 1900518"/>
              <a:gd name="connsiteX1" fmla="*/ 2904564 w 4607858"/>
              <a:gd name="connsiteY1" fmla="*/ 1497106 h 1900518"/>
              <a:gd name="connsiteX2" fmla="*/ 0 w 4607858"/>
              <a:gd name="connsiteY2" fmla="*/ 0 h 190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858" h="1900518">
                <a:moveTo>
                  <a:pt x="4607858" y="1900518"/>
                </a:moveTo>
                <a:lnTo>
                  <a:pt x="2904564" y="149710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3" name="Group 41"/>
          <p:cNvGrpSpPr>
            <a:grpSpLocks noChangeAspect="1"/>
          </p:cNvGrpSpPr>
          <p:nvPr/>
        </p:nvGrpSpPr>
        <p:grpSpPr bwMode="auto">
          <a:xfrm>
            <a:off x="898958" y="3171970"/>
            <a:ext cx="2236945" cy="3163591"/>
            <a:chOff x="1766" y="469"/>
            <a:chExt cx="2892" cy="4090"/>
          </a:xfrm>
        </p:grpSpPr>
        <p:sp>
          <p:nvSpPr>
            <p:cNvPr id="65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0" name="Group 41"/>
          <p:cNvGrpSpPr>
            <a:grpSpLocks noChangeAspect="1"/>
          </p:cNvGrpSpPr>
          <p:nvPr/>
        </p:nvGrpSpPr>
        <p:grpSpPr bwMode="auto">
          <a:xfrm>
            <a:off x="926098" y="3171970"/>
            <a:ext cx="2206847" cy="3121025"/>
            <a:chOff x="1766" y="469"/>
            <a:chExt cx="2892" cy="4090"/>
          </a:xfrm>
        </p:grpSpPr>
        <p:sp>
          <p:nvSpPr>
            <p:cNvPr id="121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10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i="1" dirty="0" smtClean="0">
                <a:solidFill>
                  <a:prstClr val="white"/>
                </a:solidFill>
              </a:rPr>
              <a:t>DIETA </a:t>
            </a:r>
            <a:r>
              <a:rPr lang="en-US" altLang="ko-KR" sz="2800" b="1" i="1" dirty="0" smtClean="0">
                <a:solidFill>
                  <a:prstClr val="white"/>
                </a:solidFill>
              </a:rPr>
              <a:t>Rating System – 1. </a:t>
            </a:r>
            <a:r>
              <a:rPr lang="ko-KR" altLang="en-US" sz="2800" b="1" i="1" dirty="0" smtClean="0">
                <a:solidFill>
                  <a:prstClr val="white"/>
                </a:solidFill>
              </a:rPr>
              <a:t>중요성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3494" y="1249276"/>
            <a:ext cx="96473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그룹 간 다이어트 매칭 시 </a:t>
            </a:r>
            <a:r>
              <a:rPr lang="en-US" altLang="ko-KR" sz="3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Rating System?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0856" y="4795156"/>
            <a:ext cx="108944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☞ 그룹 간 경쟁 시</a:t>
            </a:r>
            <a:r>
              <a:rPr lang="en-US" altLang="ko-KR" sz="3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밸런스를 고려한 </a:t>
            </a:r>
            <a:r>
              <a:rPr lang="en-US" altLang="ko-KR" sz="3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Match making </a:t>
            </a:r>
            <a:r>
              <a:rPr lang="ko-KR" altLang="en-US" sz="3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</a:t>
            </a:r>
            <a:r>
              <a:rPr lang="en-US" altLang="ko-KR" sz="3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27749" y="2256253"/>
            <a:ext cx="863878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그룹 경쟁을 하게 될 시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그룹간의 실력 차이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(ex.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활성도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큰 그룹 끼리 매칭이 될 경우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활성도가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낮은 그룹은 잦은 패배를 겪게 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승률이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너무 높거나 낮은 경우 흥미를 잃고 이탈할 가능성이 크다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따라서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매칭 시 </a:t>
            </a:r>
            <a:r>
              <a:rPr lang="ko-KR" altLang="en-US" sz="20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그룹 간의 밸런스를 고려해 주는 것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필수적이다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260" y="2944204"/>
            <a:ext cx="1346314" cy="1367855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42743784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i="1" dirty="0" smtClean="0">
                <a:solidFill>
                  <a:prstClr val="white"/>
                </a:solidFill>
              </a:rPr>
              <a:t>DIETA </a:t>
            </a:r>
            <a:r>
              <a:rPr lang="en-US" altLang="ko-KR" sz="2800" b="1" i="1" dirty="0" smtClean="0">
                <a:solidFill>
                  <a:prstClr val="white"/>
                </a:solidFill>
              </a:rPr>
              <a:t>Rating System – 2. </a:t>
            </a:r>
            <a:r>
              <a:rPr lang="ko-KR" altLang="en-US" sz="2800" b="1" i="1" dirty="0" smtClean="0">
                <a:solidFill>
                  <a:prstClr val="white"/>
                </a:solidFill>
              </a:rPr>
              <a:t>조사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93494" y="1220995"/>
            <a:ext cx="96473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Elo</a:t>
            </a:r>
            <a:r>
              <a:rPr lang="en-US" altLang="ko-KR" sz="3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rating system</a:t>
            </a:r>
            <a:r>
              <a:rPr lang="ko-KR" altLang="en-US" sz="3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이란</a:t>
            </a:r>
            <a:r>
              <a:rPr lang="en-US" altLang="ko-KR" sz="3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27749" y="2127154"/>
            <a:ext cx="86387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기준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점수를 임의로 정한 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endParaRPr lang="en-US" altLang="ko-KR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기준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점수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)×(1-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점수 차이에 따른 예상 승률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매 게임마다 증감되는 점수를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결정하는 방식</a:t>
            </a:r>
            <a:endParaRPr lang="en-US" altLang="ko-KR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승리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이전 점수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기준 점수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)×(1 -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예상 승률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algn="ctr">
              <a:lnSpc>
                <a:spcPct val="200000"/>
              </a:lnSpc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패배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이전 점수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기준 점수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)×(0 -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예상 승률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algn="ctr">
              <a:lnSpc>
                <a:spcPct val="200000"/>
              </a:lnSpc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무승부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이전 점수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기준 점수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)×(0.5 -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예상 승률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88168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i="1" dirty="0" smtClean="0">
                <a:solidFill>
                  <a:prstClr val="white"/>
                </a:solidFill>
              </a:rPr>
              <a:t>DIETA </a:t>
            </a:r>
            <a:r>
              <a:rPr lang="en-US" altLang="ko-KR" sz="2800" b="1" i="1" dirty="0" smtClean="0">
                <a:solidFill>
                  <a:prstClr val="white"/>
                </a:solidFill>
              </a:rPr>
              <a:t>Rating System – </a:t>
            </a:r>
            <a:r>
              <a:rPr lang="en-US" altLang="ko-KR" sz="2800" b="1" i="1" dirty="0" smtClean="0">
                <a:solidFill>
                  <a:prstClr val="white"/>
                </a:solidFill>
              </a:rPr>
              <a:t>3. </a:t>
            </a:r>
            <a:r>
              <a:rPr lang="ko-KR" altLang="en-US" sz="2800" b="1" i="1" dirty="0" smtClean="0">
                <a:solidFill>
                  <a:prstClr val="white"/>
                </a:solidFill>
              </a:rPr>
              <a:t>실험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69" y="1916545"/>
            <a:ext cx="7461020" cy="39775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31" name="그룹 30"/>
          <p:cNvGrpSpPr/>
          <p:nvPr/>
        </p:nvGrpSpPr>
        <p:grpSpPr>
          <a:xfrm>
            <a:off x="1279585" y="1152117"/>
            <a:ext cx="2134648" cy="608541"/>
            <a:chOff x="349795" y="785204"/>
            <a:chExt cx="2134648" cy="608541"/>
          </a:xfrm>
        </p:grpSpPr>
        <p:sp>
          <p:nvSpPr>
            <p:cNvPr id="32" name="직사각형 31"/>
            <p:cNvSpPr/>
            <p:nvPr/>
          </p:nvSpPr>
          <p:spPr>
            <a:xfrm rot="21150303" flipH="1">
              <a:off x="349795" y="835632"/>
              <a:ext cx="2134648" cy="55811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 flipH="1">
              <a:off x="383332" y="785204"/>
              <a:ext cx="2094855" cy="4320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</a:rPr>
                <a:t>e</a:t>
              </a:r>
              <a:r>
                <a:rPr lang="en-US" altLang="ko-KR" sz="1600" b="1" dirty="0" smtClean="0">
                  <a:solidFill>
                    <a:prstClr val="white"/>
                  </a:solidFill>
                </a:rPr>
                <a:t>lo.py</a:t>
              </a:r>
              <a:endParaRPr lang="en-US" altLang="ko-KR" sz="16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06621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i="1" dirty="0" smtClean="0">
                <a:solidFill>
                  <a:prstClr val="white"/>
                </a:solidFill>
              </a:rPr>
              <a:t>DIETA </a:t>
            </a:r>
            <a:r>
              <a:rPr lang="en-US" altLang="ko-KR" sz="2800" b="1" i="1" dirty="0" smtClean="0">
                <a:solidFill>
                  <a:prstClr val="white"/>
                </a:solidFill>
              </a:rPr>
              <a:t>Rating System – </a:t>
            </a:r>
            <a:r>
              <a:rPr lang="en-US" altLang="ko-KR" sz="2800" b="1" i="1" dirty="0" smtClean="0">
                <a:solidFill>
                  <a:prstClr val="white"/>
                </a:solidFill>
              </a:rPr>
              <a:t>3. </a:t>
            </a:r>
            <a:r>
              <a:rPr lang="ko-KR" altLang="en-US" sz="2800" b="1" i="1" dirty="0" smtClean="0">
                <a:solidFill>
                  <a:prstClr val="white"/>
                </a:solidFill>
              </a:rPr>
              <a:t>실험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69" y="1916545"/>
            <a:ext cx="7461020" cy="39775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31" name="그룹 30"/>
          <p:cNvGrpSpPr/>
          <p:nvPr/>
        </p:nvGrpSpPr>
        <p:grpSpPr>
          <a:xfrm>
            <a:off x="1279585" y="1152117"/>
            <a:ext cx="2134648" cy="608541"/>
            <a:chOff x="349795" y="785204"/>
            <a:chExt cx="2134648" cy="608541"/>
          </a:xfrm>
        </p:grpSpPr>
        <p:sp>
          <p:nvSpPr>
            <p:cNvPr id="32" name="직사각형 31"/>
            <p:cNvSpPr/>
            <p:nvPr/>
          </p:nvSpPr>
          <p:spPr>
            <a:xfrm rot="21150303" flipH="1">
              <a:off x="349795" y="835632"/>
              <a:ext cx="2134648" cy="55811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 flipH="1">
              <a:off x="383332" y="785204"/>
              <a:ext cx="2094855" cy="4320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prstClr val="white"/>
                  </a:solidFill>
                </a:rPr>
                <a:t>test.py (1)</a:t>
              </a:r>
              <a:endParaRPr lang="en-US" altLang="ko-KR" sz="1600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969" y="1897495"/>
            <a:ext cx="7461020" cy="41407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07730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i="1" dirty="0" smtClean="0">
                <a:solidFill>
                  <a:prstClr val="white"/>
                </a:solidFill>
              </a:rPr>
              <a:t>DIETA </a:t>
            </a:r>
            <a:r>
              <a:rPr lang="en-US" altLang="ko-KR" sz="2800" b="1" i="1" dirty="0" smtClean="0">
                <a:solidFill>
                  <a:prstClr val="white"/>
                </a:solidFill>
              </a:rPr>
              <a:t>Rating System – </a:t>
            </a:r>
            <a:r>
              <a:rPr lang="en-US" altLang="ko-KR" sz="2800" b="1" i="1" dirty="0" smtClean="0">
                <a:solidFill>
                  <a:prstClr val="white"/>
                </a:solidFill>
              </a:rPr>
              <a:t>3. </a:t>
            </a:r>
            <a:r>
              <a:rPr lang="ko-KR" altLang="en-US" sz="2800" b="1" i="1" dirty="0" smtClean="0">
                <a:solidFill>
                  <a:prstClr val="white"/>
                </a:solidFill>
              </a:rPr>
              <a:t>실험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279585" y="1152117"/>
            <a:ext cx="2134648" cy="608541"/>
            <a:chOff x="349795" y="785204"/>
            <a:chExt cx="2134648" cy="608541"/>
          </a:xfrm>
        </p:grpSpPr>
        <p:sp>
          <p:nvSpPr>
            <p:cNvPr id="32" name="직사각형 31"/>
            <p:cNvSpPr/>
            <p:nvPr/>
          </p:nvSpPr>
          <p:spPr>
            <a:xfrm rot="21150303" flipH="1">
              <a:off x="349795" y="835632"/>
              <a:ext cx="2134648" cy="55811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 flipH="1">
              <a:off x="383332" y="785204"/>
              <a:ext cx="2094855" cy="4320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prstClr val="white"/>
                  </a:solidFill>
                </a:rPr>
                <a:t>test.py (2)</a:t>
              </a:r>
              <a:endParaRPr lang="en-US" altLang="ko-KR" sz="1600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888" y="1916545"/>
            <a:ext cx="6867178" cy="27130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18" y="4847701"/>
            <a:ext cx="5425319" cy="13824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442075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i="1" dirty="0" smtClean="0">
                <a:solidFill>
                  <a:prstClr val="white"/>
                </a:solidFill>
              </a:rPr>
              <a:t>DIETA </a:t>
            </a:r>
            <a:r>
              <a:rPr lang="en-US" altLang="ko-KR" sz="2800" b="1" i="1" dirty="0" smtClean="0">
                <a:solidFill>
                  <a:prstClr val="white"/>
                </a:solidFill>
              </a:rPr>
              <a:t>Rating System – </a:t>
            </a:r>
            <a:r>
              <a:rPr lang="en-US" altLang="ko-KR" sz="2800" b="1" i="1" dirty="0" smtClean="0">
                <a:solidFill>
                  <a:prstClr val="white"/>
                </a:solidFill>
              </a:rPr>
              <a:t>4. </a:t>
            </a:r>
            <a:r>
              <a:rPr lang="ko-KR" altLang="en-US" sz="2800" b="1" i="1" dirty="0" err="1" smtClean="0">
                <a:solidFill>
                  <a:prstClr val="white"/>
                </a:solidFill>
              </a:rPr>
              <a:t>추후</a:t>
            </a:r>
            <a:r>
              <a:rPr lang="ko-KR" altLang="en-US" sz="2800" b="1" i="1" dirty="0" err="1" smtClean="0">
                <a:solidFill>
                  <a:prstClr val="white"/>
                </a:solidFill>
              </a:rPr>
              <a:t>계획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279585" y="1738628"/>
            <a:ext cx="2134648" cy="608541"/>
            <a:chOff x="349795" y="785204"/>
            <a:chExt cx="2134648" cy="608541"/>
          </a:xfrm>
        </p:grpSpPr>
        <p:sp>
          <p:nvSpPr>
            <p:cNvPr id="32" name="직사각형 31"/>
            <p:cNvSpPr/>
            <p:nvPr/>
          </p:nvSpPr>
          <p:spPr>
            <a:xfrm rot="21150303" flipH="1">
              <a:off x="349795" y="835632"/>
              <a:ext cx="2134648" cy="55811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 flipH="1">
              <a:off x="383332" y="785204"/>
              <a:ext cx="2094855" cy="4320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prstClr val="white"/>
                  </a:solidFill>
                </a:rPr>
                <a:t>PLAN</a:t>
              </a:r>
              <a:r>
                <a:rPr lang="en-US" altLang="ko-KR" sz="1600" b="1" dirty="0" smtClean="0">
                  <a:solidFill>
                    <a:prstClr val="white"/>
                  </a:solidFill>
                </a:rPr>
                <a:t>. </a:t>
              </a:r>
              <a:r>
                <a:rPr lang="en-US" altLang="ko-KR" sz="1600" b="1" dirty="0">
                  <a:solidFill>
                    <a:prstClr val="white"/>
                  </a:solidFill>
                </a:rPr>
                <a:t>1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596601" y="1681126"/>
            <a:ext cx="6027168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haroni" panose="02010803020104030203" pitchFamily="2" charset="-79"/>
              </a:rPr>
              <a:t>DB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haroni" panose="02010803020104030203" pitchFamily="2" charset="-79"/>
              </a:rPr>
              <a:t>와 연동 시켜서 경쟁 결과를 불러와야 함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279585" y="3150570"/>
            <a:ext cx="2134648" cy="608541"/>
            <a:chOff x="349795" y="785204"/>
            <a:chExt cx="2134648" cy="608541"/>
          </a:xfrm>
        </p:grpSpPr>
        <p:sp>
          <p:nvSpPr>
            <p:cNvPr id="12" name="직사각형 11"/>
            <p:cNvSpPr/>
            <p:nvPr/>
          </p:nvSpPr>
          <p:spPr>
            <a:xfrm rot="21150303" flipH="1">
              <a:off x="349795" y="835632"/>
              <a:ext cx="2134648" cy="55811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flipH="1">
              <a:off x="383332" y="785204"/>
              <a:ext cx="2094855" cy="4320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prstClr val="white"/>
                  </a:solidFill>
                </a:rPr>
                <a:t>PLAN. 2</a:t>
              </a:r>
              <a:endParaRPr lang="en-US" altLang="ko-KR" sz="16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96601" y="3093068"/>
            <a:ext cx="67257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haroni" panose="02010803020104030203" pitchFamily="2" charset="-79"/>
              </a:rPr>
              <a:t>그룹의 성격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haroni" panose="02010803020104030203" pitchFamily="2" charset="-79"/>
              </a:rPr>
              <a:t>(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haroni" panose="02010803020104030203" pitchFamily="2" charset="-79"/>
              </a:rPr>
              <a:t>다이어트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haroni" panose="02010803020104030203" pitchFamily="2" charset="-79"/>
              </a:rPr>
              <a:t>, 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haroni" panose="02010803020104030203" pitchFamily="2" charset="-79"/>
              </a:rPr>
              <a:t>헬스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haroni" panose="02010803020104030203" pitchFamily="2" charset="-79"/>
              </a:rPr>
              <a:t>, 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haroni" panose="02010803020104030203" pitchFamily="2" charset="-79"/>
              </a:rPr>
              <a:t>건강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haroni" panose="02010803020104030203" pitchFamily="2" charset="-79"/>
              </a:rPr>
              <a:t>)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haroni" panose="02010803020104030203" pitchFamily="2" charset="-79"/>
              </a:rPr>
              <a:t>과 랭크를 우선적으로 고려해야 함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252304" y="4558595"/>
            <a:ext cx="2134648" cy="608541"/>
            <a:chOff x="349795" y="785204"/>
            <a:chExt cx="2134648" cy="608541"/>
          </a:xfrm>
        </p:grpSpPr>
        <p:sp>
          <p:nvSpPr>
            <p:cNvPr id="16" name="직사각형 15"/>
            <p:cNvSpPr/>
            <p:nvPr/>
          </p:nvSpPr>
          <p:spPr>
            <a:xfrm rot="21150303" flipH="1">
              <a:off x="349795" y="835632"/>
              <a:ext cx="2134648" cy="55811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 flipH="1">
              <a:off x="383332" y="785204"/>
              <a:ext cx="2094855" cy="4320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prstClr val="white"/>
                  </a:solidFill>
                </a:rPr>
                <a:t>PLAN. 3</a:t>
              </a:r>
              <a:endParaRPr lang="en-US" altLang="ko-KR" sz="16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569320" y="4501093"/>
            <a:ext cx="67257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haroni" panose="02010803020104030203" pitchFamily="2" charset="-79"/>
              </a:rPr>
              <a:t>E</a:t>
            </a:r>
            <a:r>
              <a:rPr lang="en-US" altLang="ko-KR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haroni" panose="02010803020104030203" pitchFamily="2" charset="-79"/>
              </a:rPr>
              <a:t>lo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haroni" panose="02010803020104030203" pitchFamily="2" charset="-79"/>
              </a:rPr>
              <a:t> rating system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haroni" panose="02010803020104030203" pitchFamily="2" charset="-79"/>
              </a:rPr>
              <a:t>을 바탕으로 팀을 </a:t>
            </a:r>
            <a:r>
              <a:rPr lang="ko-KR" altLang="en-US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haroni" panose="02010803020104030203" pitchFamily="2" charset="-79"/>
              </a:rPr>
              <a:t>서칭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haroni" panose="02010803020104030203" pitchFamily="2" charset="-79"/>
              </a:rPr>
              <a:t> 및 매칭해야 함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055449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251</Words>
  <Application>Microsoft Office PowerPoint</Application>
  <PresentationFormat>와이드스크린</PresentationFormat>
  <Paragraphs>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Aharoni</vt:lpstr>
      <vt:lpstr>나눔바른고딕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user1</cp:lastModifiedBy>
  <cp:revision>60</cp:revision>
  <dcterms:created xsi:type="dcterms:W3CDTF">2019-02-08T07:37:09Z</dcterms:created>
  <dcterms:modified xsi:type="dcterms:W3CDTF">2019-04-29T09:38:17Z</dcterms:modified>
</cp:coreProperties>
</file>