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913" r:id="rId2"/>
    <p:sldId id="921" r:id="rId3"/>
    <p:sldId id="837" r:id="rId4"/>
    <p:sldId id="927" r:id="rId5"/>
    <p:sldId id="928" r:id="rId6"/>
    <p:sldId id="874" r:id="rId7"/>
    <p:sldId id="923" r:id="rId8"/>
    <p:sldId id="917" r:id="rId9"/>
    <p:sldId id="915" r:id="rId10"/>
    <p:sldId id="753" r:id="rId11"/>
    <p:sldId id="924" r:id="rId12"/>
    <p:sldId id="925" r:id="rId13"/>
    <p:sldId id="926" r:id="rId14"/>
    <p:sldId id="772" r:id="rId15"/>
    <p:sldId id="918" r:id="rId16"/>
    <p:sldId id="919" r:id="rId17"/>
    <p:sldId id="920" r:id="rId18"/>
    <p:sldId id="929" r:id="rId19"/>
    <p:sldId id="931" r:id="rId20"/>
    <p:sldId id="932" r:id="rId21"/>
    <p:sldId id="933" r:id="rId22"/>
    <p:sldId id="934" r:id="rId23"/>
    <p:sldId id="935" r:id="rId2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3366FF"/>
    <a:srgbClr val="0066FF"/>
    <a:srgbClr val="0000FF"/>
    <a:srgbClr val="000066"/>
    <a:srgbClr val="000099"/>
    <a:srgbClr val="CCFFCC"/>
    <a:srgbClr val="FF9999"/>
    <a:srgbClr val="FFFFFF"/>
    <a:srgbClr val="CC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91" autoAdjust="0"/>
    <p:restoredTop sz="93525" autoAdjust="0"/>
  </p:normalViewPr>
  <p:slideViewPr>
    <p:cSldViewPr snapToGrid="0">
      <p:cViewPr>
        <p:scale>
          <a:sx n="89" d="100"/>
          <a:sy n="89" d="100"/>
        </p:scale>
        <p:origin x="-241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메소드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892885"/>
            <a:ext cx="8650512" cy="5121381"/>
          </a:xfrm>
        </p:spPr>
        <p:txBody>
          <a:bodyPr/>
          <a:lstStyle/>
          <a:p>
            <a:r>
              <a:rPr lang="en-US" altLang="ko-KR" dirty="0" smtClean="0"/>
              <a:t>div</a:t>
            </a:r>
            <a:r>
              <a:rPr lang="ko-KR" altLang="en-US" dirty="0" smtClean="0"/>
              <a:t>로 감싸는 </a:t>
            </a:r>
            <a:r>
              <a:rPr lang="en-US" altLang="ko-KR" dirty="0" smtClean="0"/>
              <a:t>p</a:t>
            </a:r>
            <a:r>
              <a:rPr lang="ko-KR" altLang="en-US" dirty="0" smtClean="0"/>
              <a:t>태그와 그렇지 않은 </a:t>
            </a:r>
            <a:r>
              <a:rPr lang="en-US" altLang="ko-KR" dirty="0" smtClean="0"/>
              <a:t>p</a:t>
            </a:r>
            <a:r>
              <a:rPr lang="ko-KR" altLang="en-US" dirty="0" smtClean="0"/>
              <a:t>태그를 이용하여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문자열을 작성한다</a:t>
            </a:r>
            <a:endParaRPr lang="en-US" altLang="ko-KR" dirty="0" smtClean="0"/>
          </a:p>
          <a:p>
            <a:r>
              <a:rPr lang="en-US" altLang="ko-KR" dirty="0" smtClean="0"/>
              <a:t>P</a:t>
            </a:r>
            <a:r>
              <a:rPr lang="ko-KR" altLang="en-US" dirty="0" smtClean="0"/>
              <a:t>태그를 클릭하면 부모가</a:t>
            </a:r>
            <a:r>
              <a:rPr lang="en-US" altLang="ko-KR" dirty="0" smtClean="0"/>
              <a:t>  div</a:t>
            </a:r>
            <a:r>
              <a:rPr lang="ko-KR" altLang="en-US" dirty="0" smtClean="0"/>
              <a:t>인지 판단하여  맞다면</a:t>
            </a:r>
            <a:r>
              <a:rPr lang="en-US" altLang="ko-KR" dirty="0" smtClean="0"/>
              <a:t> p</a:t>
            </a:r>
            <a:r>
              <a:rPr lang="ko-KR" altLang="en-US" dirty="0" smtClean="0"/>
              <a:t>태그를 복사하여 </a:t>
            </a:r>
            <a:endParaRPr lang="en-US" altLang="ko-KR" dirty="0" smtClean="0"/>
          </a:p>
          <a:p>
            <a:r>
              <a:rPr lang="ko-KR" altLang="en-US" dirty="0" err="1" smtClean="0"/>
              <a:t>글자색</a:t>
            </a:r>
            <a:r>
              <a:rPr lang="ko-KR" altLang="en-US" dirty="0" smtClean="0"/>
              <a:t> 빨강색으로 설정하여 부모에 </a:t>
            </a:r>
            <a:r>
              <a:rPr lang="ko-KR" altLang="en-US" dirty="0" err="1" smtClean="0"/>
              <a:t>붙여넣는다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</a:p>
          <a:p>
            <a:pPr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찾기메소드</a:t>
            </a:r>
            <a:r>
              <a:rPr lang="en-US" altLang="ko-KR" dirty="0" smtClean="0"/>
              <a:t>(parent-is)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276" y="2361360"/>
            <a:ext cx="4001845" cy="196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5789" y="2334409"/>
            <a:ext cx="3985372" cy="213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4493" y="4636547"/>
            <a:ext cx="4392068" cy="187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45702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384585" y="1043492"/>
          <a:ext cx="8350623" cy="450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535"/>
                <a:gridCol w="5799088"/>
              </a:tblGrid>
              <a:tr h="8690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1150645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매치되는 </a:t>
                      </a:r>
                      <a:r>
                        <a:rPr lang="ko-KR" altLang="en-US" dirty="0" err="1" smtClean="0"/>
                        <a:t>첫번째</a:t>
                      </a:r>
                      <a:r>
                        <a:rPr lang="ko-KR" altLang="en-US" baseline="0" dirty="0" smtClean="0"/>
                        <a:t> 요소의 </a:t>
                      </a:r>
                      <a:r>
                        <a:rPr lang="ko-KR" altLang="en-US" dirty="0" smtClean="0"/>
                        <a:t>스타일의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속성을 반환한다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예</a:t>
                      </a:r>
                      <a:r>
                        <a:rPr lang="en-US" altLang="ko-KR" dirty="0" smtClean="0"/>
                        <a:t>) $(this).</a:t>
                      </a: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(‘color’)</a:t>
                      </a:r>
                      <a:endParaRPr lang="ko-KR" altLang="en-US" dirty="0"/>
                    </a:p>
                  </a:txBody>
                  <a:tcPr/>
                </a:tc>
              </a:tr>
              <a:tr h="1121493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(name, value)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매치되는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모든 요소들의 단일 스타일 속성을 설정한다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예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en-US" altLang="ko-KR" baseline="0" dirty="0" smtClean="0"/>
                        <a:t> $(this).</a:t>
                      </a:r>
                      <a:r>
                        <a:rPr lang="en-US" altLang="ko-KR" baseline="0" dirty="0" err="1" smtClean="0"/>
                        <a:t>css</a:t>
                      </a:r>
                      <a:r>
                        <a:rPr lang="en-US" altLang="ko-KR" baseline="0" dirty="0" smtClean="0"/>
                        <a:t>(‘color’ , ‘red’)</a:t>
                      </a:r>
                      <a:endParaRPr lang="ko-KR" altLang="en-US" dirty="0"/>
                    </a:p>
                  </a:txBody>
                  <a:tcPr/>
                </a:tc>
              </a:tr>
              <a:tr h="1363654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propertis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매치되는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모든 요소들의 스타일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속성에 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값 을 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설정한다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예</a:t>
                      </a:r>
                      <a:r>
                        <a:rPr lang="en-US" altLang="ko-KR" dirty="0" smtClean="0"/>
                        <a:t>) $(this.).</a:t>
                      </a: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({‘</a:t>
                      </a:r>
                      <a:r>
                        <a:rPr lang="en-US" altLang="ko-KR" dirty="0" err="1" smtClean="0"/>
                        <a:t>color’:’blue</a:t>
                      </a:r>
                      <a:r>
                        <a:rPr lang="en-US" altLang="ko-KR" dirty="0" smtClean="0"/>
                        <a:t>’, ‘font-size’:’20px’ })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스타일시트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)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스타일시트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)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287766" y="1038114"/>
          <a:ext cx="8350623" cy="543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535"/>
                <a:gridCol w="5799088"/>
              </a:tblGrid>
              <a:tr h="609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72701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addClass</a:t>
                      </a:r>
                      <a:r>
                        <a:rPr lang="en-US" altLang="ko-KR" dirty="0" smtClean="0"/>
                        <a:t>(class)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매치된 요소들의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집합에 지정된 </a:t>
                      </a: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클래스를 추가한다</a:t>
                      </a:r>
                      <a:endParaRPr lang="ko-KR" altLang="en-US" dirty="0"/>
                    </a:p>
                  </a:txBody>
                  <a:tcPr/>
                </a:tc>
              </a:tr>
              <a:tr h="89461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hasClass</a:t>
                      </a:r>
                      <a:r>
                        <a:rPr lang="en-US" altLang="ko-KR" dirty="0" smtClean="0"/>
                        <a:t>(class)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지정된 클래스가 매치된 요소들의  집합 중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 최소 한군데 이상 적용 되어 있으면 </a:t>
                      </a:r>
                      <a:r>
                        <a:rPr lang="en-US" altLang="ko-KR" dirty="0" smtClean="0"/>
                        <a:t>true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를 리턴 한다</a:t>
                      </a:r>
                      <a:endParaRPr lang="ko-KR" altLang="en-US" dirty="0"/>
                    </a:p>
                  </a:txBody>
                  <a:tcPr/>
                </a:tc>
              </a:tr>
              <a:tr h="100478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removeClass</a:t>
                      </a:r>
                      <a:r>
                        <a:rPr lang="en-US" altLang="ko-KR" dirty="0" smtClean="0"/>
                        <a:t>(class)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매치된 요소들의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집합에서 지정된 </a:t>
                      </a:r>
                      <a:r>
                        <a:rPr lang="en-US" altLang="ko-KR" dirty="0" err="1" smtClean="0"/>
                        <a:t>css</a:t>
                      </a:r>
                      <a:r>
                        <a:rPr lang="ko-KR" altLang="en-US" dirty="0" smtClean="0"/>
                        <a:t>클래스를 삭제한다 </a:t>
                      </a:r>
                      <a:endParaRPr lang="ko-KR" altLang="en-US" dirty="0"/>
                    </a:p>
                  </a:txBody>
                  <a:tcPr/>
                </a:tc>
              </a:tr>
              <a:tr h="95577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toggleClass</a:t>
                      </a:r>
                      <a:r>
                        <a:rPr lang="en-US" altLang="ko-KR" dirty="0" smtClean="0"/>
                        <a:t>(class)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매치된 요소들에 지정된 클래스가 적용되지 않았다면 적용하고 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이미 적용되어 있다면  제거한다 </a:t>
                      </a:r>
                      <a:endParaRPr lang="ko-KR" altLang="en-US" dirty="0"/>
                    </a:p>
                  </a:txBody>
                  <a:tcPr/>
                </a:tc>
              </a:tr>
              <a:tr h="1219296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384585" y="1043492"/>
          <a:ext cx="8350623" cy="5141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535"/>
                <a:gridCol w="5799088"/>
              </a:tblGrid>
              <a:tr h="551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99778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(name)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매치된</a:t>
                      </a:r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err="1" smtClean="0"/>
                        <a:t>첫번째</a:t>
                      </a:r>
                      <a:r>
                        <a:rPr lang="ko-KR" altLang="en-US" dirty="0" smtClean="0"/>
                        <a:t> 요소의 </a:t>
                      </a:r>
                      <a:r>
                        <a:rPr lang="en-US" altLang="ko-KR" dirty="0" smtClean="0"/>
                        <a:t>name</a:t>
                      </a:r>
                      <a:r>
                        <a:rPr lang="ko-KR" altLang="en-US" dirty="0" smtClean="0"/>
                        <a:t>에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지정된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속성의 값을  가져온다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지정된 속성 명이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존재하지 않는다면 </a:t>
                      </a:r>
                      <a:r>
                        <a:rPr lang="en-US" altLang="ko-KR" baseline="0" dirty="0" smtClean="0"/>
                        <a:t>undefined</a:t>
                      </a:r>
                      <a:r>
                        <a:rPr lang="ko-KR" altLang="en-US" baseline="0" dirty="0" smtClean="0"/>
                        <a:t>가 반환된다 </a:t>
                      </a:r>
                      <a:endParaRPr lang="ko-KR" altLang="en-US" dirty="0"/>
                    </a:p>
                  </a:txBody>
                  <a:tcPr/>
                </a:tc>
              </a:tr>
              <a:tr h="82906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(properties)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매치되는 모든 요소들의 속성을 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값 의 형태로 지정한다 </a:t>
                      </a:r>
                      <a:endParaRPr lang="ko-KR" altLang="en-US" dirty="0"/>
                    </a:p>
                  </a:txBody>
                  <a:tcPr/>
                </a:tc>
              </a:tr>
              <a:tr h="84166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(key, value)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매치되는 모든 요소들의 속성을 단일 값으로 지정한다</a:t>
                      </a:r>
                      <a:endParaRPr lang="ko-KR" altLang="en-US" dirty="0"/>
                    </a:p>
                  </a:txBody>
                  <a:tcPr/>
                </a:tc>
              </a:tr>
              <a:tr h="101941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(key, fn)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매치되는 모든 요소들의 단일속성에 대한 </a:t>
                      </a:r>
                      <a:r>
                        <a:rPr lang="en-US" altLang="ko-KR" dirty="0" smtClean="0"/>
                        <a:t>fn</a:t>
                      </a:r>
                      <a:r>
                        <a:rPr lang="ko-KR" altLang="en-US" dirty="0" smtClean="0"/>
                        <a:t>에서 수행된 값을 지정한다 </a:t>
                      </a:r>
                      <a:endParaRPr lang="ko-KR" altLang="en-US" dirty="0"/>
                    </a:p>
                  </a:txBody>
                  <a:tcPr/>
                </a:tc>
              </a:tr>
              <a:tr h="816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removeAttr</a:t>
                      </a:r>
                      <a:r>
                        <a:rPr lang="en-US" altLang="ko-KR" dirty="0" smtClean="0"/>
                        <a:t>(name)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매치된요소의</a:t>
                      </a:r>
                      <a:r>
                        <a:rPr lang="ko-KR" altLang="en-US" dirty="0" smtClean="0"/>
                        <a:t> 속성을 제거한다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69402"/>
            <a:ext cx="8639754" cy="4902798"/>
          </a:xfrm>
        </p:spPr>
        <p:txBody>
          <a:bodyPr/>
          <a:lstStyle/>
          <a:p>
            <a:r>
              <a:rPr lang="en-US" altLang="ko-KR" dirty="0" err="1" smtClean="0"/>
              <a:t>attr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이미지의 이름으로 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속성을 설정 한다 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이미지의 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속성값 가져오기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속성값에서 이름부분 추출하기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추출된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이름으로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속성 부여하기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72" y="3743326"/>
            <a:ext cx="6429375" cy="1524000"/>
          </a:xfrm>
          <a:prstGeom prst="rect">
            <a:avLst/>
          </a:prstGeom>
          <a:noFill/>
          <a:ln w="19050">
            <a:solidFill>
              <a:srgbClr val="3366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9213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0"/>
            <a:ext cx="8661270" cy="4949190"/>
          </a:xfrm>
        </p:spPr>
        <p:txBody>
          <a:bodyPr/>
          <a:lstStyle/>
          <a:p>
            <a:pPr marL="0" indent="0"/>
            <a:r>
              <a:rPr lang="en-US" altLang="ko-KR" sz="1800" dirty="0" smtClean="0"/>
              <a:t> element</a:t>
            </a:r>
            <a:r>
              <a:rPr lang="ko-KR" altLang="en-US" sz="1800" dirty="0" smtClean="0"/>
              <a:t>가 가지는 실제적인 상태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활성화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체크 선택여부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등을 제어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  <a:r>
              <a:rPr lang="ko-KR" altLang="en-US" sz="1800" dirty="0" smtClean="0"/>
              <a:t>  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: checked, selected, disabled, </a:t>
            </a:r>
            <a:r>
              <a:rPr lang="en-US" altLang="ko-KR" sz="1800" dirty="0" err="1"/>
              <a:t>readonly</a:t>
            </a:r>
            <a:r>
              <a:rPr lang="en-US" altLang="ko-KR" sz="1800" dirty="0"/>
              <a:t>, multiple 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err="1" smtClean="0"/>
              <a:t>가져올때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true </a:t>
            </a:r>
            <a:r>
              <a:rPr lang="ko-KR" altLang="en-US" sz="1800" dirty="0" smtClean="0"/>
              <a:t>또는</a:t>
            </a:r>
            <a:r>
              <a:rPr lang="en-US" altLang="ko-KR" sz="1800" dirty="0" smtClean="0"/>
              <a:t> false </a:t>
            </a:r>
            <a:r>
              <a:rPr lang="ko-KR" altLang="en-US" sz="1800" dirty="0" smtClean="0"/>
              <a:t>를 </a:t>
            </a:r>
            <a:r>
              <a:rPr lang="ko-KR" altLang="en-US" sz="1800" dirty="0" err="1" smtClean="0"/>
              <a:t>리턴하고</a:t>
            </a:r>
            <a:endParaRPr lang="en-US" altLang="ko-KR" sz="1800" dirty="0" smtClean="0"/>
          </a:p>
          <a:p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설정시</a:t>
            </a:r>
            <a:r>
              <a:rPr lang="ko-KR" altLang="en-US" sz="1800" dirty="0" smtClean="0"/>
              <a:t>  </a:t>
            </a:r>
            <a:r>
              <a:rPr lang="en-US" altLang="ko-KR" sz="1800" dirty="0" smtClean="0"/>
              <a:t>true </a:t>
            </a:r>
            <a:r>
              <a:rPr lang="ko-KR" altLang="en-US" sz="1800" dirty="0" smtClean="0"/>
              <a:t>또는</a:t>
            </a:r>
            <a:r>
              <a:rPr lang="en-US" altLang="ko-KR" sz="1800" dirty="0" smtClean="0"/>
              <a:t> false </a:t>
            </a:r>
            <a:r>
              <a:rPr lang="ko-KR" altLang="en-US" sz="1800" dirty="0" smtClean="0"/>
              <a:t>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설정한다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/>
            <a:r>
              <a:rPr lang="ko-KR" altLang="en-US" sz="1800" dirty="0" smtClean="0"/>
              <a:t>상태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설정</a:t>
            </a:r>
            <a:r>
              <a:rPr lang="en-US" altLang="ko-KR" sz="1800" dirty="0" smtClean="0"/>
              <a:t>(set) </a:t>
            </a:r>
          </a:p>
          <a:p>
            <a:pPr marL="0" indent="0">
              <a:buNone/>
            </a:pPr>
            <a:r>
              <a:rPr lang="en-US" altLang="ko-KR" sz="1800" dirty="0" smtClean="0"/>
              <a:t> $(</a:t>
            </a:r>
            <a:r>
              <a:rPr lang="en-US" altLang="ko-KR" sz="1800" dirty="0"/>
              <a:t>selector).prop("</a:t>
            </a:r>
            <a:r>
              <a:rPr lang="ko-KR" altLang="en-US" sz="1800" dirty="0" err="1"/>
              <a:t>속성명</a:t>
            </a:r>
            <a:r>
              <a:rPr lang="en-US" altLang="ko-KR" sz="1800" dirty="0"/>
              <a:t>", </a:t>
            </a:r>
            <a:r>
              <a:rPr lang="ko-KR" altLang="en-US" sz="1800" dirty="0"/>
              <a:t>값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        ==&gt; </a:t>
            </a:r>
            <a:r>
              <a:rPr lang="ko-KR" altLang="en-US" sz="1800" dirty="0"/>
              <a:t>값이 </a:t>
            </a:r>
            <a:r>
              <a:rPr lang="en-US" altLang="ko-KR" sz="1800" dirty="0"/>
              <a:t>true</a:t>
            </a:r>
            <a:r>
              <a:rPr lang="ko-KR" altLang="en-US" sz="1800" dirty="0"/>
              <a:t>이면 해당 속성을 설정하는 것이고</a:t>
            </a:r>
          </a:p>
          <a:p>
            <a:pPr marL="0" indent="0">
              <a:buNone/>
            </a:pPr>
            <a:r>
              <a:rPr lang="ko-KR" altLang="en-US" sz="1800" dirty="0" smtClean="0"/>
              <a:t>               값이 </a:t>
            </a:r>
            <a:r>
              <a:rPr lang="en-US" altLang="ko-KR" sz="1800" dirty="0"/>
              <a:t>false</a:t>
            </a:r>
            <a:r>
              <a:rPr lang="ko-KR" altLang="en-US" sz="1800" dirty="0"/>
              <a:t>이면 해당 속성을 해제하는 것이다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/>
            <a:r>
              <a:rPr lang="en-US" altLang="ko-KR" sz="1800" dirty="0" smtClean="0"/>
              <a:t> </a:t>
            </a:r>
            <a:r>
              <a:rPr lang="ko-KR" altLang="en-US" sz="1800" dirty="0" smtClean="0"/>
              <a:t>상태 얻기</a:t>
            </a:r>
            <a:r>
              <a:rPr lang="en-US" altLang="ko-KR" sz="1800" dirty="0" smtClean="0"/>
              <a:t>(get)</a:t>
            </a:r>
          </a:p>
          <a:p>
            <a:pPr marL="0" indent="0">
              <a:buNone/>
            </a:pPr>
            <a:r>
              <a:rPr lang="en-US" altLang="ko-KR" sz="1800" dirty="0" smtClean="0"/>
              <a:t> $(</a:t>
            </a:r>
            <a:r>
              <a:rPr lang="en-US" altLang="ko-KR" sz="1800" dirty="0"/>
              <a:t>selector).prop("</a:t>
            </a:r>
            <a:r>
              <a:rPr lang="ko-KR" altLang="en-US" sz="1800" dirty="0" err="1"/>
              <a:t>속성명</a:t>
            </a:r>
            <a:r>
              <a:rPr lang="en-US" altLang="ko-KR" sz="1800" dirty="0"/>
              <a:t>");</a:t>
            </a:r>
          </a:p>
          <a:p>
            <a:pPr marL="0" indent="0">
              <a:buNone/>
            </a:pPr>
            <a:r>
              <a:rPr lang="en-US" altLang="ko-KR" sz="1800" dirty="0" smtClean="0"/>
              <a:t>       ==&gt; </a:t>
            </a:r>
            <a:r>
              <a:rPr lang="ko-KR" altLang="en-US" sz="1800" dirty="0"/>
              <a:t>해당 속성이 설정되어 있으면 </a:t>
            </a:r>
            <a:r>
              <a:rPr lang="en-US" altLang="ko-KR" sz="1800" dirty="0"/>
              <a:t>true,</a:t>
            </a:r>
          </a:p>
          <a:p>
            <a:pPr marL="0" indent="0">
              <a:buNone/>
            </a:pPr>
            <a:r>
              <a:rPr lang="ko-KR" altLang="en-US" sz="1800" dirty="0" smtClean="0"/>
              <a:t>             설정되어 </a:t>
            </a:r>
            <a:r>
              <a:rPr lang="ko-KR" altLang="en-US" sz="1800" dirty="0"/>
              <a:t>있지 않으면 </a:t>
            </a:r>
            <a:r>
              <a:rPr lang="en-US" altLang="ko-KR" sz="1800" dirty="0"/>
              <a:t>false</a:t>
            </a:r>
            <a:r>
              <a:rPr lang="ko-KR" altLang="en-US" sz="1800" dirty="0"/>
              <a:t>를 반환한다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8197327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prop() –</a:t>
            </a:r>
            <a:r>
              <a:rPr lang="ko-KR" altLang="en-US" dirty="0" smtClean="0"/>
              <a:t>속성상태 설정 및 상태 얻기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69336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968188"/>
            <a:ext cx="8628997" cy="51003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form&gt;</a:t>
            </a:r>
          </a:p>
          <a:p>
            <a:pPr marL="0" indent="0">
              <a:buNone/>
            </a:pPr>
            <a:r>
              <a:rPr lang="ko-KR" altLang="en-US" sz="1600" dirty="0" smtClean="0"/>
              <a:t>체크박스</a:t>
            </a:r>
            <a:r>
              <a:rPr lang="en-US" altLang="ko-KR" sz="1600" dirty="0"/>
              <a:t>(</a:t>
            </a:r>
            <a:r>
              <a:rPr lang="ko-KR" altLang="en-US" sz="1600" dirty="0"/>
              <a:t>라디오버튼</a:t>
            </a:r>
            <a:r>
              <a:rPr lang="en-US" altLang="ko-KR" sz="1600" dirty="0"/>
              <a:t>) : </a:t>
            </a:r>
            <a:r>
              <a:rPr lang="en-US" altLang="ko-KR" sz="1600" dirty="0" smtClean="0"/>
              <a:t>   &lt;</a:t>
            </a:r>
            <a:r>
              <a:rPr lang="en-US" altLang="ko-KR" sz="1600" dirty="0"/>
              <a:t>input type="checkbox" id="</a:t>
            </a:r>
            <a:r>
              <a:rPr lang="en-US" altLang="ko-KR" sz="1600" dirty="0" err="1" smtClean="0"/>
              <a:t>checkTest</a:t>
            </a:r>
            <a:r>
              <a:rPr lang="en-US" altLang="ko-KR" sz="1600" dirty="0" smtClean="0"/>
              <a:t>“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checked&gt;&lt;</a:t>
            </a:r>
            <a:r>
              <a:rPr lang="en-US" altLang="ko-KR" sz="1600" dirty="0" err="1" smtClean="0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리스트박스</a:t>
            </a:r>
            <a:r>
              <a:rPr lang="en-US" altLang="ko-KR" sz="1600" dirty="0"/>
              <a:t>(select</a:t>
            </a:r>
            <a:r>
              <a:rPr lang="ko-KR" altLang="en-US" sz="1600" dirty="0"/>
              <a:t>객체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: </a:t>
            </a:r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&lt;select id="</a:t>
            </a:r>
            <a:r>
              <a:rPr lang="en-US" altLang="ko-KR" sz="1600" dirty="0" err="1"/>
              <a:t>selTest</a:t>
            </a:r>
            <a:r>
              <a:rPr lang="en-US" altLang="ko-KR" sz="1600" dirty="0"/>
              <a:t>"&gt;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&lt;</a:t>
            </a:r>
            <a:r>
              <a:rPr lang="en-US" altLang="ko-KR" sz="1600" dirty="0"/>
              <a:t>option value="1"&gt;</a:t>
            </a:r>
            <a:r>
              <a:rPr lang="ko-KR" altLang="en-US" sz="1600" dirty="0"/>
              <a:t>하나</a:t>
            </a:r>
            <a:r>
              <a:rPr lang="en-US" altLang="ko-KR" sz="1600" dirty="0"/>
              <a:t>&lt;/option</a:t>
            </a:r>
            <a:r>
              <a:rPr lang="en-US" altLang="ko-KR" sz="1600" dirty="0" smtClean="0"/>
              <a:t>&gt; &lt;</a:t>
            </a:r>
            <a:r>
              <a:rPr lang="en-US" altLang="ko-KR" sz="1600" dirty="0"/>
              <a:t>option value="2"&gt;</a:t>
            </a:r>
            <a:r>
              <a:rPr lang="ko-KR" altLang="en-US" sz="1600" dirty="0"/>
              <a:t>둘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 smtClean="0"/>
              <a:t>     &lt;</a:t>
            </a:r>
            <a:r>
              <a:rPr lang="en-US" altLang="ko-KR" sz="1600" dirty="0"/>
              <a:t>option value="</a:t>
            </a:r>
            <a:r>
              <a:rPr lang="en-US" altLang="ko-KR" sz="1600" dirty="0" smtClean="0"/>
              <a:t>3“ selected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&gt;</a:t>
            </a:r>
            <a:r>
              <a:rPr lang="ko-KR" altLang="en-US" sz="1600" dirty="0"/>
              <a:t>셋</a:t>
            </a:r>
            <a:r>
              <a:rPr lang="en-US" altLang="ko-KR" sz="1600" dirty="0"/>
              <a:t>&lt;/option</a:t>
            </a:r>
            <a:r>
              <a:rPr lang="en-US" altLang="ko-KR" sz="1600" dirty="0" smtClean="0"/>
              <a:t>&gt;  &lt;</a:t>
            </a:r>
            <a:r>
              <a:rPr lang="en-US" altLang="ko-KR" sz="1600" dirty="0"/>
              <a:t>option value="4"&gt;</a:t>
            </a:r>
            <a:r>
              <a:rPr lang="ko-KR" altLang="en-US" sz="1600" dirty="0"/>
              <a:t>넷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 smtClean="0"/>
              <a:t> &lt;/</a:t>
            </a:r>
            <a:r>
              <a:rPr lang="en-US" altLang="ko-KR" sz="1600" dirty="0"/>
              <a:t>select&gt;&lt;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text</a:t>
            </a:r>
            <a:r>
              <a:rPr lang="ko-KR" altLang="en-US" sz="1600" dirty="0"/>
              <a:t>객체	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readonly</a:t>
            </a:r>
            <a:r>
              <a:rPr lang="en-US" altLang="ko-KR" sz="1600" dirty="0"/>
              <a:t>) : &lt;input type="text" value="</a:t>
            </a:r>
            <a:r>
              <a:rPr lang="ko-KR" altLang="en-US" sz="1600" dirty="0"/>
              <a:t>가나다</a:t>
            </a:r>
            <a:r>
              <a:rPr lang="en-US" altLang="ko-KR" sz="1600" dirty="0"/>
              <a:t>" id="</a:t>
            </a:r>
            <a:r>
              <a:rPr lang="en-US" altLang="ko-KR" sz="1600" dirty="0" err="1"/>
              <a:t>txtTest</a:t>
            </a:r>
            <a:r>
              <a:rPr lang="en-US" altLang="ko-KR" sz="1600" dirty="0"/>
              <a:t>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button</a:t>
            </a:r>
            <a:r>
              <a:rPr lang="ko-KR" altLang="en-US" sz="1600" dirty="0"/>
              <a:t>객체</a:t>
            </a:r>
            <a:r>
              <a:rPr lang="en-US" altLang="ko-KR" sz="1600" dirty="0"/>
              <a:t>(disabled) :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&lt;</a:t>
            </a:r>
            <a:r>
              <a:rPr lang="en-US" altLang="ko-KR" sz="1600" dirty="0"/>
              <a:t>input type="button" value="</a:t>
            </a:r>
            <a:r>
              <a:rPr lang="ko-KR" altLang="en-US" sz="1600" dirty="0"/>
              <a:t>실행</a:t>
            </a:r>
            <a:r>
              <a:rPr lang="en-US" altLang="ko-KR" sz="1600" dirty="0"/>
              <a:t>" id="</a:t>
            </a:r>
            <a:r>
              <a:rPr lang="en-US" altLang="ko-KR" sz="1600" dirty="0" err="1" smtClean="0"/>
              <a:t>runBtn</a:t>
            </a:r>
            <a:r>
              <a:rPr lang="en-US" altLang="ko-KR" sz="1600" dirty="0" smtClean="0"/>
              <a:t>“ &gt;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&lt;/</a:t>
            </a:r>
            <a:r>
              <a:rPr lang="en-US" altLang="ko-KR" sz="1600" dirty="0" smtClean="0"/>
              <a:t>f</a:t>
            </a:r>
            <a:r>
              <a:rPr lang="en-US" altLang="ko-KR" sz="1600" dirty="0"/>
              <a:t>orm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&lt;/</a:t>
            </a:r>
            <a:r>
              <a:rPr lang="en-US" altLang="ko-KR" sz="1600" dirty="0"/>
              <a:t>body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7992932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prop()</a:t>
            </a:r>
            <a:r>
              <a:rPr lang="ko-KR" altLang="en-US" dirty="0" smtClean="0"/>
              <a:t> 속성상태 설정 및 상태 얻기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33866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8369450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prop()</a:t>
            </a:r>
            <a:r>
              <a:rPr lang="ko-KR" altLang="en-US" dirty="0" smtClean="0"/>
              <a:t> 속성상태 설정 및 상태 얻기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54" y="1599415"/>
            <a:ext cx="43624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01600" prst="riblet"/>
          </a:sp3d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0025" y="4744123"/>
            <a:ext cx="4787152" cy="1011218"/>
          </a:xfrm>
          <a:prstGeom prst="rect">
            <a:avLst/>
          </a:prstGeom>
          <a:noFill/>
          <a:ln w="19050">
            <a:solidFill>
              <a:srgbClr val="0066FF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() element</a:t>
            </a:r>
            <a:r>
              <a:rPr lang="ko-KR" altLang="en-US" dirty="0" smtClean="0"/>
              <a:t>가 가지는 속성값이나 정보를 조회 </a:t>
            </a:r>
            <a:r>
              <a:rPr lang="en-US" altLang="ko-KR" dirty="0" smtClean="0"/>
              <a:t>(style,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prop() element</a:t>
            </a:r>
            <a:r>
              <a:rPr lang="ko-KR" altLang="en-US" dirty="0" smtClean="0"/>
              <a:t>가 가지는 실제적인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활성화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체크 선택여부</a:t>
            </a:r>
            <a:r>
              <a:rPr lang="en-US" altLang="ko-KR" dirty="0" smtClean="0"/>
              <a:t>)</a:t>
            </a:r>
            <a:r>
              <a:rPr lang="ko-KR" altLang="en-US" dirty="0" smtClean="0"/>
              <a:t>등을 제어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>
              <a:buNone/>
            </a:pPr>
            <a:r>
              <a:rPr lang="ko-KR" altLang="en-US"/>
              <a:t> 메소드</a:t>
            </a:r>
            <a:r>
              <a:rPr lang="en-US" altLang="ko-KR"/>
              <a:t>2</a:t>
            </a:r>
            <a:r>
              <a:rPr lang="ko-KR" altLang="en-US"/>
              <a:t>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/>
              <a:t>이벤트관련 메소드</a:t>
            </a:r>
          </a:p>
        </p:txBody>
      </p:sp>
      <p:graphicFrame>
        <p:nvGraphicFramePr>
          <p:cNvPr id="6" name="내용 개체 틀 5"/>
          <p:cNvGraphicFramePr/>
          <p:nvPr/>
        </p:nvGraphicFramePr>
        <p:xfrm>
          <a:off x="434489" y="964192"/>
          <a:ext cx="8212138" cy="498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31"/>
                <a:gridCol w="5425907"/>
              </a:tblGrid>
              <a:tr h="508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Arial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24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설 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9424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bind(type, data, fn, map)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Arial"/>
                          <a:ea typeface="+mn-ea"/>
                          <a:cs typeface="+mn-cs"/>
                        </a:rPr>
                        <a:t>매치돤</a:t>
                      </a:r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dirty="0">
                          <a:latin typeface="Arial"/>
                          <a:ea typeface="+mn-ea"/>
                          <a:cs typeface="+mn-cs"/>
                        </a:rPr>
                        <a:t>요소에 이벤트처리기를 </a:t>
                      </a:r>
                      <a:r>
                        <a:rPr lang="ko-KR" altLang="en-US" sz="1400" dirty="0" err="1">
                          <a:latin typeface="Arial"/>
                          <a:ea typeface="+mn-ea"/>
                          <a:cs typeface="+mn-cs"/>
                        </a:rPr>
                        <a:t>바인딩한다</a:t>
                      </a:r>
                      <a:endParaRPr lang="ko-KR" altLang="en-US" sz="1400" dirty="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type : </a:t>
                      </a:r>
                      <a:r>
                        <a:rPr lang="ko-KR" altLang="en-US" sz="1400" dirty="0">
                          <a:latin typeface="Arial"/>
                          <a:ea typeface="+mn-ea"/>
                          <a:cs typeface="+mn-cs"/>
                        </a:rPr>
                        <a:t>이벤트종류</a:t>
                      </a:r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altLang="ko-KR" sz="1400" smtClean="0">
                          <a:latin typeface="Arial"/>
                          <a:ea typeface="+mn-ea"/>
                          <a:cs typeface="+mn-cs"/>
                        </a:rPr>
                        <a:t>: fn</a:t>
                      </a:r>
                      <a:r>
                        <a:rPr lang="ko-KR" altLang="en-US" sz="1400" dirty="0">
                          <a:latin typeface="Arial"/>
                          <a:ea typeface="+mn-ea"/>
                          <a:cs typeface="+mn-cs"/>
                        </a:rPr>
                        <a:t>의 파라미터값</a:t>
                      </a:r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Version3.0 deprecated ,Use the on() method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map: </a:t>
                      </a:r>
                      <a:r>
                        <a:rPr lang="en-US" altLang="ko-KR" sz="1400" b="0" i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ko-KR" sz="1400" b="0" i="1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event:function</a:t>
                      </a:r>
                      <a:r>
                        <a:rPr lang="en-US" altLang="ko-KR" sz="1400" b="0" i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i="1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event:function</a:t>
                      </a:r>
                      <a:r>
                        <a:rPr lang="en-US" altLang="ko-KR" sz="1400" b="0" i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...}</a:t>
                      </a:r>
                      <a:endParaRPr lang="ko-KR" altLang="en-US" sz="14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3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unbind(type, fn)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Arial"/>
                          <a:ea typeface="+mn-ea"/>
                          <a:cs typeface="+mn-cs"/>
                        </a:rPr>
                        <a:t>매치돤 요소에 이벤트 처리기를 제거한다</a:t>
                      </a:r>
                    </a:p>
                    <a:p>
                      <a:pPr latinLnBrk="1"/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Version3.0 deprecated </a:t>
                      </a:r>
                    </a:p>
                    <a:p>
                      <a:pPr latinLnBrk="1"/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Use the off() method instead</a:t>
                      </a:r>
                      <a:endParaRPr lang="ko-KR" altLang="en-US" sz="1400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6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one(type, data, fn)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bind()</a:t>
                      </a:r>
                      <a:r>
                        <a:rPr lang="ko-KR" altLang="en-US" sz="1400">
                          <a:latin typeface="Arial"/>
                          <a:ea typeface="+mn-ea"/>
                          <a:cs typeface="+mn-cs"/>
                        </a:rPr>
                        <a:t>와 같지만 이벤트를 한번만 실행하고 자동으로 이벤트를 제거한다</a:t>
                      </a:r>
                    </a:p>
                  </a:txBody>
                  <a:tcPr/>
                </a:tc>
              </a:tr>
              <a:tr h="516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trigger(type)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Arial"/>
                          <a:ea typeface="+mn-ea"/>
                          <a:cs typeface="+mn-cs"/>
                        </a:rPr>
                        <a:t>매치된 요소에 대하여 이벤트 타입에 해당하는 이벤트 처리기를 모두 실행한다</a:t>
                      </a: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  type</a:t>
                      </a:r>
                      <a:r>
                        <a:rPr lang="ko-KR" altLang="en-US" sz="1400">
                          <a:latin typeface="Arial"/>
                          <a:ea typeface="+mn-ea"/>
                          <a:cs typeface="+mn-cs"/>
                        </a:rPr>
                        <a:t>에 사용자 정의 이벤트 가 올 수 있다</a:t>
                      </a:r>
                    </a:p>
                  </a:txBody>
                  <a:tcPr/>
                </a:tc>
              </a:tr>
              <a:tr h="176383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$("button").click(function(){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     $("p").trigger("</a:t>
                      </a:r>
                      <a:r>
                        <a:rPr lang="en-US" altLang="ko-KR" sz="1400" dirty="0" err="1">
                          <a:latin typeface="Arial"/>
                          <a:ea typeface="+mn-ea"/>
                          <a:cs typeface="+mn-cs"/>
                        </a:rPr>
                        <a:t>myOwnEvent</a:t>
                      </a:r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", ["</a:t>
                      </a:r>
                      <a:r>
                        <a:rPr lang="en-US" altLang="ko-KR" sz="1400" dirty="0" err="1">
                          <a:latin typeface="Arial"/>
                          <a:ea typeface="+mn-ea"/>
                          <a:cs typeface="+mn-cs"/>
                        </a:rPr>
                        <a:t>Anja</a:t>
                      </a:r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"]);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  });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 $("p").on("</a:t>
                      </a:r>
                      <a:r>
                        <a:rPr lang="en-US" altLang="ko-KR" sz="1400" dirty="0" err="1">
                          <a:latin typeface="Arial"/>
                          <a:ea typeface="+mn-ea"/>
                          <a:cs typeface="+mn-cs"/>
                        </a:rPr>
                        <a:t>myOwnEvent</a:t>
                      </a:r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", function(event, </a:t>
                      </a:r>
                      <a:r>
                        <a:rPr lang="en-US" altLang="ko-KR" sz="1400" dirty="0" err="1">
                          <a:latin typeface="Arial"/>
                          <a:ea typeface="+mn-ea"/>
                          <a:cs typeface="+mn-cs"/>
                        </a:rPr>
                        <a:t>showName</a:t>
                      </a:r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    $(this).text(</a:t>
                      </a:r>
                      <a:r>
                        <a:rPr lang="en-US" altLang="ko-KR" sz="1400" dirty="0" err="1">
                          <a:latin typeface="Arial"/>
                          <a:ea typeface="+mn-ea"/>
                          <a:cs typeface="+mn-cs"/>
                        </a:rPr>
                        <a:t>showName</a:t>
                      </a:r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 + "! What a beautiful name!").show();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"/>
                          <a:ea typeface="+mn-ea"/>
                          <a:cs typeface="+mn-cs"/>
                        </a:rPr>
                        <a:t>  });</a:t>
                      </a:r>
                      <a:endParaRPr lang="ko-KR" altLang="en-US" sz="16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필터링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330798" y="1549102"/>
          <a:ext cx="8212138" cy="48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97"/>
                <a:gridCol w="5595341"/>
              </a:tblGrid>
              <a:tr h="446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10165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 요소의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내용을 가져온다 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en-US" altLang="ko-KR" dirty="0" err="1" smtClean="0"/>
                        <a:t>innerHTML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기능과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동일하다 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일치된 요소가 여러 개 라면 그 중 </a:t>
                      </a:r>
                      <a:r>
                        <a:rPr lang="ko-KR" altLang="en-US" dirty="0" err="1" smtClean="0"/>
                        <a:t>첫번째</a:t>
                      </a:r>
                      <a:r>
                        <a:rPr lang="ko-KR" altLang="en-US" dirty="0" smtClean="0"/>
                        <a:t> 요소의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내용만 가져온다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711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html(code)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 요소의 본문을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내용으로 변경한다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일치된 요소가 여러 개 라면 모든 요소에 적용된다</a:t>
                      </a:r>
                      <a:endParaRPr lang="ko-KR" altLang="en-US" dirty="0"/>
                    </a:p>
                  </a:txBody>
                  <a:tcPr/>
                </a:tc>
              </a:tr>
              <a:tr h="7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 모드 요소를 내용을 가져온다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내용 중에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코드가 있다면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코드는 제외한다 </a:t>
                      </a:r>
                      <a:endParaRPr lang="ko-KR" altLang="en-US" dirty="0"/>
                    </a:p>
                  </a:txBody>
                  <a:tcPr/>
                </a:tc>
              </a:tr>
              <a:tr h="488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text(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 모든 요소의 내용을 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ko-KR" altLang="en-US" dirty="0" smtClean="0"/>
                        <a:t>로 변경한다</a:t>
                      </a:r>
                      <a:endParaRPr lang="ko-KR" altLang="en-US" dirty="0"/>
                    </a:p>
                  </a:txBody>
                  <a:tcPr/>
                </a:tc>
              </a:tr>
              <a:tr h="653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입력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요소의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 속성값을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가져온다 </a:t>
                      </a:r>
                      <a:endParaRPr lang="ko-KR" altLang="en-US" dirty="0"/>
                    </a:p>
                  </a:txBody>
                  <a:tcPr/>
                </a:tc>
              </a:tr>
              <a:tr h="758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(data)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ko-KR" altLang="en-US" dirty="0" smtClean="0"/>
                        <a:t>해당 입력 요소의 </a:t>
                      </a:r>
                      <a:r>
                        <a:rPr lang="en-US" altLang="ko-KR" dirty="0" smtClean="0"/>
                        <a:t>value </a:t>
                      </a:r>
                      <a:r>
                        <a:rPr lang="ko-KR" altLang="en-US" dirty="0" smtClean="0"/>
                        <a:t>속성값을 </a:t>
                      </a:r>
                      <a:r>
                        <a:rPr lang="en-US" altLang="ko-KR" dirty="0" smtClean="0"/>
                        <a:t>data</a:t>
                      </a:r>
                      <a:r>
                        <a:rPr lang="ko-KR" altLang="en-US" dirty="0" smtClean="0"/>
                        <a:t>로 변경한다 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000" dirty="0" smtClean="0"/>
              <a:t>  내용 확인 및 변경 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들</a:t>
            </a:r>
            <a:endParaRPr lang="ko-KR" altLang="en-US" sz="2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>
              <a:buNone/>
            </a:pPr>
            <a:r>
              <a:rPr lang="ko-KR" altLang="en-US"/>
              <a:t> 메소드</a:t>
            </a:r>
            <a:r>
              <a:rPr lang="en-US" altLang="ko-KR"/>
              <a:t>2</a:t>
            </a:r>
            <a:r>
              <a:rPr lang="ko-KR" altLang="en-US"/>
              <a:t>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/>
              <a:t>이벤트관련 메소드</a:t>
            </a:r>
          </a:p>
        </p:txBody>
      </p:sp>
      <p:graphicFrame>
        <p:nvGraphicFramePr>
          <p:cNvPr id="6" name="내용 개체 틀 5"/>
          <p:cNvGraphicFramePr/>
          <p:nvPr/>
        </p:nvGraphicFramePr>
        <p:xfrm>
          <a:off x="426022" y="1142546"/>
          <a:ext cx="8212138" cy="4831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711"/>
                <a:gridCol w="5268427"/>
              </a:tblGrid>
              <a:tr h="399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메소드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설 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1145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delegate(selector, type, data, fn)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매치돤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요소에 이벤트처리기를 바인딩한다</a:t>
                      </a:r>
                    </a:p>
                    <a:p>
                      <a:pPr latinLnBrk="1"/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동적으로 작성된 새로운 요소에서도 이벤트실행 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type : 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이벤트종류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, data:fn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의 파라미터값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>
                          <a:latin typeface="Arial"/>
                          <a:ea typeface="+mn-ea"/>
                          <a:cs typeface="+mn-cs"/>
                        </a:rPr>
                        <a:t>Version3.0 deprecated </a:t>
                      </a:r>
                    </a:p>
                    <a:p>
                      <a:pPr latinLnBrk="1"/>
                      <a:r>
                        <a:rPr lang="en-US" altLang="ko-KR" sz="1200">
                          <a:latin typeface="Arial"/>
                          <a:ea typeface="+mn-ea"/>
                          <a:cs typeface="+mn-cs"/>
                        </a:rPr>
                        <a:t>Use the on() method instead</a:t>
                      </a:r>
                      <a:endParaRPr lang="ko-KR" altLang="en-US" sz="1200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undegate(selector, type, data, fn)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매치돤 요소에 이벤트 처리기를 제거한다</a:t>
                      </a:r>
                    </a:p>
                    <a:p>
                      <a:pPr latinLnBrk="1"/>
                      <a:r>
                        <a:rPr lang="en-US" altLang="ko-KR" sz="1200">
                          <a:latin typeface="Arial"/>
                          <a:ea typeface="+mn-ea"/>
                          <a:cs typeface="+mn-cs"/>
                        </a:rPr>
                        <a:t>Version3.0 deprecated </a:t>
                      </a:r>
                    </a:p>
                    <a:p>
                      <a:pPr latinLnBrk="1"/>
                      <a:r>
                        <a:rPr lang="en-US" altLang="ko-KR" sz="1200">
                          <a:latin typeface="Arial"/>
                          <a:ea typeface="+mn-ea"/>
                          <a:cs typeface="+mn-cs"/>
                        </a:rPr>
                        <a:t>Use the off() method instead</a:t>
                      </a:r>
                      <a:endParaRPr lang="ko-KR" altLang="en-US" sz="1200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37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on(type, data, fn, map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on(type, selector, data, fn, map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매치돤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요소에 이벤트처리기를 바인딩한다</a:t>
                      </a:r>
                    </a:p>
                    <a:p>
                      <a:pPr defTabSz="1080135"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bind 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  delegate 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방식</a:t>
                      </a:r>
                    </a:p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map: </a:t>
                      </a:r>
                      <a:r>
                        <a:rPr lang="en-US" altLang="ko-KR" sz="1600" b="0" i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{event:function, event:function, ...}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288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$("p").on({</a:t>
                      </a:r>
                    </a:p>
                    <a:p>
                      <a:pPr latinLnBrk="1"/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    mouseover: function(){      $("body").css("background-color", "lightgray");    },  </a:t>
                      </a:r>
                    </a:p>
                    <a:p>
                      <a:pPr latinLnBrk="1"/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    mouseout: function(){      $("body").css("background-color", "lightblue");    }, </a:t>
                      </a:r>
                    </a:p>
                    <a:p>
                      <a:pPr latinLnBrk="1"/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    click: function(){      $("body").css("background-color", "yellow");    }  </a:t>
                      </a:r>
                    </a:p>
                    <a:p>
                      <a:pPr latinLnBrk="1"/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  });</a:t>
                      </a:r>
                      <a:endParaRPr lang="ko-KR" altLang="en-US" sz="1800"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>
              <a:buNone/>
            </a:pPr>
            <a:r>
              <a:rPr lang="ko-KR" altLang="en-US"/>
              <a:t> 메소드</a:t>
            </a:r>
            <a:r>
              <a:rPr lang="en-US" altLang="ko-KR"/>
              <a:t>2</a:t>
            </a:r>
            <a:r>
              <a:rPr lang="ko-KR" altLang="en-US"/>
              <a:t>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/>
              <a:t>이벤트관련 메소드</a:t>
            </a:r>
          </a:p>
        </p:txBody>
      </p:sp>
      <p:graphicFrame>
        <p:nvGraphicFramePr>
          <p:cNvPr id="6" name="내용 개체 틀 5"/>
          <p:cNvGraphicFramePr/>
          <p:nvPr/>
        </p:nvGraphicFramePr>
        <p:xfrm>
          <a:off x="426022" y="1142548"/>
          <a:ext cx="8212138" cy="4154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31"/>
                <a:gridCol w="5425907"/>
              </a:tblGrid>
              <a:tr h="451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메소드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설 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10411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on(type, data, fn, map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on(type, selector, data, fn, map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매치돤</a:t>
                      </a: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요소에 이벤트처리기를 바인딩한다</a:t>
                      </a:r>
                    </a:p>
                    <a:p>
                      <a:pPr defTabSz="1080135" latinLnBrk="1"/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bind 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  delegate 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방식</a:t>
                      </a:r>
                    </a:p>
                    <a:p>
                      <a:pPr defTabSz="1080135" latinLnBrk="1"/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 에 사용자정의 이벤트 첨부 </a:t>
                      </a:r>
                    </a:p>
                  </a:txBody>
                  <a:tcPr/>
                </a:tc>
              </a:tr>
              <a:tr h="19725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$("p").on("mouseover mouseout", function(){</a:t>
                      </a:r>
                    </a:p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     $(this).toggleClass("intro");</a:t>
                      </a:r>
                    </a:p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  });</a:t>
                      </a:r>
                    </a:p>
                    <a:p>
                      <a:pPr latinLnBrk="1"/>
                      <a:endParaRPr lang="en-US" altLang="ko-KR" sz="16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$("p").on("myOwnEvent", function(event, showName){</a:t>
                      </a:r>
                    </a:p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    $(this).text(showName + "! What a beautiful name!").show();</a:t>
                      </a:r>
                    </a:p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  });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3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off(event, selector, fn)</a:t>
                      </a:r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매치돤</a:t>
                      </a: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요소에 이벤트처리기를 제거한다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215890"/>
          </a:xfrm>
        </p:spPr>
        <p:txBody>
          <a:bodyPr/>
          <a:lstStyle/>
          <a:p>
            <a:pPr lvl="0"/>
            <a:r>
              <a:rPr lang="en-US" altLang="ko-KR" sz="1800"/>
              <a:t>bind()</a:t>
            </a:r>
            <a:r>
              <a:rPr lang="ko-KR" altLang="en-US" sz="1800"/>
              <a:t>메소드는 선택자로 검색한 모든 엘리먼트에 핸들러를 등록한다 </a:t>
            </a:r>
          </a:p>
          <a:p>
            <a:pPr lvl="0"/>
            <a:r>
              <a:rPr lang="en-US" altLang="ko-KR" sz="1800"/>
              <a:t>$(‘h1’)</a:t>
            </a:r>
            <a:r>
              <a:rPr lang="ko-KR" altLang="en-US" sz="1800"/>
              <a:t>의 검색 결과가 몇개이는가에 상관없이 문서내의 모든 </a:t>
            </a:r>
            <a:r>
              <a:rPr lang="en-US" altLang="ko-KR" sz="1800"/>
              <a:t>&lt;h1&gt;</a:t>
            </a:r>
            <a:r>
              <a:rPr lang="ko-KR" altLang="en-US" sz="1800"/>
              <a:t>엘리먼트에</a:t>
            </a:r>
            <a:r>
              <a:rPr lang="en-US" altLang="ko-KR" sz="1800"/>
              <a:t> </a:t>
            </a:r>
            <a:r>
              <a:rPr lang="ko-KR" altLang="en-US" sz="1800"/>
              <a:t>똑같은 핸들러가 등록 된다 </a:t>
            </a:r>
          </a:p>
          <a:p>
            <a:pPr lvl="0"/>
            <a:r>
              <a:rPr lang="ko-KR" altLang="en-US" sz="1800"/>
              <a:t>그러나 새로 추가되는</a:t>
            </a:r>
            <a:r>
              <a:rPr lang="en-US" altLang="ko-KR" sz="1800"/>
              <a:t> </a:t>
            </a:r>
            <a:r>
              <a:rPr lang="ko-KR" altLang="en-US" sz="1800"/>
              <a:t>엘리먼트에는 핸들러가 지정되지 않아 이벤트가 발생해도 핸들러가 호출되지 않는다 </a:t>
            </a:r>
            <a:r>
              <a:rPr lang="en-US" altLang="ko-KR" sz="1800"/>
              <a:t>.</a:t>
            </a:r>
          </a:p>
          <a:p>
            <a:pPr lvl="0"/>
            <a:r>
              <a:rPr lang="ko-KR" altLang="en-US" sz="1800"/>
              <a:t>미래에 추가될 엘리먼트에 대해서도 핸들러를 미리 등록하는 메서드가 필요 </a:t>
            </a:r>
            <a:r>
              <a:rPr lang="en-US" altLang="ko-KR" sz="1800"/>
              <a:t>-  $(document).delegate(</a:t>
            </a:r>
            <a:r>
              <a:rPr lang="ko-KR" altLang="en-US" sz="1800"/>
              <a:t>선택자</a:t>
            </a:r>
            <a:r>
              <a:rPr lang="en-US" altLang="ko-KR" sz="1800"/>
              <a:t>, </a:t>
            </a:r>
            <a:r>
              <a:rPr lang="ko-KR" altLang="en-US" sz="1800"/>
              <a:t>이벤트명</a:t>
            </a:r>
            <a:r>
              <a:rPr lang="en-US" altLang="ko-KR" sz="1800"/>
              <a:t>, </a:t>
            </a:r>
            <a:r>
              <a:rPr lang="ko-KR" altLang="en-US" sz="1800"/>
              <a:t>핸들러 </a:t>
            </a:r>
            <a:r>
              <a:rPr lang="en-US" altLang="ko-KR" sz="1800"/>
              <a:t>);</a:t>
            </a:r>
          </a:p>
          <a:p>
            <a:pPr lvl="0"/>
            <a:r>
              <a:rPr lang="ko-KR" altLang="en-US" sz="1800"/>
              <a:t>특정 엘리먼트에 대해 핸들러를 지금 당장 등록하는 것이 아니라 </a:t>
            </a:r>
          </a:p>
          <a:p>
            <a:pPr lvl="0"/>
            <a:r>
              <a:rPr lang="ko-KR" altLang="en-US" sz="1800"/>
              <a:t>문서가 변경될때마다 핸들러가 등록되어야 하므로 </a:t>
            </a:r>
            <a:r>
              <a:rPr lang="en-US" altLang="ko-KR" sz="1800"/>
              <a:t>document</a:t>
            </a:r>
            <a:r>
              <a:rPr lang="ko-KR" altLang="en-US" sz="1800"/>
              <a:t>수준에서 메소드를 호출한다 </a:t>
            </a:r>
            <a:r>
              <a:rPr lang="en-US" altLang="ko-KR" sz="1800"/>
              <a:t>(document </a:t>
            </a:r>
            <a:r>
              <a:rPr lang="ko-KR" altLang="en-US" sz="1800"/>
              <a:t>는 이벤트  대상객체의 부모가</a:t>
            </a:r>
            <a:r>
              <a:rPr lang="en-US" altLang="ko-KR" sz="1800"/>
              <a:t> </a:t>
            </a:r>
            <a:r>
              <a:rPr lang="ko-KR" altLang="en-US" sz="1800"/>
              <a:t>될</a:t>
            </a:r>
            <a:r>
              <a:rPr lang="en-US" altLang="ko-KR" sz="1800"/>
              <a:t> </a:t>
            </a:r>
            <a:r>
              <a:rPr lang="ko-KR" altLang="en-US" sz="1800"/>
              <a:t> 수 있다</a:t>
            </a:r>
            <a:r>
              <a:rPr lang="en-US" altLang="ko-KR" sz="1800"/>
              <a:t>)</a:t>
            </a:r>
          </a:p>
          <a:p>
            <a:pPr lvl="0"/>
            <a:endParaRPr lang="en-US" altLang="ko-KR" sz="1800"/>
          </a:p>
          <a:p>
            <a:pPr lvl="0"/>
            <a:r>
              <a:rPr lang="ko-KR" altLang="en-US" sz="1800"/>
              <a:t>이처럼 실행중에 자동으로 등록되는 살아았는 핸들러를 라이브 핸들러 라고 한다 </a:t>
            </a:r>
            <a:r>
              <a:rPr lang="en-US" altLang="ko-KR" sz="1800"/>
              <a:t>. </a:t>
            </a:r>
          </a:p>
          <a:p>
            <a:pPr lvl="0"/>
            <a:r>
              <a:rPr lang="en-US" altLang="ko-KR" sz="1800"/>
              <a:t>version 3.0</a:t>
            </a:r>
            <a:r>
              <a:rPr lang="ko-KR" altLang="en-US" sz="1800"/>
              <a:t>에서 모든</a:t>
            </a:r>
            <a:r>
              <a:rPr lang="en-US" altLang="ko-KR" sz="1800"/>
              <a:t> </a:t>
            </a:r>
            <a:r>
              <a:rPr lang="ko-KR" altLang="en-US" sz="1800"/>
              <a:t> 이벤트 등록 메소드를 통합하는 메소드가 새로 도입  </a:t>
            </a:r>
            <a:r>
              <a:rPr lang="en-US" altLang="ko-KR" sz="1800"/>
              <a:t>: on(</a:t>
            </a:r>
            <a:r>
              <a:rPr lang="ko-KR" altLang="en-US" sz="1800"/>
              <a:t>이벤트명</a:t>
            </a:r>
            <a:r>
              <a:rPr lang="en-US" altLang="ko-KR" sz="1800"/>
              <a:t>, [</a:t>
            </a:r>
            <a:r>
              <a:rPr lang="ko-KR" altLang="en-US" sz="1800"/>
              <a:t>선택자</a:t>
            </a:r>
            <a:r>
              <a:rPr lang="en-US" altLang="ko-KR" sz="1800"/>
              <a:t>], </a:t>
            </a:r>
            <a:r>
              <a:rPr lang="ko-KR" altLang="en-US" sz="1800"/>
              <a:t>핸들러</a:t>
            </a:r>
            <a:r>
              <a:rPr lang="en-US" altLang="ko-KR" sz="1800"/>
              <a:t>)   off(</a:t>
            </a:r>
            <a:r>
              <a:rPr lang="ko-KR" altLang="en-US" sz="1800"/>
              <a:t> 이벤트명</a:t>
            </a:r>
            <a:r>
              <a:rPr lang="en-US" altLang="ko-KR" sz="1800"/>
              <a:t>, [</a:t>
            </a:r>
            <a:r>
              <a:rPr lang="ko-KR" altLang="en-US" sz="1800"/>
              <a:t>선택자</a:t>
            </a:r>
            <a:r>
              <a:rPr lang="en-US" altLang="ko-KR" sz="1800"/>
              <a:t>], </a:t>
            </a:r>
            <a:r>
              <a:rPr lang="ko-KR" altLang="en-US" sz="1800"/>
              <a:t>핸들러</a:t>
            </a:r>
            <a:r>
              <a:rPr lang="en-US" altLang="ko-KR" sz="1800"/>
              <a:t>)</a:t>
            </a:r>
          </a:p>
          <a:p>
            <a:pPr lvl="0"/>
            <a:r>
              <a:rPr lang="ko-KR" altLang="en-US" sz="1800"/>
              <a:t>선택자 가 있으면 </a:t>
            </a:r>
            <a:r>
              <a:rPr lang="en-US" altLang="ko-KR" sz="1800"/>
              <a:t>delegate</a:t>
            </a:r>
            <a:r>
              <a:rPr lang="ko-KR" altLang="en-US" sz="1800"/>
              <a:t>와 같고 없으면 </a:t>
            </a:r>
            <a:r>
              <a:rPr lang="en-US" altLang="ko-KR" sz="1800"/>
              <a:t>bind</a:t>
            </a:r>
            <a:r>
              <a:rPr lang="ko-KR" altLang="en-US" sz="1800"/>
              <a:t>와 같다 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/>
              <a:t>delegate</a:t>
            </a:r>
            <a:endParaRPr lang="ko-KR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on(), off()</a:t>
            </a:r>
            <a:r>
              <a:rPr lang="ko-KR" altLang="en-US"/>
              <a:t>메소드를 이용하여 작성</a:t>
            </a:r>
          </a:p>
          <a:p>
            <a:pPr lvl="0"/>
            <a:r>
              <a:rPr lang="en-US" altLang="ko-KR"/>
              <a:t>bind() delegate() </a:t>
            </a:r>
            <a:r>
              <a:rPr lang="ko-KR" altLang="en-US"/>
              <a:t>기능  </a:t>
            </a:r>
          </a:p>
          <a:p>
            <a:pPr lvl="0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80331" y="2541588"/>
            <a:ext cx="3865563" cy="15367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/>
              <a:t>delegate</a:t>
            </a:r>
            <a:r>
              <a:rPr lang="ko-KR" altLang="en-US"/>
              <a:t> </a:t>
            </a:r>
            <a:r>
              <a:rPr lang="en-US" altLang="ko-KR"/>
              <a:t>undelegate</a:t>
            </a:r>
            <a:endParaRPr lang="ko-KR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26372"/>
            <a:ext cx="8571491" cy="50696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body</a:t>
            </a:r>
            <a:r>
              <a:rPr lang="en-US" altLang="ko-KR" sz="1600" dirty="0" smtClean="0"/>
              <a:t>&gt;&lt;</a:t>
            </a:r>
            <a:r>
              <a:rPr lang="en-US" altLang="ko-KR" sz="1600" dirty="0"/>
              <a:t>form&gt;</a:t>
            </a:r>
          </a:p>
          <a:p>
            <a:pPr marL="0" indent="0">
              <a:buNone/>
            </a:pPr>
            <a:r>
              <a:rPr lang="en-US" altLang="ko-KR" sz="1600" dirty="0"/>
              <a:t>  &lt;label for="user"&gt;</a:t>
            </a:r>
            <a:r>
              <a:rPr lang="ko-KR" altLang="en-US" sz="1600" dirty="0"/>
              <a:t>이름</a:t>
            </a:r>
            <a:r>
              <a:rPr lang="en-US" altLang="ko-KR" sz="1600" dirty="0"/>
              <a:t>&lt;/label&gt;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id="user" value="</a:t>
            </a:r>
            <a:r>
              <a:rPr lang="en-US" altLang="ko-KR" sz="1600" dirty="0" err="1"/>
              <a:t>korea</a:t>
            </a:r>
            <a:r>
              <a:rPr lang="en-US" altLang="ko-KR" sz="1600" dirty="0"/>
              <a:t>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>
              <a:buNone/>
            </a:pPr>
            <a:r>
              <a:rPr lang="en-US" altLang="ko-KR" sz="1600" dirty="0" smtClean="0"/>
              <a:t>&lt;label &gt;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&lt;/label&gt; </a:t>
            </a:r>
          </a:p>
          <a:p>
            <a:pPr>
              <a:buNone/>
            </a:pPr>
            <a:r>
              <a:rPr lang="en-US" altLang="ko-KR" sz="1600" dirty="0" smtClean="0"/>
              <a:t>  &lt;input type=</a:t>
            </a:r>
            <a:r>
              <a:rPr lang="en-US" altLang="ko-KR" sz="1600" i="1" dirty="0" smtClean="0"/>
              <a:t>"radio" id=“</a:t>
            </a:r>
            <a:r>
              <a:rPr lang="en-US" altLang="ko-KR" sz="1600" i="1" dirty="0" err="1" smtClean="0"/>
              <a:t>gend</a:t>
            </a:r>
            <a:r>
              <a:rPr lang="en-US" altLang="ko-KR" sz="1600" i="1" dirty="0" smtClean="0"/>
              <a:t>" name="</a:t>
            </a:r>
            <a:r>
              <a:rPr lang="en-US" altLang="ko-KR" sz="1600" i="1" dirty="0" err="1" smtClean="0"/>
              <a:t>gend</a:t>
            </a:r>
            <a:r>
              <a:rPr lang="en-US" altLang="ko-KR" sz="1600" i="1" dirty="0" smtClean="0"/>
              <a:t>" value="</a:t>
            </a:r>
            <a:r>
              <a:rPr lang="ko-KR" altLang="en-US" sz="1600" i="1" dirty="0" smtClean="0"/>
              <a:t>남자</a:t>
            </a:r>
            <a:r>
              <a:rPr lang="en-US" altLang="ko-KR" sz="1600" i="1" dirty="0" smtClean="0"/>
              <a:t>" checked &gt;</a:t>
            </a:r>
            <a:r>
              <a:rPr lang="ko-KR" altLang="en-US" sz="1600" i="1" dirty="0" smtClean="0"/>
              <a:t>남자</a:t>
            </a:r>
          </a:p>
          <a:p>
            <a:pPr>
              <a:buNone/>
            </a:pPr>
            <a:r>
              <a:rPr lang="en-US" altLang="ko-KR" sz="1600" dirty="0" smtClean="0"/>
              <a:t>  &lt;input type=</a:t>
            </a:r>
            <a:r>
              <a:rPr lang="en-US" altLang="ko-KR" sz="1600" i="1" dirty="0" smtClean="0"/>
              <a:t>"radio" id=“</a:t>
            </a:r>
            <a:r>
              <a:rPr lang="en-US" altLang="ko-KR" sz="1600" i="1" dirty="0" err="1" smtClean="0"/>
              <a:t>gend</a:t>
            </a:r>
            <a:r>
              <a:rPr lang="en-US" altLang="ko-KR" sz="1600" i="1" dirty="0" smtClean="0"/>
              <a:t>" name="</a:t>
            </a:r>
            <a:r>
              <a:rPr lang="en-US" altLang="ko-KR" sz="1600" i="1" dirty="0" err="1" smtClean="0"/>
              <a:t>gend</a:t>
            </a:r>
            <a:r>
              <a:rPr lang="en-US" altLang="ko-KR" sz="1600" i="1" dirty="0" smtClean="0"/>
              <a:t>" value="</a:t>
            </a:r>
            <a:r>
              <a:rPr lang="ko-KR" altLang="en-US" sz="1600" i="1" dirty="0" smtClean="0"/>
              <a:t>여자</a:t>
            </a:r>
            <a:r>
              <a:rPr lang="en-US" altLang="ko-KR" sz="1600" i="1" dirty="0" smtClean="0"/>
              <a:t>"  &gt;</a:t>
            </a:r>
            <a:r>
              <a:rPr lang="ko-KR" altLang="en-US" sz="1600" i="1" dirty="0" smtClean="0"/>
              <a:t>여자</a:t>
            </a:r>
            <a:r>
              <a:rPr lang="en-US" altLang="ko-KR" sz="1600" i="1" dirty="0" smtClean="0"/>
              <a:t>&lt;</a:t>
            </a:r>
            <a:r>
              <a:rPr lang="en-US" altLang="ko-KR" sz="1600" i="1" dirty="0" err="1" smtClean="0"/>
              <a:t>br</a:t>
            </a:r>
            <a:r>
              <a:rPr lang="en-US" altLang="ko-KR" sz="1600" i="1" dirty="0" smtClean="0"/>
              <a:t>&gt;</a:t>
            </a:r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&lt;label for="intro"&gt;</a:t>
            </a:r>
            <a:r>
              <a:rPr lang="ko-KR" altLang="en-US" sz="1600" dirty="0"/>
              <a:t>소개</a:t>
            </a:r>
            <a:r>
              <a:rPr lang="en-US" altLang="ko-KR" sz="1600" dirty="0"/>
              <a:t>&lt;/label&gt; </a:t>
            </a:r>
          </a:p>
          <a:p>
            <a:pPr marL="0" indent="0">
              <a:buNone/>
            </a:pPr>
            <a:r>
              <a:rPr lang="en-US" altLang="ko-KR" sz="1600" dirty="0"/>
              <a:t>&lt;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 id="intro" cols="40" rows="4"&gt;&lt;/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&gt;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&lt;label for="work"&gt;</a:t>
            </a:r>
            <a:r>
              <a:rPr lang="ko-KR" altLang="en-US" sz="1600" dirty="0"/>
              <a:t>직업</a:t>
            </a:r>
            <a:r>
              <a:rPr lang="en-US" altLang="ko-KR" sz="1600" dirty="0"/>
              <a:t>&lt;/label&gt;</a:t>
            </a:r>
          </a:p>
          <a:p>
            <a:pPr marL="0" indent="0">
              <a:buNone/>
            </a:pPr>
            <a:r>
              <a:rPr lang="en-US" altLang="ko-KR" sz="1600" dirty="0"/>
              <a:t> &lt;select id="work"&gt;</a:t>
            </a:r>
          </a:p>
          <a:p>
            <a:pPr marL="0" indent="0">
              <a:buNone/>
            </a:pPr>
            <a:r>
              <a:rPr lang="en-US" altLang="ko-KR" sz="1600" dirty="0"/>
              <a:t>   &lt;option value="programmer"&gt;</a:t>
            </a:r>
            <a:r>
              <a:rPr lang="ko-KR" altLang="en-US" sz="1600" dirty="0"/>
              <a:t>프로그래머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/>
              <a:t>   &lt;option value="</a:t>
            </a:r>
            <a:r>
              <a:rPr lang="en-US" altLang="ko-KR" sz="1600" dirty="0" err="1"/>
              <a:t>progammer</a:t>
            </a:r>
            <a:r>
              <a:rPr lang="en-US" altLang="ko-KR" sz="1600" dirty="0"/>
              <a:t>"&gt;</a:t>
            </a:r>
            <a:r>
              <a:rPr lang="ko-KR" altLang="en-US" sz="1600" dirty="0"/>
              <a:t>프로게이머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/>
              <a:t>   &lt;option value="</a:t>
            </a:r>
            <a:r>
              <a:rPr lang="en-US" altLang="ko-KR" sz="1600" dirty="0" err="1"/>
              <a:t>whitehand</a:t>
            </a:r>
            <a:r>
              <a:rPr lang="en-US" altLang="ko-KR" sz="1600" dirty="0"/>
              <a:t>"&gt;</a:t>
            </a:r>
            <a:r>
              <a:rPr lang="ko-KR" altLang="en-US" sz="1600" dirty="0"/>
              <a:t>백수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/>
              <a:t> &lt;/select&gt;&lt;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button id="</a:t>
            </a:r>
            <a:r>
              <a:rPr lang="en-US" altLang="ko-KR" sz="1600" dirty="0" err="1"/>
              <a:t>btnview</a:t>
            </a:r>
            <a:r>
              <a:rPr lang="en-US" altLang="ko-KR" sz="1600" dirty="0"/>
              <a:t>"&gt;</a:t>
            </a:r>
            <a:r>
              <a:rPr lang="ko-KR" altLang="en-US" sz="1600" dirty="0"/>
              <a:t>조사하기 </a:t>
            </a:r>
            <a:r>
              <a:rPr lang="en-US" altLang="ko-KR" sz="1600" dirty="0"/>
              <a:t>&lt;/button&gt;</a:t>
            </a:r>
          </a:p>
          <a:p>
            <a:pPr marL="0" indent="0">
              <a:buNone/>
            </a:pPr>
            <a:r>
              <a:rPr lang="en-US" altLang="ko-KR" sz="1600" dirty="0"/>
              <a:t>&lt;button  id="</a:t>
            </a:r>
            <a:r>
              <a:rPr lang="en-US" altLang="ko-KR" sz="1600" dirty="0" err="1"/>
              <a:t>btnchange</a:t>
            </a:r>
            <a:r>
              <a:rPr lang="en-US" altLang="ko-KR" sz="1600" dirty="0"/>
              <a:t>"&gt;</a:t>
            </a:r>
            <a:r>
              <a:rPr lang="ko-KR" altLang="en-US" sz="1600" dirty="0"/>
              <a:t>이름변경 </a:t>
            </a:r>
            <a:r>
              <a:rPr lang="en-US" altLang="ko-KR" sz="1600" dirty="0"/>
              <a:t>&lt;/button&gt;</a:t>
            </a:r>
          </a:p>
          <a:p>
            <a:pPr marL="0" indent="0">
              <a:buNone/>
            </a:pPr>
            <a:r>
              <a:rPr lang="en-US" altLang="ko-KR" sz="1600" dirty="0"/>
              <a:t>&lt;/form</a:t>
            </a:r>
            <a:r>
              <a:rPr lang="en-US" altLang="ko-KR" sz="1600" dirty="0" smtClean="0"/>
              <a:t>&gt;&lt;/</a:t>
            </a:r>
            <a:r>
              <a:rPr lang="en-US" altLang="ko-KR" sz="1600" dirty="0"/>
              <a:t>body&gt; </a:t>
            </a: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558580" y="3357836"/>
            <a:ext cx="3330064" cy="3257550"/>
            <a:chOff x="5337685" y="2943225"/>
            <a:chExt cx="3330064" cy="3257550"/>
          </a:xfrm>
        </p:grpSpPr>
        <p:grpSp>
          <p:nvGrpSpPr>
            <p:cNvPr id="7" name="그룹 6"/>
            <p:cNvGrpSpPr/>
            <p:nvPr/>
          </p:nvGrpSpPr>
          <p:grpSpPr>
            <a:xfrm>
              <a:off x="5337685" y="2943225"/>
              <a:ext cx="3232661" cy="2095500"/>
              <a:chOff x="5248275" y="3838575"/>
              <a:chExt cx="3581400" cy="2228850"/>
            </a:xfrm>
          </p:grpSpPr>
          <p:sp>
            <p:nvSpPr>
              <p:cNvPr id="6" name="직사각형 5"/>
              <p:cNvSpPr/>
              <p:nvPr/>
            </p:nvSpPr>
            <p:spPr bwMode="auto">
              <a:xfrm>
                <a:off x="5248275" y="3838575"/>
                <a:ext cx="3581400" cy="2228850"/>
              </a:xfrm>
              <a:prstGeom prst="rect">
                <a:avLst/>
              </a:prstGeom>
              <a:solidFill>
                <a:srgbClr val="CC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86387" y="3971924"/>
                <a:ext cx="3305175" cy="1962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4649" y="4367210"/>
              <a:ext cx="1943100" cy="1833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98242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0608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7745506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조작관련</a:t>
            </a:r>
            <a:r>
              <a:rPr lang="en-US" altLang="ko-KR" dirty="0" smtClean="0"/>
              <a:t>(Manipulation)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메소드들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330798" y="1549102"/>
          <a:ext cx="8212138" cy="449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97"/>
                <a:gridCol w="5595341"/>
              </a:tblGrid>
              <a:tr h="451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767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append(content)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일치된 요소 내부의 마지막 위치에 </a:t>
                      </a:r>
                      <a:r>
                        <a:rPr lang="en-US" altLang="ko-KR" b="1" dirty="0" smtClean="0">
                          <a:latin typeface="+mj-ea"/>
                          <a:ea typeface="+mj-ea"/>
                        </a:rPr>
                        <a:t>content</a:t>
                      </a:r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를 </a:t>
                      </a:r>
                      <a:endParaRPr lang="en-US" altLang="ko-KR" b="1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추가한다 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566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appendTo</a:t>
                      </a:r>
                      <a:r>
                        <a:rPr lang="en-US" altLang="ko-KR" dirty="0" smtClean="0"/>
                        <a:t>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선택된 요소를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selector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에 일치된 모든 요소들의 내부 마지막 위치에 추가한다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만일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일치된 요소가 본문에 존재하면 그 요소를 제거한 후 복사한다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(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즉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이동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)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  <a:tr h="9340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prepend</a:t>
                      </a:r>
                      <a:r>
                        <a:rPr lang="en-US" altLang="ko-KR" dirty="0" smtClean="0"/>
                        <a:t>(content)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append(content)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동일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다만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내부의 처음위치에 추가한다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  <a:tr h="770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prependTo</a:t>
                      </a:r>
                      <a:r>
                        <a:rPr lang="en-US" altLang="ko-KR" dirty="0" smtClean="0"/>
                        <a:t>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appendTo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(selector)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동일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다만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내부의 처음위치에 추가한다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000" dirty="0" smtClean="0"/>
              <a:t>  </a:t>
            </a:r>
            <a:r>
              <a:rPr lang="ko-KR" altLang="en-US" sz="2000" b="1" dirty="0" smtClean="0"/>
              <a:t>선택 요소내부에  추가하는 </a:t>
            </a:r>
            <a:r>
              <a:rPr lang="ko-KR" altLang="en-US" sz="2000" b="1" dirty="0" err="1" smtClean="0"/>
              <a:t>메소드</a:t>
            </a:r>
            <a:r>
              <a:rPr lang="ko-KR" altLang="en-US" sz="2000" b="1" dirty="0" smtClean="0"/>
              <a:t> 들</a:t>
            </a:r>
            <a:endParaRPr lang="ko-KR" altLang="en-US" sz="2000" b="1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                     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7605657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조작관련</a:t>
            </a:r>
            <a:r>
              <a:rPr lang="en-US" altLang="ko-KR" dirty="0" smtClean="0"/>
              <a:t>(Manipulation)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메소드들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16859" y="1936380"/>
          <a:ext cx="8212138" cy="3519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97"/>
                <a:gridCol w="5595341"/>
              </a:tblGrid>
              <a:tr h="455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670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after(content)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일치된 요소 뒤에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content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를 삽입한다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내부가 아닌 외부에 삽입된다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  <a:tr h="737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insertAfter</a:t>
                      </a:r>
                      <a:r>
                        <a:rPr lang="en-US" altLang="ko-KR" dirty="0" smtClean="0"/>
                        <a:t>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선택된 요소를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selector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에 의해 일치된 모든 요소들 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뒤쪽에 삽입한다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내부가 아닌 외부에 삽입된다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  <a:tr h="786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before(content)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일치된 요소 앞에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content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를 삽입한다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내부가 아닌 외부에 삽입된다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  <a:tr h="867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insertBefore</a:t>
                      </a:r>
                      <a:r>
                        <a:rPr lang="en-US" altLang="ko-KR" dirty="0" smtClean="0"/>
                        <a:t>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insertAfter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(selector)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유사하나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앞쪽에 삽입한다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내부가 아닌 외부에 삽입된다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33488" y="1028257"/>
            <a:ext cx="6228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000" dirty="0" smtClean="0"/>
              <a:t>  </a:t>
            </a:r>
            <a:r>
              <a:rPr lang="ko-KR" altLang="en-US" sz="2000" b="1" dirty="0" smtClean="0"/>
              <a:t>선택 요소  외부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에  추가하는 메소드 들</a:t>
            </a:r>
            <a:endParaRPr lang="ko-KR" altLang="en-US" sz="2000" b="1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0130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$(</a:t>
            </a:r>
            <a:r>
              <a:rPr lang="en-US" altLang="ko-KR" dirty="0"/>
              <a:t>function</a:t>
            </a:r>
            <a:r>
              <a:rPr lang="en-US" altLang="ko-KR" dirty="0" smtClean="0"/>
              <a:t>(){ </a:t>
            </a:r>
          </a:p>
          <a:p>
            <a:pPr marL="0" indent="0">
              <a:buNone/>
            </a:pPr>
            <a:r>
              <a:rPr lang="en-US" altLang="ko-KR" dirty="0" smtClean="0"/>
              <a:t>         //p</a:t>
            </a:r>
            <a:r>
              <a:rPr lang="ko-KR" altLang="en-US" dirty="0" smtClean="0"/>
              <a:t>를 클릭하면 그림을 추가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$(‘p’).click(function() {     } 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});</a:t>
            </a:r>
          </a:p>
          <a:p>
            <a:pPr marL="0" indent="0">
              <a:buNone/>
            </a:pPr>
            <a:r>
              <a:rPr lang="en-US" altLang="ko-KR" dirty="0" smtClean="0"/>
              <a:t>&lt;/script&gt;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en-US" altLang="ko-KR" dirty="0"/>
              <a:t>p title="Tulips"&gt;</a:t>
            </a:r>
            <a:r>
              <a:rPr lang="ko-KR" altLang="en-US" dirty="0" err="1"/>
              <a:t>튜울립</a:t>
            </a:r>
            <a:r>
              <a:rPr lang="en-US" altLang="ko-KR" dirty="0"/>
              <a:t>&lt;/p&gt;</a:t>
            </a:r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en-US" altLang="ko-KR" dirty="0"/>
              <a:t>p title="Chrysanthemum"&gt;</a:t>
            </a:r>
            <a:r>
              <a:rPr lang="ko-KR" altLang="en-US" dirty="0"/>
              <a:t>국화</a:t>
            </a:r>
            <a:r>
              <a:rPr lang="en-US" altLang="ko-KR" dirty="0"/>
              <a:t>&lt;/p&gt;</a:t>
            </a:r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en-US" altLang="ko-KR" dirty="0"/>
              <a:t>p title="Koala"&gt;</a:t>
            </a:r>
            <a:r>
              <a:rPr lang="ko-KR" altLang="en-US" dirty="0"/>
              <a:t>코알라</a:t>
            </a:r>
            <a:r>
              <a:rPr lang="en-US" altLang="ko-KR" dirty="0"/>
              <a:t>&lt;/p&gt;</a:t>
            </a:r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en-US" altLang="ko-KR" dirty="0"/>
              <a:t>p title="Hydrangeas"&gt;</a:t>
            </a:r>
            <a:r>
              <a:rPr lang="ko-KR" altLang="en-US" dirty="0" smtClean="0"/>
              <a:t>수국     </a:t>
            </a:r>
            <a:r>
              <a:rPr lang="en-US" altLang="ko-KR" dirty="0" smtClean="0"/>
              <a:t>&lt;/</a:t>
            </a:r>
            <a:r>
              <a:rPr lang="en-US" altLang="ko-KR" dirty="0"/>
              <a:t>p</a:t>
            </a:r>
            <a:r>
              <a:rPr lang="en-US" altLang="ko-KR" dirty="0" smtClean="0"/>
              <a:t>&gt;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body&gt;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372100" y="1704973"/>
            <a:ext cx="2276476" cy="3543301"/>
            <a:chOff x="5391150" y="1381126"/>
            <a:chExt cx="2276476" cy="4471988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5391150" y="1381126"/>
              <a:ext cx="2276476" cy="44719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00" y="1462089"/>
              <a:ext cx="2009775" cy="43100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89732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6668" y="914400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/>
            <a:r>
              <a:rPr lang="ko-KR" altLang="en-US" sz="1800" dirty="0" smtClean="0"/>
              <a:t> </a:t>
            </a:r>
            <a:r>
              <a:rPr lang="ko-KR" altLang="en-US" b="1" dirty="0" smtClean="0">
                <a:latin typeface="+mn-ea"/>
                <a:ea typeface="+mn-ea"/>
              </a:rPr>
              <a:t>복사</a:t>
            </a:r>
            <a:r>
              <a:rPr lang="en-US" altLang="ko-KR" b="1" dirty="0" smtClean="0">
                <a:latin typeface="+mn-ea"/>
                <a:ea typeface="+mn-ea"/>
              </a:rPr>
              <a:t>  </a:t>
            </a:r>
            <a:r>
              <a:rPr lang="ko-KR" altLang="en-US" b="1" dirty="0" err="1" smtClean="0">
                <a:latin typeface="+mn-ea"/>
                <a:ea typeface="+mn-ea"/>
              </a:rPr>
              <a:t>메소드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endParaRPr lang="ko-KR" altLang="en-US" sz="1800" b="1" dirty="0" smtClean="0">
              <a:latin typeface="+mn-ea"/>
              <a:ea typeface="+mn-ea"/>
            </a:endParaRPr>
          </a:p>
          <a:p>
            <a:pPr marL="0" indent="0"/>
            <a:endParaRPr lang="ko-KR" altLang="en-US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조작관련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38376" y="1570618"/>
          <a:ext cx="821213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79"/>
                <a:gridCol w="6251559"/>
              </a:tblGrid>
              <a:tr h="365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292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empty()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선택된 </a:t>
                      </a:r>
                      <a:r>
                        <a:rPr lang="ko-KR" altLang="en-US" dirty="0" err="1" smtClean="0"/>
                        <a:t>모든요소의</a:t>
                      </a:r>
                      <a:r>
                        <a:rPr lang="ko-KR" altLang="en-US" dirty="0" smtClean="0"/>
                        <a:t> 자식요소를 지운다</a:t>
                      </a:r>
                      <a:endParaRPr lang="ko-KR" altLang="en-US" dirty="0"/>
                    </a:p>
                  </a:txBody>
                  <a:tcPr/>
                </a:tc>
              </a:tr>
              <a:tr h="51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remove</a:t>
                      </a:r>
                    </a:p>
                    <a:p>
                      <a:pPr latinLnBrk="1"/>
                      <a:r>
                        <a:rPr lang="en-US" altLang="ko-KR" dirty="0" smtClean="0"/>
                        <a:t>remove(selector)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선택된 모든 요소와 그의 자식요소를 지운다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$(‘p’).</a:t>
                      </a:r>
                      <a:r>
                        <a:rPr lang="en-US" altLang="ko-KR" smtClean="0"/>
                        <a:t>remove(‘.test</a:t>
                      </a:r>
                      <a:r>
                        <a:rPr lang="en-US" altLang="ko-KR" dirty="0" smtClean="0"/>
                        <a:t>’)  &lt;p&gt;&lt;/p&gt;  &lt;p class=‘test’&gt;&lt;/p&gt;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58522" y="1129553"/>
            <a:ext cx="3073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 smtClean="0"/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94852" y="4290809"/>
          <a:ext cx="8154296" cy="159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19"/>
                <a:gridCol w="6228677"/>
              </a:tblGrid>
              <a:tr h="45914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설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49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clone()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요소를 복사하고 선택한다 </a:t>
                      </a:r>
                      <a:endParaRPr lang="ko-KR" altLang="en-US" dirty="0"/>
                    </a:p>
                  </a:txBody>
                  <a:tcPr/>
                </a:tc>
              </a:tr>
              <a:tr h="552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clone(true)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 요소의 이벤트 처리기를 포함하여 복사하고 선택한다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필터링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38375" y="1473797"/>
          <a:ext cx="8212138" cy="3117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97"/>
                <a:gridCol w="5595341"/>
              </a:tblGrid>
              <a:tr h="427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번째의 요소</a:t>
                      </a:r>
                      <a:endParaRPr lang="ko-KR" altLang="en-US" dirty="0"/>
                    </a:p>
                  </a:txBody>
                  <a:tcPr/>
                </a:tc>
              </a:tr>
              <a:tr h="429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first()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 중 가장 첫 번째 요소</a:t>
                      </a:r>
                      <a:endParaRPr lang="ko-KR" altLang="en-US" dirty="0"/>
                    </a:p>
                  </a:txBody>
                  <a:tcPr/>
                </a:tc>
              </a:tr>
              <a:tr h="536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last()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 중 가장 마지막 번째 요소</a:t>
                      </a:r>
                      <a:endParaRPr lang="ko-KR" altLang="en-US" dirty="0"/>
                    </a:p>
                  </a:txBody>
                  <a:tcPr/>
                </a:tc>
              </a:tr>
              <a:tr h="506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filter(selector)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 중 </a:t>
                      </a:r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와 일치하는 요소를 필터링한다 </a:t>
                      </a:r>
                      <a:endParaRPr lang="ko-KR" altLang="en-US" dirty="0"/>
                    </a:p>
                  </a:txBody>
                  <a:tcPr/>
                </a:tc>
              </a:tr>
              <a:tr h="676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is(</a:t>
                      </a:r>
                      <a:r>
                        <a:rPr lang="en-US" altLang="ko-KR" sz="1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selectorElement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sz="1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selectorElement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와 일치하는지 판단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true/ false</a:t>
                      </a:r>
                      <a:r>
                        <a:rPr lang="ko-KR" altLang="en-US" baseline="0" dirty="0" smtClean="0"/>
                        <a:t>를 리턴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찾기탐색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395342" y="849854"/>
          <a:ext cx="8350623" cy="4536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535"/>
                <a:gridCol w="5799088"/>
              </a:tblGrid>
              <a:tr h="446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357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선택확장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26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next() </a:t>
                      </a:r>
                      <a:r>
                        <a:rPr lang="en-US" altLang="ko-KR" dirty="0" err="1" smtClean="0"/>
                        <a:t>nextAll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nextUntil</a:t>
                      </a:r>
                      <a:r>
                        <a:rPr lang="en-US" altLang="ko-KR" dirty="0" smtClean="0"/>
                        <a:t>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선택요소의 다음 형제요소들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77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prev</a:t>
                      </a:r>
                      <a:r>
                        <a:rPr lang="en-US" altLang="ko-KR" dirty="0" smtClean="0"/>
                        <a:t>() </a:t>
                      </a:r>
                      <a:r>
                        <a:rPr lang="en-US" altLang="ko-KR" dirty="0" err="1" smtClean="0"/>
                        <a:t>preveAll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prevUntil</a:t>
                      </a:r>
                      <a:r>
                        <a:rPr lang="en-US" altLang="ko-KR" dirty="0" smtClean="0"/>
                        <a:t>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선택요소의 이전 형제요소들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00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parent() </a:t>
                      </a:r>
                      <a:r>
                        <a:rPr lang="en-US" altLang="ko-KR" dirty="0" err="1" smtClean="0"/>
                        <a:t>pratents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smtClean="0"/>
                        <a:t>parents(selector)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parentsUntil</a:t>
                      </a:r>
                      <a:r>
                        <a:rPr lang="en-US" altLang="ko-KR" dirty="0" smtClean="0"/>
                        <a:t>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선택요소의 부모요소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777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siblings()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siblings(selector)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선택요소의 앞뒤 모든 요소들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312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find()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선택요소의 후손요소들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21159</TotalTime>
  <Words>1786</Words>
  <Application>Microsoft Office PowerPoint</Application>
  <PresentationFormat>화면 슬라이드 쇼(4:3)</PresentationFormat>
  <Paragraphs>344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1_Crayons</vt:lpstr>
      <vt:lpstr>슬라이드 1</vt:lpstr>
      <vt:lpstr>필터링 메소드</vt:lpstr>
      <vt:lpstr>예제(val)</vt:lpstr>
      <vt:lpstr>조작관련(Manipulation) 메소드들</vt:lpstr>
      <vt:lpstr>조작관련(Manipulation) 메소드들</vt:lpstr>
      <vt:lpstr>예제</vt:lpstr>
      <vt:lpstr>조작관련 (삭제 복사) 메소드 </vt:lpstr>
      <vt:lpstr>필터링 메소드</vt:lpstr>
      <vt:lpstr>찾기탐색 메소드</vt:lpstr>
      <vt:lpstr>찾기메소드(parent-is)</vt:lpstr>
      <vt:lpstr>스타일시트(css)관련 메소드 </vt:lpstr>
      <vt:lpstr>스타일시트 (css)관련 메소드</vt:lpstr>
      <vt:lpstr>속성(attribute) 관련 메소드 </vt:lpstr>
      <vt:lpstr>속성 메소드 </vt:lpstr>
      <vt:lpstr>prop() –속성상태 설정 및 상태 얻기</vt:lpstr>
      <vt:lpstr>prop() 속성상태 설정 및 상태 얻기</vt:lpstr>
      <vt:lpstr>prop() 속성상태 설정 및 상태 얻기</vt:lpstr>
      <vt:lpstr>슬라이드 18</vt:lpstr>
      <vt:lpstr>이벤트관련 메소드</vt:lpstr>
      <vt:lpstr>이벤트관련 메소드</vt:lpstr>
      <vt:lpstr>이벤트관련 메소드</vt:lpstr>
      <vt:lpstr>delegate</vt:lpstr>
      <vt:lpstr>delegate undelegate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bms</cp:lastModifiedBy>
  <cp:revision>2161</cp:revision>
  <dcterms:created xsi:type="dcterms:W3CDTF">2007-06-29T06:43:39Z</dcterms:created>
  <dcterms:modified xsi:type="dcterms:W3CDTF">2020-09-16T23:43:39Z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