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5ADD6-5FB9-E78B-84AC-31F323261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F0EFA2-96F3-3763-5529-FCF4DA800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6163B-AF88-6A79-5307-DF5F23C1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4673-5E40-47D2-8B29-0B4A61CF0FE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040AF-B961-8A7A-FF4C-3669EE2C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2D017-18E0-DA68-11D3-E546393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36D-9F59-4935-80D3-469474165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4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4E05-59D2-A503-2441-F531F64D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41E8D-3C66-BE3A-CDD2-BB4D0ED5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8E1DF-0398-A17B-3334-F528B0B8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4673-5E40-47D2-8B29-0B4A61CF0FE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60961-A61C-0985-1B4B-32240900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7713B-C9A8-1DBD-FF60-58DFC90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36D-9F59-4935-80D3-469474165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8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DCD857-0A6E-579F-DAF5-A8499550A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713BB-0CBA-3B59-656A-F59C96CEB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383A4-121E-545A-0C30-C4B5B282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4673-5E40-47D2-8B29-0B4A61CF0FE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42706-90B9-76C0-F19E-0C84BE64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3AD33-C006-4EB8-CDEF-B348C4B3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36D-9F59-4935-80D3-469474165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E8AA3-98A3-6297-3026-1BF3EC07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82C38-6D3D-3EC3-FACF-73F63CD1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5B36-56F1-5565-373B-EC94FD16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4673-5E40-47D2-8B29-0B4A61CF0FE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3D669-BEA7-D103-72DB-F4D5A80A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4951A-BBC8-52A5-1A35-E8B6901D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36D-9F59-4935-80D3-469474165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9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9C72F-4140-F01E-3518-CD62CD61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B2482-5D5B-680E-EA8B-EEF2F0B6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FA9CF-3F58-FCFC-B046-20FF867D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4673-5E40-47D2-8B29-0B4A61CF0FE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7F05A-B7B7-AF29-3F29-A926E52C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9E722-8294-F01D-8F81-1CBF245E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36D-9F59-4935-80D3-469474165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1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A8744-C39F-9497-7AFE-0A55CD4D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60C0A-BFDA-9ECF-4C91-4791E7F26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4AAFA-348D-9AA7-C140-43534621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3E04F-34AA-E7D5-EF38-7E8C78CD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4673-5E40-47D2-8B29-0B4A61CF0FE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D02CA1-4DB9-B707-5225-FAA1244B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00DCD-1958-6695-621C-97CF5D6B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36D-9F59-4935-80D3-469474165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47DB4-5DD9-A6A7-CFA6-76778947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DD2C4-1F95-DFFC-E5D8-E1CA1773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2DEF9-B460-1E75-6098-14A98588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D292A2-D8B7-6B6D-2C3A-4DC006182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B4F186-28C5-B6F8-F3A5-C7E8CB633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B97836-FEE5-3B0B-8A5D-0C991E89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4673-5E40-47D2-8B29-0B4A61CF0FE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183A57-B296-A946-C52B-2D3DAAFB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AB9C2C-5AC0-C348-4F7D-98A15455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36D-9F59-4935-80D3-469474165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4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76F0-430C-A138-308D-7C94FD4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15346-F7C9-45E8-1827-1610BC1F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4673-5E40-47D2-8B29-0B4A61CF0FE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679E9F-8776-0D00-C782-9C049C08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EE28D-081C-75B4-A1A8-85541A90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36D-9F59-4935-80D3-469474165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5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FFF984-AD95-79EB-0BB1-B996560C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4673-5E40-47D2-8B29-0B4A61CF0FE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844FC-8063-7659-593B-F9DDB89B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05F65-320F-BDD8-B9CA-08284E6D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36D-9F59-4935-80D3-469474165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6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B11DD-EF28-26FD-D02F-2A1C5273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875D3-5934-890C-8593-AD4BAA31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D89F1-D571-CDFF-4F81-563255309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3EDB5-6AB0-9227-B35E-73673F38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4673-5E40-47D2-8B29-0B4A61CF0FE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518F8-D04A-0606-C58A-0A300F96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D510A-21F9-7513-A27C-90EAC14C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36D-9F59-4935-80D3-469474165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7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9655D-9628-FE68-84ED-5D828DE7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2AADBD-9EAF-B56A-3576-8D0317BDA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5C29E-FCA3-65DE-B83F-A04D623BB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0CF05-8F52-8DB0-276A-5AE6D785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4673-5E40-47D2-8B29-0B4A61CF0FE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E2CA3-CDB1-8918-FD07-69EE163E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DEF33-0C93-6DA8-9990-740865F8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36D-9F59-4935-80D3-469474165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7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859067-E2A3-A115-A2BB-905D187D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B0C0C-2B76-F895-4835-12DD921E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0183C-0AC9-0883-ED3D-06A6BEF2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4673-5E40-47D2-8B29-0B4A61CF0FE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A2F63-D281-2EA7-2098-2EC9AE4F7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16824-35AD-80FC-DF93-1B08332A9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136D-9F59-4935-80D3-469474165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2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7BB770A5-70C1-B00F-6FE9-B6E8CB0ACD88}"/>
              </a:ext>
            </a:extLst>
          </p:cNvPr>
          <p:cNvGrpSpPr/>
          <p:nvPr/>
        </p:nvGrpSpPr>
        <p:grpSpPr>
          <a:xfrm>
            <a:off x="1375575" y="1836751"/>
            <a:ext cx="6957391" cy="3673503"/>
            <a:chOff x="1375575" y="1836751"/>
            <a:chExt cx="6957391" cy="367350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D42CCA5-49F1-B7E2-0DF0-4E70AE1F56DE}"/>
                </a:ext>
              </a:extLst>
            </p:cNvPr>
            <p:cNvSpPr/>
            <p:nvPr/>
          </p:nvSpPr>
          <p:spPr>
            <a:xfrm>
              <a:off x="1375575" y="1836751"/>
              <a:ext cx="6957391" cy="3673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E06CDBA-254E-A31B-B39E-DB42F05F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266" y="2675838"/>
              <a:ext cx="1214537" cy="121453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BDE52FF-9A3F-BCEE-F43A-17B22D0C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28" y="4602751"/>
              <a:ext cx="1363244" cy="7270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18E8BB-3023-AD00-D5E3-6BA7493ADB9B}"/>
                </a:ext>
              </a:extLst>
            </p:cNvPr>
            <p:cNvSpPr txBox="1"/>
            <p:nvPr/>
          </p:nvSpPr>
          <p:spPr>
            <a:xfrm>
              <a:off x="1625507" y="2556428"/>
              <a:ext cx="11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전력계통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2D927D4-959A-A70D-7AA3-7F0EFE0F876B}"/>
                </a:ext>
              </a:extLst>
            </p:cNvPr>
            <p:cNvCxnSpPr>
              <a:cxnSpLocks/>
            </p:cNvCxnSpPr>
            <p:nvPr/>
          </p:nvCxnSpPr>
          <p:spPr>
            <a:xfrm>
              <a:off x="2806810" y="3269567"/>
              <a:ext cx="35974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C1A1F73-6783-3F8E-FA59-C5BE47143C3D}"/>
                    </a:ext>
                  </a:extLst>
                </p:cNvPr>
                <p:cNvSpPr txBox="1"/>
                <p:nvPr/>
              </p:nvSpPr>
              <p:spPr>
                <a:xfrm>
                  <a:off x="3213500" y="2556428"/>
                  <a:ext cx="1115290" cy="67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ko-KR" altLang="en-US" b="1" dirty="0">
                      <a:latin typeface="Cambria Math" panose="02040503050406030204" pitchFamily="18" charset="0"/>
                    </a:rPr>
                    <a:t>수전</a:t>
                  </a:r>
                  <a:endParaRPr lang="en-US" altLang="ko-KR" b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/>
                              </a:rPr>
                              <m:t>𝒈𝒓𝒊𝒅</m:t>
                            </m:r>
                          </m:sub>
                        </m:s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1" i="1" dirty="0" smtClean="0">
                            <a:latin typeface="Cambria Math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C1A1F73-6783-3F8E-FA59-C5BE47143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500" y="2556428"/>
                  <a:ext cx="1115290" cy="672620"/>
                </a:xfrm>
                <a:prstGeom prst="rect">
                  <a:avLst/>
                </a:prstGeom>
                <a:blipFill>
                  <a:blip r:embed="rId4"/>
                  <a:stretch>
                    <a:fillRect l="-4372" t="-4505" b="-54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451316-B79D-22BE-AF0F-9754BA49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507" y="2950572"/>
              <a:ext cx="1115290" cy="1149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CFA988-50C4-B771-3F52-F71CBD75E573}"/>
                </a:ext>
              </a:extLst>
            </p:cNvPr>
            <p:cNvSpPr txBox="1"/>
            <p:nvPr/>
          </p:nvSpPr>
          <p:spPr>
            <a:xfrm>
              <a:off x="6345800" y="2051031"/>
              <a:ext cx="1838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건물 전기부하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03D584-907C-336C-511D-EC0FDF7CD530}"/>
                    </a:ext>
                  </a:extLst>
                </p:cNvPr>
                <p:cNvSpPr txBox="1"/>
                <p:nvPr/>
              </p:nvSpPr>
              <p:spPr>
                <a:xfrm>
                  <a:off x="6676762" y="2361609"/>
                  <a:ext cx="15075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𝒍𝒐𝒂𝒅</m:t>
                            </m:r>
                          </m:sub>
                        </m:s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1" i="1" dirty="0" smtClean="0">
                            <a:latin typeface="Cambria Math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03D584-907C-336C-511D-EC0FDF7CD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762" y="2361609"/>
                  <a:ext cx="150755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34D67985-632B-A956-FB63-E142D1198425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4476584" y="3269567"/>
              <a:ext cx="2000444" cy="1696716"/>
            </a:xfrm>
            <a:prstGeom prst="bentConnector3">
              <a:avLst>
                <a:gd name="adj1" fmla="val 23369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C752F32-5AD5-F0FB-9322-AE34AF9F6D4D}"/>
                    </a:ext>
                  </a:extLst>
                </p:cNvPr>
                <p:cNvSpPr txBox="1"/>
                <p:nvPr/>
              </p:nvSpPr>
              <p:spPr>
                <a:xfrm>
                  <a:off x="5522731" y="4253906"/>
                  <a:ext cx="9002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ko-KR" altLang="en-US" b="1" dirty="0">
                      <a:latin typeface="Cambria Math" panose="02040503050406030204" pitchFamily="18" charset="0"/>
                    </a:rPr>
                    <a:t>충전</a:t>
                  </a:r>
                  <a:endParaRPr lang="en-US" altLang="ko-KR" b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𝒄𝒉</m:t>
                            </m:r>
                          </m:sub>
                        </m:s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1" i="1" dirty="0" smtClean="0">
                            <a:latin typeface="Cambria Math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C752F32-5AD5-F0FB-9322-AE34AF9F6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731" y="4253906"/>
                  <a:ext cx="900280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6081" t="-5660" b="-103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B58915B-60B7-D8FB-BDF6-2969C7966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6965" y="3843328"/>
              <a:ext cx="0" cy="7337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BBC38BE-6209-B122-6179-F0EE5FD2878A}"/>
                    </a:ext>
                  </a:extLst>
                </p:cNvPr>
                <p:cNvSpPr txBox="1"/>
                <p:nvPr/>
              </p:nvSpPr>
              <p:spPr>
                <a:xfrm>
                  <a:off x="7174784" y="3868851"/>
                  <a:ext cx="10380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ko-KR" altLang="en-US" b="1" dirty="0">
                      <a:latin typeface="Cambria Math" panose="02040503050406030204" pitchFamily="18" charset="0"/>
                    </a:rPr>
                    <a:t>방전</a:t>
                  </a:r>
                  <a:endParaRPr lang="en-US" altLang="ko-KR" b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𝒅𝒊𝒔𝒄𝒉</m:t>
                            </m:r>
                          </m:sub>
                        </m:s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1" i="1" dirty="0" smtClean="0">
                            <a:latin typeface="Cambria Math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BBC38BE-6209-B122-6179-F0EE5FD28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784" y="3868851"/>
                  <a:ext cx="1038032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5294" t="-5660" r="-3529" b="-103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440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CD0E35-5388-2052-7214-FC52E0CE4A53}"/>
              </a:ext>
            </a:extLst>
          </p:cNvPr>
          <p:cNvGrpSpPr/>
          <p:nvPr/>
        </p:nvGrpSpPr>
        <p:grpSpPr>
          <a:xfrm>
            <a:off x="1375575" y="1836751"/>
            <a:ext cx="6957391" cy="3935896"/>
            <a:chOff x="1375575" y="1836751"/>
            <a:chExt cx="6957391" cy="393589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D42CCA5-49F1-B7E2-0DF0-4E70AE1F56DE}"/>
                </a:ext>
              </a:extLst>
            </p:cNvPr>
            <p:cNvSpPr/>
            <p:nvPr/>
          </p:nvSpPr>
          <p:spPr>
            <a:xfrm>
              <a:off x="1375575" y="1836751"/>
              <a:ext cx="6957391" cy="3935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0BA17CC4-954E-3696-E9D8-059C1F27D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507" y="4516412"/>
              <a:ext cx="1027772" cy="1027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E06CDBA-254E-A31B-B39E-DB42F05F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266" y="2675838"/>
              <a:ext cx="1214537" cy="121453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BDE52FF-9A3F-BCEE-F43A-17B22D0CC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28" y="4602751"/>
              <a:ext cx="1363244" cy="7270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18E8BB-3023-AD00-D5E3-6BA7493ADB9B}"/>
                </a:ext>
              </a:extLst>
            </p:cNvPr>
            <p:cNvSpPr txBox="1"/>
            <p:nvPr/>
          </p:nvSpPr>
          <p:spPr>
            <a:xfrm>
              <a:off x="1625507" y="2556428"/>
              <a:ext cx="11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전력계통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53520F0-764F-F32E-FAD2-F5987174169E}"/>
                    </a:ext>
                  </a:extLst>
                </p:cNvPr>
                <p:cNvSpPr txBox="1"/>
                <p:nvPr/>
              </p:nvSpPr>
              <p:spPr>
                <a:xfrm>
                  <a:off x="3070787" y="4241468"/>
                  <a:ext cx="1507551" cy="671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>
                      <a:latin typeface="Cambria Math"/>
                    </a:rPr>
                    <a:t>태양광발전</a:t>
                  </a:r>
                  <a:endParaRPr lang="en-US" altLang="ko-KR" b="1" dirty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𝒑𝒗</m:t>
                            </m:r>
                          </m:sub>
                        </m:s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1" i="1" dirty="0" smtClean="0">
                            <a:latin typeface="Cambria Math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53520F0-764F-F32E-FAD2-F5987174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787" y="4241468"/>
                  <a:ext cx="1507551" cy="671209"/>
                </a:xfrm>
                <a:prstGeom prst="rect">
                  <a:avLst/>
                </a:prstGeom>
                <a:blipFill>
                  <a:blip r:embed="rId5"/>
                  <a:stretch>
                    <a:fillRect l="-3644" t="-5455"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2D927D4-959A-A70D-7AA3-7F0EFE0F876B}"/>
                </a:ext>
              </a:extLst>
            </p:cNvPr>
            <p:cNvCxnSpPr>
              <a:cxnSpLocks/>
            </p:cNvCxnSpPr>
            <p:nvPr/>
          </p:nvCxnSpPr>
          <p:spPr>
            <a:xfrm>
              <a:off x="2806810" y="3269567"/>
              <a:ext cx="359743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C1A1F73-6783-3F8E-FA59-C5BE47143C3D}"/>
                    </a:ext>
                  </a:extLst>
                </p:cNvPr>
                <p:cNvSpPr txBox="1"/>
                <p:nvPr/>
              </p:nvSpPr>
              <p:spPr>
                <a:xfrm>
                  <a:off x="3213500" y="2556428"/>
                  <a:ext cx="1115290" cy="67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ko-KR" altLang="en-US" b="1" dirty="0">
                      <a:latin typeface="Cambria Math" panose="02040503050406030204" pitchFamily="18" charset="0"/>
                    </a:rPr>
                    <a:t>수전</a:t>
                  </a:r>
                  <a:endParaRPr lang="en-US" altLang="ko-KR" b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/>
                              </a:rPr>
                              <m:t>𝒈𝒓𝒊𝒅</m:t>
                            </m:r>
                          </m:sub>
                        </m:s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1" i="1" dirty="0" smtClean="0">
                            <a:latin typeface="Cambria Math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C1A1F73-6783-3F8E-FA59-C5BE47143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500" y="2556428"/>
                  <a:ext cx="1115290" cy="672620"/>
                </a:xfrm>
                <a:prstGeom prst="rect">
                  <a:avLst/>
                </a:prstGeom>
                <a:blipFill>
                  <a:blip r:embed="rId6"/>
                  <a:stretch>
                    <a:fillRect l="-4372" t="-4505" b="-54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451316-B79D-22BE-AF0F-9754BA49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507" y="2950572"/>
              <a:ext cx="1115290" cy="1149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CFA988-50C4-B771-3F52-F71CBD75E573}"/>
                </a:ext>
              </a:extLst>
            </p:cNvPr>
            <p:cNvSpPr txBox="1"/>
            <p:nvPr/>
          </p:nvSpPr>
          <p:spPr>
            <a:xfrm>
              <a:off x="6345800" y="2051031"/>
              <a:ext cx="1838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건물 전기부하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03D584-907C-336C-511D-EC0FDF7CD530}"/>
                    </a:ext>
                  </a:extLst>
                </p:cNvPr>
                <p:cNvSpPr txBox="1"/>
                <p:nvPr/>
              </p:nvSpPr>
              <p:spPr>
                <a:xfrm>
                  <a:off x="6676762" y="2361609"/>
                  <a:ext cx="15075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𝒍𝒐𝒂𝒅</m:t>
                            </m:r>
                          </m:sub>
                        </m:s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1" i="1" dirty="0" smtClean="0">
                            <a:latin typeface="Cambria Math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03D584-907C-336C-511D-EC0FDF7CD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6762" y="2361609"/>
                  <a:ext cx="150755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34D67985-632B-A956-FB63-E142D1198425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4476584" y="3269567"/>
              <a:ext cx="2000444" cy="1696716"/>
            </a:xfrm>
            <a:prstGeom prst="bentConnector3">
              <a:avLst>
                <a:gd name="adj1" fmla="val 23369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C752F32-5AD5-F0FB-9322-AE34AF9F6D4D}"/>
                    </a:ext>
                  </a:extLst>
                </p:cNvPr>
                <p:cNvSpPr txBox="1"/>
                <p:nvPr/>
              </p:nvSpPr>
              <p:spPr>
                <a:xfrm>
                  <a:off x="5522731" y="4253906"/>
                  <a:ext cx="9002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ko-KR" altLang="en-US" b="1" dirty="0">
                      <a:latin typeface="Cambria Math" panose="02040503050406030204" pitchFamily="18" charset="0"/>
                    </a:rPr>
                    <a:t>충전</a:t>
                  </a:r>
                  <a:endParaRPr lang="en-US" altLang="ko-KR" b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𝒄𝒉</m:t>
                            </m:r>
                          </m:sub>
                        </m:s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1" i="1" dirty="0" smtClean="0">
                            <a:latin typeface="Cambria Math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C752F32-5AD5-F0FB-9322-AE34AF9F6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731" y="4253906"/>
                  <a:ext cx="900280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6081" t="-5660" b="-103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B58915B-60B7-D8FB-BDF6-2969C7966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6965" y="3843328"/>
              <a:ext cx="0" cy="7337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BBC38BE-6209-B122-6179-F0EE5FD2878A}"/>
                    </a:ext>
                  </a:extLst>
                </p:cNvPr>
                <p:cNvSpPr txBox="1"/>
                <p:nvPr/>
              </p:nvSpPr>
              <p:spPr>
                <a:xfrm>
                  <a:off x="7174784" y="3868851"/>
                  <a:ext cx="10380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ko-KR" altLang="en-US" b="1" dirty="0">
                      <a:latin typeface="Cambria Math" panose="02040503050406030204" pitchFamily="18" charset="0"/>
                    </a:rPr>
                    <a:t>방전</a:t>
                  </a:r>
                  <a:endParaRPr lang="en-US" altLang="ko-KR" b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latin typeface="Cambria Math" panose="02040503050406030204" pitchFamily="18" charset="0"/>
                              </a:rPr>
                              <m:t>𝒅𝒊𝒔𝒄𝒉</m:t>
                            </m:r>
                          </m:sub>
                        </m:s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b="1" i="1" dirty="0" smtClean="0">
                            <a:latin typeface="Cambria Math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BBC38BE-6209-B122-6179-F0EE5FD28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784" y="3868851"/>
                  <a:ext cx="1038032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5294" t="-5660" r="-3529" b="-103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584408-D935-877F-7BB1-0662E0C568A9}"/>
                </a:ext>
              </a:extLst>
            </p:cNvPr>
            <p:cNvSpPr txBox="1"/>
            <p:nvPr/>
          </p:nvSpPr>
          <p:spPr>
            <a:xfrm>
              <a:off x="1806504" y="4147080"/>
              <a:ext cx="1065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Cambria Math"/>
                </a:rPr>
                <a:t>태양광</a:t>
              </a:r>
              <a:endParaRPr lang="en-US" altLang="ko-KR" b="1" dirty="0">
                <a:latin typeface="Cambria Math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AB3C9F0-F3B2-00D1-AFED-2FE48E852C7A}"/>
                </a:ext>
              </a:extLst>
            </p:cNvPr>
            <p:cNvCxnSpPr>
              <a:cxnSpLocks/>
            </p:cNvCxnSpPr>
            <p:nvPr/>
          </p:nvCxnSpPr>
          <p:spPr>
            <a:xfrm>
              <a:off x="2871670" y="4966282"/>
              <a:ext cx="36053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526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Jeonghun Song</dc:creator>
  <cp:lastModifiedBy>Jeonghun Song</cp:lastModifiedBy>
  <cp:revision>2</cp:revision>
  <dcterms:created xsi:type="dcterms:W3CDTF">2023-06-20T12:52:15Z</dcterms:created>
  <dcterms:modified xsi:type="dcterms:W3CDTF">2023-06-20T12:57:30Z</dcterms:modified>
</cp:coreProperties>
</file>