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slide" Target="slides/slide7.xml"/><Relationship Id="rId22" Type="http://schemas.openxmlformats.org/officeDocument/2006/relationships/font" Target="fonts/Karla-boldItalic.fntdata"/><Relationship Id="rId10" Type="http://schemas.openxmlformats.org/officeDocument/2006/relationships/slide" Target="slides/slide6.xml"/><Relationship Id="rId21" Type="http://schemas.openxmlformats.org/officeDocument/2006/relationships/font" Target="fonts/Karl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Karla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6" name="Google Shape;26;p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559750" y="1157300"/>
            <a:ext cx="57408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b="1" lang="en-US" sz="3200">
                <a:solidFill>
                  <a:srgbClr val="AD5003"/>
                </a:solidFill>
                <a:latin typeface="Montserrat"/>
                <a:ea typeface="Montserrat"/>
                <a:cs typeface="Montserrat"/>
                <a:sym typeface="Montserrat"/>
              </a:rPr>
              <a:t>SYSC 5103</a:t>
            </a:r>
            <a:endParaRPr b="1" sz="3200">
              <a:solidFill>
                <a:srgbClr val="AD500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b="1" lang="en-US" sz="3200">
                <a:solidFill>
                  <a:srgbClr val="AD5003"/>
                </a:solidFill>
                <a:latin typeface="Montserrat"/>
                <a:ea typeface="Montserrat"/>
                <a:cs typeface="Montserrat"/>
                <a:sym typeface="Montserrat"/>
              </a:rPr>
              <a:t>ROBOCUP </a:t>
            </a:r>
            <a:r>
              <a:rPr b="1" i="0" lang="en-US" sz="3200" u="none" cap="none" strike="noStrike">
                <a:solidFill>
                  <a:srgbClr val="AD5003"/>
                </a:solidFill>
                <a:latin typeface="Montserrat"/>
                <a:ea typeface="Montserrat"/>
                <a:cs typeface="Montserrat"/>
                <a:sym typeface="Montserrat"/>
              </a:rPr>
              <a:t>BDI Agent</a:t>
            </a:r>
            <a:endParaRPr b="1" sz="3200">
              <a:solidFill>
                <a:srgbClr val="AD500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559750" y="2645300"/>
            <a:ext cx="5740800" cy="22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Font typeface="Montserrat"/>
              <a:buNone/>
            </a:pPr>
            <a:r>
              <a:rPr b="1" i="0" lang="en-US" sz="2700" u="none" cap="none" strike="noStrike">
                <a:solidFill>
                  <a:srgbClr val="455520"/>
                </a:solidFill>
                <a:latin typeface="Montserrat"/>
                <a:ea typeface="Montserrat"/>
                <a:cs typeface="Montserrat"/>
                <a:sym typeface="Montserrat"/>
              </a:rPr>
              <a:t>BY:</a:t>
            </a:r>
            <a:endParaRPr b="1" i="0" sz="2700" u="none" cap="none" strike="noStrike">
              <a:solidFill>
                <a:srgbClr val="4555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Font typeface="Montserrat"/>
              <a:buNone/>
            </a:pPr>
            <a:r>
              <a:rPr b="1" lang="en-US" sz="2700">
                <a:solidFill>
                  <a:srgbClr val="455520"/>
                </a:solidFill>
                <a:latin typeface="Montserrat"/>
                <a:ea typeface="Montserrat"/>
                <a:cs typeface="Montserrat"/>
                <a:sym typeface="Montserrat"/>
              </a:rPr>
              <a:t>JEONGHWAN LEE</a:t>
            </a:r>
            <a:endParaRPr b="1" sz="2700">
              <a:solidFill>
                <a:srgbClr val="4555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Font typeface="Montserrat"/>
              <a:buNone/>
            </a:pPr>
            <a:r>
              <a:rPr b="1" lang="en-US" sz="2700">
                <a:solidFill>
                  <a:srgbClr val="455520"/>
                </a:solidFill>
                <a:latin typeface="Montserrat"/>
                <a:ea typeface="Montserrat"/>
                <a:cs typeface="Montserrat"/>
                <a:sym typeface="Montserrat"/>
              </a:rPr>
              <a:t>ZIYAD RABEH</a:t>
            </a:r>
            <a:endParaRPr b="1" sz="2700">
              <a:solidFill>
                <a:srgbClr val="4555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Font typeface="Montserrat"/>
              <a:buNone/>
            </a:pPr>
            <a:r>
              <a:rPr b="1" lang="en-US" sz="2700">
                <a:solidFill>
                  <a:srgbClr val="455520"/>
                </a:solidFill>
                <a:latin typeface="Montserrat"/>
                <a:ea typeface="Montserrat"/>
                <a:cs typeface="Montserrat"/>
                <a:sym typeface="Montserrat"/>
              </a:rPr>
              <a:t>RUI CHEN</a:t>
            </a:r>
            <a:endParaRPr b="1" sz="2700">
              <a:solidFill>
                <a:srgbClr val="4555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Font typeface="Montserrat"/>
              <a:buNone/>
            </a:pPr>
            <a:r>
              <a:t/>
            </a:r>
            <a:endParaRPr b="1" i="0" sz="2700" u="none" cap="none" strike="noStrike">
              <a:solidFill>
                <a:srgbClr val="45552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08" y="261980"/>
            <a:ext cx="2097879" cy="51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2697480" y="1389637"/>
            <a:ext cx="1744734" cy="457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b="1" i="0" lang="en-US" sz="2000" u="none" cap="none" strike="noStrike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 b="1" i="0" sz="2000" u="none" cap="none" strike="noStrike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249129" y="2184374"/>
            <a:ext cx="4531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None/>
            </a:pPr>
            <a:r>
              <a:rPr b="0" i="0" lang="en-US" sz="40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Questions</a:t>
            </a:r>
            <a:r>
              <a:rPr b="0" i="0" lang="en-US" sz="3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?</a:t>
            </a:r>
            <a:endParaRPr b="0" i="0" sz="36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19" name="Google Shape;119;p16"/>
          <p:cNvGrpSpPr/>
          <p:nvPr/>
        </p:nvGrpSpPr>
        <p:grpSpPr>
          <a:xfrm>
            <a:off x="3010819" y="714917"/>
            <a:ext cx="658579" cy="630135"/>
            <a:chOff x="1278900" y="2333250"/>
            <a:chExt cx="381175" cy="381175"/>
          </a:xfrm>
        </p:grpSpPr>
        <p:sp>
          <p:nvSpPr>
            <p:cNvPr id="120" name="Google Shape;120;p1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10058" y="1454139"/>
            <a:ext cx="3636609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/>
              <a:t>BDI Architecture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/>
              <a:t>AgentSpeak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/>
              <a:t>Design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/>
              <a:t>Goalie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/>
              <a:t>Defender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/>
              <a:t>Attacker</a:t>
            </a:r>
            <a:endParaRPr sz="1800"/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394135" y="226989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b="1" i="0" lang="en-US" sz="24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Outline</a:t>
            </a:r>
            <a:endParaRPr b="1" i="0" sz="24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242515" y="215075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b="1" i="0" lang="en-US" sz="24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BDI Architecture</a:t>
            </a:r>
            <a:endParaRPr b="1" i="0" sz="24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299359" y="1250563"/>
            <a:ext cx="7311900" cy="3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/>
              <a:t>Beliefs: 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-US" sz="1800"/>
              <a:t>Environment characteristics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-US" sz="1800"/>
              <a:t>Updated after the perception of each action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/>
              <a:t>Desires: 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-US" sz="1800"/>
              <a:t>Goals to be achieved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/>
              <a:t>I</a:t>
            </a:r>
            <a:r>
              <a:rPr lang="en-US" sz="1800"/>
              <a:t>ntentions</a:t>
            </a:r>
            <a:r>
              <a:rPr lang="en-US" sz="1800"/>
              <a:t>: 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-US" sz="1800"/>
              <a:t>Current chosen plan for action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42515" y="215075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/>
              <a:t>BDI Architecture</a:t>
            </a:r>
            <a:endParaRPr sz="2400"/>
          </a:p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99" y="700785"/>
            <a:ext cx="5144542" cy="420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245165" y="291274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/>
              <a:t>AgentSpeak</a:t>
            </a:r>
            <a:endParaRPr sz="2400"/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9388" y="700774"/>
            <a:ext cx="5328007" cy="416575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245184" y="1454139"/>
            <a:ext cx="25392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-US"/>
              <a:t>Abstract framework for Agent-oriented programming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-US"/>
              <a:t>Bridge the gap between theory and practice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>
            <a:off x="242515" y="215075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/>
              <a:t>Design</a:t>
            </a:r>
            <a:endParaRPr sz="2400"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310049" y="1100550"/>
            <a:ext cx="42012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/>
              <a:t>Three roles: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-US" sz="1800"/>
              <a:t>Goalie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-US" sz="1800"/>
              <a:t>Defender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-US" sz="1800"/>
              <a:t>Attacker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Formation: </a:t>
            </a:r>
            <a:r>
              <a:rPr lang="en-US" sz="1800"/>
              <a:t>1-2-2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 Goalie, 2 Defenders, and  2 Attackers</a:t>
            </a:r>
            <a:endParaRPr sz="18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242515" y="215075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/>
              <a:t>Goalie</a:t>
            </a:r>
            <a:endParaRPr sz="240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900" y="3540400"/>
            <a:ext cx="2993601" cy="11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900" y="2277738"/>
            <a:ext cx="4702326" cy="9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900" y="807162"/>
            <a:ext cx="5005774" cy="13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0475" y="3540400"/>
            <a:ext cx="1526550" cy="6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45165" y="291274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/>
              <a:t>Defender</a:t>
            </a:r>
            <a:endParaRPr sz="2400"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88" y="2338938"/>
            <a:ext cx="4715274" cy="13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00" y="3951650"/>
            <a:ext cx="2709475" cy="1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300" y="882950"/>
            <a:ext cx="5902801" cy="11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242515" y="215075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/>
              <a:t>Attacker</a:t>
            </a:r>
            <a:endParaRPr sz="2400"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75" y="3836975"/>
            <a:ext cx="6665126" cy="10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25" y="2151750"/>
            <a:ext cx="5764977" cy="1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875" y="700775"/>
            <a:ext cx="3400800" cy="12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