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80" r:id="rId2"/>
    <p:sldId id="375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3" r:id="rId14"/>
    <p:sldId id="601" r:id="rId15"/>
    <p:sldId id="602" r:id="rId16"/>
    <p:sldId id="605" r:id="rId17"/>
    <p:sldId id="606" r:id="rId18"/>
    <p:sldId id="611" r:id="rId19"/>
    <p:sldId id="615" r:id="rId20"/>
    <p:sldId id="616" r:id="rId21"/>
    <p:sldId id="617" r:id="rId22"/>
    <p:sldId id="618" r:id="rId23"/>
    <p:sldId id="619" r:id="rId24"/>
    <p:sldId id="607" r:id="rId25"/>
    <p:sldId id="621" r:id="rId26"/>
    <p:sldId id="620" r:id="rId27"/>
    <p:sldId id="600" r:id="rId2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080580F-A111-483F-B8E7-5403D97247BF}">
          <p14:sldIdLst>
            <p14:sldId id="580"/>
            <p14:sldId id="375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3"/>
            <p14:sldId id="601"/>
            <p14:sldId id="602"/>
            <p14:sldId id="605"/>
            <p14:sldId id="606"/>
            <p14:sldId id="611"/>
            <p14:sldId id="615"/>
            <p14:sldId id="616"/>
            <p14:sldId id="617"/>
            <p14:sldId id="618"/>
            <p14:sldId id="619"/>
            <p14:sldId id="607"/>
            <p14:sldId id="621"/>
            <p14:sldId id="620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5054"/>
    <a:srgbClr val="D9D9D9"/>
    <a:srgbClr val="FFE48F"/>
    <a:srgbClr val="4E4D5E"/>
    <a:srgbClr val="ABAABA"/>
    <a:srgbClr val="1D1D1B"/>
    <a:srgbClr val="DE2933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4" autoAdjust="0"/>
    <p:restoredTop sz="95962" autoAdjust="0"/>
  </p:normalViewPr>
  <p:slideViewPr>
    <p:cSldViewPr>
      <p:cViewPr varScale="1">
        <p:scale>
          <a:sx n="114" d="100"/>
          <a:sy n="114" d="100"/>
        </p:scale>
        <p:origin x="864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23F8-1023-44DB-94FA-324FF4C25C4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A1AB3-0D09-4229-8046-2E50F36D2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98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9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7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96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47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83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0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8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0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43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57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6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14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47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24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0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0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9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2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7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6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0E9D-60B0-4E12-89F1-BFD464F00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16632"/>
            <a:ext cx="2736751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BF82A-A657-48CC-B56B-8C339749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504" y="6525344"/>
            <a:ext cx="416496" cy="287758"/>
          </a:xfrm>
        </p:spPr>
        <p:txBody>
          <a:bodyPr/>
          <a:lstStyle>
            <a:lvl1pPr>
              <a:defRPr b="1"/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D89A30DF-5BFF-46F3-B206-098D2C8470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0024" y="2132856"/>
            <a:ext cx="9610724" cy="4536231"/>
          </a:xfrm>
          <a:prstGeom prst="rect">
            <a:avLst/>
          </a:prstGeom>
          <a:gradFill>
            <a:gsLst>
              <a:gs pos="0">
                <a:schemeClr val="bg1">
                  <a:lumMod val="87000"/>
                  <a:lumOff val="13000"/>
                </a:schemeClr>
              </a:gs>
              <a:gs pos="100000">
                <a:schemeClr val="bg1"/>
              </a:gs>
            </a:gsLst>
            <a:lin ang="5400000" scaled="1"/>
          </a:gradFill>
          <a:ln w="3175">
            <a:noFill/>
          </a:ln>
          <a:effectLst>
            <a:outerShdw blurRad="241300" dist="2540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4000"/>
              </a:lnSpc>
            </a:pP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E2BAC0-3262-41BA-B534-CEF81EF3C1A1}"/>
              </a:ext>
            </a:extLst>
          </p:cNvPr>
          <p:cNvCxnSpPr>
            <a:cxnSpLocks/>
          </p:cNvCxnSpPr>
          <p:nvPr userDrawn="1"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88914"/>
            <a:ext cx="8915400" cy="3603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3429000"/>
            <a:ext cx="8915400" cy="269716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89504" y="6570242"/>
            <a:ext cx="416496" cy="2877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 spc="-6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000" b="1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26" userDrawn="1">
          <p15:clr>
            <a:srgbClr val="F26B43"/>
          </p15:clr>
        </p15:guide>
        <p15:guide id="4" pos="6114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AAEFC3-4A07-4F7F-9269-7945A3A91AC7}"/>
              </a:ext>
            </a:extLst>
          </p:cNvPr>
          <p:cNvSpPr/>
          <p:nvPr/>
        </p:nvSpPr>
        <p:spPr>
          <a:xfrm>
            <a:off x="200026" y="188913"/>
            <a:ext cx="95059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1873ED-3609-41EC-935D-DF10A200BAAE}"/>
              </a:ext>
            </a:extLst>
          </p:cNvPr>
          <p:cNvCxnSpPr>
            <a:cxnSpLocks/>
          </p:cNvCxnSpPr>
          <p:nvPr/>
        </p:nvCxnSpPr>
        <p:spPr>
          <a:xfrm flipH="1">
            <a:off x="1618348" y="188913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40D304-6D8C-4BDE-B786-B22F4E5AB803}"/>
              </a:ext>
            </a:extLst>
          </p:cNvPr>
          <p:cNvSpPr/>
          <p:nvPr/>
        </p:nvSpPr>
        <p:spPr>
          <a:xfrm>
            <a:off x="2578101" y="1118053"/>
            <a:ext cx="4749800" cy="4621894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002775C0-0877-4109-BEF9-83B4BDF2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744" y="5794134"/>
            <a:ext cx="1833488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이정환 </a:t>
            </a:r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/ </a:t>
            </a:r>
            <a:r>
              <a: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김영미</a:t>
            </a:r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05564E98-6ACD-45B4-8DCF-25D0FB3C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176" y="5794134"/>
            <a:ext cx="790719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01/ 03 / 2019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36A3360-DA80-4DBD-A1C2-F417FCC0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799" y="2777885"/>
            <a:ext cx="41869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KAGGLE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Titanic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FB9710-2ADD-4416-98AF-C12F0204881E}"/>
              </a:ext>
            </a:extLst>
          </p:cNvPr>
          <p:cNvSpPr/>
          <p:nvPr/>
        </p:nvSpPr>
        <p:spPr>
          <a:xfrm>
            <a:off x="3114018" y="4479441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7A3C47-0D7E-4EA7-8AC6-71524F8EB560}"/>
              </a:ext>
            </a:extLst>
          </p:cNvPr>
          <p:cNvSpPr/>
          <p:nvPr/>
        </p:nvSpPr>
        <p:spPr>
          <a:xfrm>
            <a:off x="7094206" y="5506256"/>
            <a:ext cx="233689" cy="233689"/>
          </a:xfrm>
          <a:prstGeom prst="rect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7891F9A-0B76-49BD-997F-12435C78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958" y="2071219"/>
            <a:ext cx="1833488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Predict survival on the Titanic</a:t>
            </a:r>
          </a:p>
        </p:txBody>
      </p:sp>
    </p:spTree>
    <p:extLst>
      <p:ext uri="{BB962C8B-B14F-4D97-AF65-F5344CB8AC3E}">
        <p14:creationId xmlns:p14="http://schemas.microsoft.com/office/powerpoint/2010/main" val="24464643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7812344-5EBE-42CD-9772-277DC1AC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64" y="2074592"/>
            <a:ext cx="661807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동행인의 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FamilySize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F2A0C6-F142-4B6B-92C7-FE63641A4076}"/>
              </a:ext>
            </a:extLst>
          </p:cNvPr>
          <p:cNvSpPr/>
          <p:nvPr/>
        </p:nvSpPr>
        <p:spPr>
          <a:xfrm>
            <a:off x="2879690" y="1270880"/>
            <a:ext cx="4146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“</a:t>
            </a:r>
            <a:r>
              <a:rPr lang="en-US" altLang="ko-KR" sz="2000" b="1" dirty="0" err="1"/>
              <a:t>FamilySize</a:t>
            </a:r>
            <a:r>
              <a:rPr lang="en-US" altLang="ko-KR" sz="2000" b="1" dirty="0"/>
              <a:t>” </a:t>
            </a:r>
            <a:r>
              <a:rPr lang="en-US" altLang="ko-KR" sz="2000" dirty="0"/>
              <a:t>= “</a:t>
            </a:r>
            <a:r>
              <a:rPr lang="en-US" altLang="ko-KR" sz="2000" dirty="0" err="1"/>
              <a:t>SibSp</a:t>
            </a:r>
            <a:r>
              <a:rPr lang="en-US" altLang="ko-KR" sz="2000" dirty="0"/>
              <a:t>”+”Parch”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56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82FAB78-2C17-4C9F-89D4-24CF31C0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64" y="2074592"/>
            <a:ext cx="661807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선실 번호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Cabin)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F2A0C6-F142-4B6B-92C7-FE63641A4076}"/>
              </a:ext>
            </a:extLst>
          </p:cNvPr>
          <p:cNvSpPr/>
          <p:nvPr/>
        </p:nvSpPr>
        <p:spPr>
          <a:xfrm>
            <a:off x="2879690" y="1270880"/>
            <a:ext cx="414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기록 유무에 따라 </a:t>
            </a:r>
            <a:r>
              <a:rPr lang="en-US" altLang="ko-KR" dirty="0"/>
              <a:t>0,1 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365EA-A84E-4FBB-968E-F999C3AF2711}"/>
              </a:ext>
            </a:extLst>
          </p:cNvPr>
          <p:cNvSpPr/>
          <p:nvPr/>
        </p:nvSpPr>
        <p:spPr>
          <a:xfrm>
            <a:off x="2000672" y="1761001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dirty="0">
                <a:solidFill>
                  <a:srgbClr val="595959"/>
                </a:solidFill>
              </a:rPr>
              <a:t>False : 0, True : 1</a:t>
            </a:r>
            <a:endParaRPr lang="en-US" altLang="ko-K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0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2ADC8846-8D89-4490-AEC8-50A19765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64" y="2074592"/>
            <a:ext cx="661807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선착장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(Embarked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F2A0C6-F142-4B6B-92C7-FE63641A4076}"/>
              </a:ext>
            </a:extLst>
          </p:cNvPr>
          <p:cNvSpPr/>
          <p:nvPr/>
        </p:nvSpPr>
        <p:spPr>
          <a:xfrm>
            <a:off x="2000672" y="1761001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dirty="0">
                <a:solidFill>
                  <a:srgbClr val="595959"/>
                </a:solidFill>
              </a:rPr>
              <a:t>'S’ : 0, ‘Q ’: 1, ‘C’ : 2</a:t>
            </a:r>
            <a:endParaRPr lang="en-US" altLang="ko-K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5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A8C5-B609-49B5-A044-18E47E4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76156E-50A2-426D-9DB9-7750E6AC6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"/>
          <a:stretch/>
        </p:blipFill>
        <p:spPr>
          <a:xfrm>
            <a:off x="560512" y="2060848"/>
            <a:ext cx="9113010" cy="15121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67703F-F5B8-4261-8CF5-7E820EC5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/>
          <a:stretch/>
        </p:blipFill>
        <p:spPr>
          <a:xfrm>
            <a:off x="560512" y="3832508"/>
            <a:ext cx="4724392" cy="151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8EEC6-8557-49E2-88D7-349440AF1EEF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전처리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결과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4FB44F-2869-4D22-A162-042A05BB4831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1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KNN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모델 선정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3DE187-68A0-4963-91E0-D5AED8BF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59959"/>
            <a:ext cx="8177361" cy="2169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EB8B34-EC38-4378-A884-C11443F8FBD3}"/>
              </a:ext>
            </a:extLst>
          </p:cNvPr>
          <p:cNvSpPr txBox="1"/>
          <p:nvPr/>
        </p:nvSpPr>
        <p:spPr>
          <a:xfrm>
            <a:off x="7113239" y="336144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81.03% accuracy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3E71D-CC98-4ADB-8E77-E1AE57AE441E}"/>
              </a:ext>
            </a:extLst>
          </p:cNvPr>
          <p:cNvSpPr txBox="1"/>
          <p:nvPr/>
        </p:nvSpPr>
        <p:spPr>
          <a:xfrm>
            <a:off x="1232635" y="3645024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Decision Tree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2A240F-2C21-45D3-B2A5-392A8F748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49" y="4140527"/>
            <a:ext cx="8177361" cy="1851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E83CC-9988-4FF8-95A4-24F4263F85AF}"/>
              </a:ext>
            </a:extLst>
          </p:cNvPr>
          <p:cNvSpPr txBox="1"/>
          <p:nvPr/>
        </p:nvSpPr>
        <p:spPr>
          <a:xfrm>
            <a:off x="7113239" y="5669813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79.68%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2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RandomForest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Classifier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EAF3D-5F92-448F-9C55-DDDC35918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8" y="1277490"/>
            <a:ext cx="8510803" cy="1676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36B2C-CCB7-4DA6-8348-9F6A0967FA69}"/>
              </a:ext>
            </a:extLst>
          </p:cNvPr>
          <p:cNvSpPr txBox="1"/>
          <p:nvPr/>
        </p:nvSpPr>
        <p:spPr>
          <a:xfrm>
            <a:off x="7473280" y="258512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80.47% accuracy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44D5F-E563-4C60-B1FB-1158758E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4" y="3243402"/>
            <a:ext cx="8746479" cy="1768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3D0895-E5EC-4F1A-A2BE-97A96C59177F}"/>
              </a:ext>
            </a:extLst>
          </p:cNvPr>
          <p:cNvSpPr txBox="1"/>
          <p:nvPr/>
        </p:nvSpPr>
        <p:spPr>
          <a:xfrm>
            <a:off x="1312585" y="2780620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RandomForest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76016-10E7-4B81-8884-6162431A84D4}"/>
              </a:ext>
            </a:extLst>
          </p:cNvPr>
          <p:cNvSpPr txBox="1"/>
          <p:nvPr/>
        </p:nvSpPr>
        <p:spPr>
          <a:xfrm>
            <a:off x="7473280" y="472544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82.6% accuracy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504FE-9CBC-410E-A672-5B07543119FD}"/>
              </a:ext>
            </a:extLst>
          </p:cNvPr>
          <p:cNvSpPr txBox="1"/>
          <p:nvPr/>
        </p:nvSpPr>
        <p:spPr>
          <a:xfrm>
            <a:off x="6321152" y="5122803"/>
            <a:ext cx="334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Highest in ML Models</a:t>
            </a:r>
          </a:p>
          <a:p>
            <a:r>
              <a:rPr lang="en-US" altLang="ko-KR" dirty="0"/>
              <a:t>But 0.77990 in Submission set</a:t>
            </a:r>
          </a:p>
          <a:p>
            <a:r>
              <a:rPr lang="en-US" altLang="ko-KR" dirty="0"/>
              <a:t>-&gt;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</a:t>
            </a:r>
          </a:p>
        </p:txBody>
      </p:sp>
    </p:spTree>
    <p:extLst>
      <p:ext uri="{BB962C8B-B14F-4D97-AF65-F5344CB8AC3E}">
        <p14:creationId xmlns:p14="http://schemas.microsoft.com/office/powerpoint/2010/main" val="361046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Deep Neural Net(first draft)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76016-10E7-4B81-8884-6162431A84D4}"/>
              </a:ext>
            </a:extLst>
          </p:cNvPr>
          <p:cNvSpPr txBox="1"/>
          <p:nvPr/>
        </p:nvSpPr>
        <p:spPr>
          <a:xfrm>
            <a:off x="6393160" y="5344218"/>
            <a:ext cx="232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Activate </a:t>
            </a:r>
            <a:r>
              <a:rPr lang="en-US" altLang="ko-KR" dirty="0" err="1"/>
              <a:t>Func</a:t>
            </a:r>
            <a:r>
              <a:rPr lang="en-US" altLang="ko-KR" dirty="0"/>
              <a:t> 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Dropout : None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77264D-917C-42B2-BB5A-85EEB9F5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20" y="1245980"/>
            <a:ext cx="7265160" cy="40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Deep Neural Net(first draft)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D8BBE-7AE1-42CA-B166-660353A4D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60802"/>
            <a:ext cx="7953877" cy="5102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924EC6-C0DF-450F-9F4F-7A23ECD99AC0}"/>
              </a:ext>
            </a:extLst>
          </p:cNvPr>
          <p:cNvSpPr txBox="1"/>
          <p:nvPr/>
        </p:nvSpPr>
        <p:spPr>
          <a:xfrm>
            <a:off x="5817096" y="5392814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자체 검증 </a:t>
            </a:r>
            <a:r>
              <a:rPr lang="en-US" altLang="ko-KR" dirty="0"/>
              <a:t>82.12% accuracy</a:t>
            </a:r>
          </a:p>
          <a:p>
            <a:r>
              <a:rPr lang="en-US" altLang="ko-KR" dirty="0"/>
              <a:t>0.77990 in Kaggle Competition</a:t>
            </a:r>
          </a:p>
        </p:txBody>
      </p:sp>
    </p:spTree>
    <p:extLst>
      <p:ext uri="{BB962C8B-B14F-4D97-AF65-F5344CB8AC3E}">
        <p14:creationId xmlns:p14="http://schemas.microsoft.com/office/powerpoint/2010/main" val="202526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Ideal Model?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669AD-E111-4CB7-9EC6-0815884FD525}"/>
              </a:ext>
            </a:extLst>
          </p:cNvPr>
          <p:cNvSpPr txBox="1"/>
          <p:nvPr/>
        </p:nvSpPr>
        <p:spPr>
          <a:xfrm>
            <a:off x="2103915" y="1618276"/>
            <a:ext cx="3096344" cy="338554"/>
          </a:xfrm>
          <a:prstGeom prst="rect">
            <a:avLst/>
          </a:prstGeom>
          <a:solidFill>
            <a:schemeClr val="accent1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자체 데이터 검증에서의 정확도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EEB1-C18A-4217-AAE2-986A1996D0BA}"/>
              </a:ext>
            </a:extLst>
          </p:cNvPr>
          <p:cNvSpPr txBox="1"/>
          <p:nvPr/>
        </p:nvSpPr>
        <p:spPr>
          <a:xfrm>
            <a:off x="5673080" y="1618276"/>
            <a:ext cx="3096344" cy="338554"/>
          </a:xfrm>
          <a:prstGeom prst="rect">
            <a:avLst/>
          </a:prstGeom>
          <a:solidFill>
            <a:schemeClr val="accent1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Test.csv</a:t>
            </a:r>
            <a:r>
              <a:rPr lang="ko-KR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검증에서의 정확도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E172C-8458-4B32-8C2A-9F005E23C288}"/>
              </a:ext>
            </a:extLst>
          </p:cNvPr>
          <p:cNvSpPr txBox="1"/>
          <p:nvPr/>
        </p:nvSpPr>
        <p:spPr>
          <a:xfrm>
            <a:off x="333088" y="2256664"/>
            <a:ext cx="1584176" cy="338554"/>
          </a:xfrm>
          <a:prstGeom prst="rect">
            <a:avLst/>
          </a:prstGeom>
          <a:solidFill>
            <a:schemeClr val="accent1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RandomForest</a:t>
            </a:r>
            <a:endParaRPr lang="ko-KR" alt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F253B-1CBE-4B6C-9813-E9410D42EE89}"/>
              </a:ext>
            </a:extLst>
          </p:cNvPr>
          <p:cNvSpPr txBox="1"/>
          <p:nvPr/>
        </p:nvSpPr>
        <p:spPr>
          <a:xfrm>
            <a:off x="338788" y="2852936"/>
            <a:ext cx="1584176" cy="338554"/>
          </a:xfrm>
          <a:prstGeom prst="rect">
            <a:avLst/>
          </a:prstGeom>
          <a:solidFill>
            <a:schemeClr val="accent1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DNN</a:t>
            </a:r>
            <a:endParaRPr lang="ko-KR" alt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D2C97-717D-49D4-A0EA-97CD59F8BB5B}"/>
              </a:ext>
            </a:extLst>
          </p:cNvPr>
          <p:cNvSpPr txBox="1"/>
          <p:nvPr/>
        </p:nvSpPr>
        <p:spPr>
          <a:xfrm>
            <a:off x="2648744" y="22566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82.6% accuracy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EC9FF-77F9-4595-ACFC-2846403394ED}"/>
              </a:ext>
            </a:extLst>
          </p:cNvPr>
          <p:cNvSpPr txBox="1"/>
          <p:nvPr/>
        </p:nvSpPr>
        <p:spPr>
          <a:xfrm>
            <a:off x="2648744" y="284036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82.12% 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BFC8C-F660-421C-811C-151FC2CFD70E}"/>
              </a:ext>
            </a:extLst>
          </p:cNvPr>
          <p:cNvSpPr txBox="1"/>
          <p:nvPr/>
        </p:nvSpPr>
        <p:spPr>
          <a:xfrm>
            <a:off x="6177136" y="285293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77.99% accuracy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9142EB-CB85-4087-913E-5F251BD2B89E}"/>
              </a:ext>
            </a:extLst>
          </p:cNvPr>
          <p:cNvSpPr/>
          <p:nvPr/>
        </p:nvSpPr>
        <p:spPr>
          <a:xfrm>
            <a:off x="6196066" y="2322058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77.69% accuracy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91D24A-34A7-4962-8ED9-1988B9578853}"/>
              </a:ext>
            </a:extLst>
          </p:cNvPr>
          <p:cNvSpPr/>
          <p:nvPr/>
        </p:nvSpPr>
        <p:spPr>
          <a:xfrm>
            <a:off x="8439448" y="232647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-4.91%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9868A-CAD2-4D36-B077-E4E5C8708D78}"/>
              </a:ext>
            </a:extLst>
          </p:cNvPr>
          <p:cNvSpPr/>
          <p:nvPr/>
        </p:nvSpPr>
        <p:spPr>
          <a:xfrm>
            <a:off x="8439448" y="28221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-4.13%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8423F-E8D3-4349-9D0C-87D53355BD64}"/>
              </a:ext>
            </a:extLst>
          </p:cNvPr>
          <p:cNvSpPr txBox="1"/>
          <p:nvPr/>
        </p:nvSpPr>
        <p:spPr>
          <a:xfrm>
            <a:off x="3944888" y="350952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-&gt;accuracy</a:t>
            </a:r>
            <a:r>
              <a:rPr lang="ko-KR" altLang="en-US" dirty="0"/>
              <a:t>를 올려야 한다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87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전처리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데이터 수정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정확도 향상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CC031-FEAC-4542-9B6E-3232281F25A5}"/>
              </a:ext>
            </a:extLst>
          </p:cNvPr>
          <p:cNvSpPr txBox="1"/>
          <p:nvPr/>
        </p:nvSpPr>
        <p:spPr>
          <a:xfrm>
            <a:off x="344488" y="1436952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데이터 전처리의 세분화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8446C5-877E-4144-8647-8A96E135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6" y="1955963"/>
            <a:ext cx="8963347" cy="371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9513A3-DCC5-4BBF-987C-7021FBB5B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73" y="2476851"/>
            <a:ext cx="7566620" cy="2329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0EB0B8-A25D-4507-93DB-220D1E98AB45}"/>
              </a:ext>
            </a:extLst>
          </p:cNvPr>
          <p:cNvSpPr txBox="1"/>
          <p:nvPr/>
        </p:nvSpPr>
        <p:spPr>
          <a:xfrm>
            <a:off x="4808984" y="6237312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방법을 이용하여 예측 하였으면 어땠을까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4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FFF5BA-D01B-42BF-8E1F-93199682B32B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026" name="Picture 2" descr="titanicì ëí ì´ë¯¸ì§ ê²ìê²°ê³¼">
            <a:extLst>
              <a:ext uri="{FF2B5EF4-FFF2-40B4-BE49-F238E27FC236}">
                <a16:creationId xmlns:a16="http://schemas.microsoft.com/office/drawing/2014/main" id="{EB8B0F99-E5B0-4A88-BFE3-F189960B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2" y="168616"/>
            <a:ext cx="9505941" cy="412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13040" y="4576316"/>
            <a:ext cx="4401984" cy="181280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분석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전처리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90000"/>
              </a:lnSpc>
              <a:spcAft>
                <a:spcPts val="30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모델 선정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90000"/>
              </a:lnSpc>
              <a:spcAft>
                <a:spcPts val="30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결과 분석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623068E9-1DD7-49D9-B804-29861B08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4593717"/>
            <a:ext cx="2376264" cy="55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90491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전처리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데이터 수정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정확도 향상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CC031-FEAC-4542-9B6E-3232281F25A5}"/>
              </a:ext>
            </a:extLst>
          </p:cNvPr>
          <p:cNvSpPr txBox="1"/>
          <p:nvPr/>
        </p:nvSpPr>
        <p:spPr>
          <a:xfrm>
            <a:off x="344488" y="1436952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데이터 스케일링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CDB88-C1E1-40A2-822E-C915B607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1866129"/>
            <a:ext cx="4176464" cy="1009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C77FB-A52E-4C88-9E85-E4A980FFA69E}"/>
              </a:ext>
            </a:extLst>
          </p:cNvPr>
          <p:cNvSpPr txBox="1"/>
          <p:nvPr/>
        </p:nvSpPr>
        <p:spPr>
          <a:xfrm>
            <a:off x="2565513" y="6237312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더욱 정밀한 스케일링 기법을 사용하였으면 정확도가 향상 되었을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EE540-BCD0-46E8-B97F-6DB5D31C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01" y="2968851"/>
            <a:ext cx="4933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딥 러닝 모델 수정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정확도 향상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C77FB-A52E-4C88-9E85-E4A980FFA69E}"/>
              </a:ext>
            </a:extLst>
          </p:cNvPr>
          <p:cNvSpPr txBox="1"/>
          <p:nvPr/>
        </p:nvSpPr>
        <p:spPr>
          <a:xfrm>
            <a:off x="3625489" y="6237312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좀 더 확실한 동기를 가지고 값을 수정 할 수는 없었을까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F837E5F-53CC-4314-9989-CAFC4C4E5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5623"/>
              </p:ext>
            </p:extLst>
          </p:nvPr>
        </p:nvGraphicFramePr>
        <p:xfrm>
          <a:off x="1564133" y="1468411"/>
          <a:ext cx="6603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32647071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22009305"/>
                    </a:ext>
                  </a:extLst>
                </a:gridCol>
                <a:gridCol w="2571551">
                  <a:extLst>
                    <a:ext uri="{9D8B030D-6E8A-4147-A177-3AD203B41FA5}">
                      <a16:colId xmlns:a16="http://schemas.microsoft.com/office/drawing/2014/main" val="23014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7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Hidden Units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[10,20,10]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[20,20]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5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8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2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5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수정 결과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정확도 향상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14B72-A3F5-46FE-8B17-F444126742EF}"/>
              </a:ext>
            </a:extLst>
          </p:cNvPr>
          <p:cNvSpPr txBox="1"/>
          <p:nvPr/>
        </p:nvSpPr>
        <p:spPr>
          <a:xfrm>
            <a:off x="704528" y="1628800"/>
            <a:ext cx="6356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자체검증은 </a:t>
            </a:r>
            <a:r>
              <a:rPr lang="en-US" altLang="ko-KR" dirty="0"/>
              <a:t>81%~82%</a:t>
            </a:r>
            <a:r>
              <a:rPr lang="ko-KR" altLang="en-US" dirty="0"/>
              <a:t>로 큰 차이가 없었으나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Test.csv </a:t>
            </a:r>
            <a:r>
              <a:rPr lang="ko-KR" altLang="en-US" dirty="0"/>
              <a:t>에 대한 검증 결과 </a:t>
            </a:r>
            <a:r>
              <a:rPr lang="en-US" altLang="ko-KR" dirty="0"/>
              <a:t>77.990%-&gt;79.904% </a:t>
            </a:r>
            <a:r>
              <a:rPr lang="ko-KR" altLang="en-US" dirty="0"/>
              <a:t>로 </a:t>
            </a:r>
            <a:r>
              <a:rPr lang="en-US" altLang="ko-KR" dirty="0">
                <a:solidFill>
                  <a:srgbClr val="FF0000"/>
                </a:solidFill>
              </a:rPr>
              <a:t>1.914%</a:t>
            </a:r>
            <a:r>
              <a:rPr lang="ko-KR" altLang="en-US" dirty="0">
                <a:solidFill>
                  <a:srgbClr val="FF0000"/>
                </a:solidFill>
              </a:rPr>
              <a:t>↑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Leaderboard</a:t>
            </a:r>
            <a:r>
              <a:rPr lang="ko-KR" altLang="en-US" dirty="0">
                <a:solidFill>
                  <a:srgbClr val="FF0000"/>
                </a:solidFill>
              </a:rPr>
              <a:t>상으로 </a:t>
            </a:r>
            <a:r>
              <a:rPr lang="en-US" altLang="ko-KR" dirty="0">
                <a:solidFill>
                  <a:srgbClr val="FF0000"/>
                </a:solidFill>
              </a:rPr>
              <a:t>10000</a:t>
            </a:r>
            <a:r>
              <a:rPr lang="ko-KR" altLang="en-US" dirty="0">
                <a:solidFill>
                  <a:srgbClr val="FF0000"/>
                </a:solidFill>
              </a:rPr>
              <a:t>명 중 </a:t>
            </a:r>
            <a:r>
              <a:rPr lang="en-US" altLang="ko-KR" dirty="0">
                <a:solidFill>
                  <a:srgbClr val="FF0000"/>
                </a:solidFill>
              </a:rPr>
              <a:t>4043th-&gt;1120</a:t>
            </a:r>
            <a:r>
              <a:rPr lang="en-US" altLang="ko-KR" baseline="30000" dirty="0">
                <a:solidFill>
                  <a:srgbClr val="FF0000"/>
                </a:solidFill>
              </a:rPr>
              <a:t>th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의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3D4F2-8AE4-473A-8EDA-4C3694B54F7F}"/>
              </a:ext>
            </a:extLst>
          </p:cNvPr>
          <p:cNvSpPr txBox="1"/>
          <p:nvPr/>
        </p:nvSpPr>
        <p:spPr>
          <a:xfrm>
            <a:off x="992560" y="501317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번외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FC309B-9021-4955-865D-E4B4AB63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41" y="5013176"/>
            <a:ext cx="6660261" cy="11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5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아쉬운 점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&amp;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추후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학습 목표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아쉬운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C7824-5C17-43BA-B824-B222468D5732}"/>
              </a:ext>
            </a:extLst>
          </p:cNvPr>
          <p:cNvSpPr txBox="1"/>
          <p:nvPr/>
        </p:nvSpPr>
        <p:spPr>
          <a:xfrm>
            <a:off x="416496" y="1772816"/>
            <a:ext cx="88264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타</a:t>
            </a:r>
            <a:r>
              <a:rPr lang="en-US" altLang="ko-KR" dirty="0"/>
              <a:t> </a:t>
            </a:r>
            <a:r>
              <a:rPr lang="ko-KR" altLang="en-US" dirty="0"/>
              <a:t>머신 러닝 모델에 대한 이해 부족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유명 모델들 학습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딥 러닝 값 튜닝에 있어서 값의 수정에 동기가 없었음</a:t>
            </a:r>
            <a:r>
              <a:rPr lang="en-US" altLang="ko-KR" dirty="0"/>
              <a:t>. -&gt; </a:t>
            </a:r>
            <a:r>
              <a:rPr lang="ko-KR" altLang="en-US" dirty="0">
                <a:solidFill>
                  <a:srgbClr val="FF0000"/>
                </a:solidFill>
              </a:rPr>
              <a:t>딥러닝 관련 지식 공부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딥 러닝 모델의 세부 튜닝을 할 수 있지 않았을까</a:t>
            </a:r>
            <a:r>
              <a:rPr lang="en-US" altLang="ko-KR" dirty="0"/>
              <a:t>? -&gt; </a:t>
            </a:r>
            <a:r>
              <a:rPr lang="ko-KR" altLang="en-US" dirty="0">
                <a:solidFill>
                  <a:srgbClr val="FF0000"/>
                </a:solidFill>
              </a:rPr>
              <a:t>딥러닝 관련 지식 공부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Ticket, Name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값을 사용 해 볼 수는 없었을까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Age</a:t>
            </a:r>
            <a:r>
              <a:rPr lang="ko-KR" altLang="en-US" dirty="0"/>
              <a:t>의 </a:t>
            </a:r>
            <a:r>
              <a:rPr lang="en-US" altLang="ko-KR" dirty="0" err="1"/>
              <a:t>NaN</a:t>
            </a:r>
            <a:r>
              <a:rPr lang="ko-KR" altLang="en-US" dirty="0"/>
              <a:t>값을 보다 정확하게 예측할 수는 없었을까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스케일링 기법의 조잡함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스케일링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정규화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기법 조사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7. </a:t>
            </a:r>
            <a:r>
              <a:rPr lang="ko-KR" altLang="en-US" dirty="0"/>
              <a:t> 주어진 문제의 </a:t>
            </a:r>
            <a:r>
              <a:rPr lang="en-US" altLang="ko-KR" dirty="0"/>
              <a:t>Dataset</a:t>
            </a:r>
            <a:r>
              <a:rPr lang="ko-KR" altLang="en-US" dirty="0"/>
              <a:t>의 수에 대한 아쉬움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타 문제 도전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8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번외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35A67-3568-4C7E-A373-36D440E4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36952"/>
            <a:ext cx="9001447" cy="11685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949F3E-5F0F-4140-83F1-E408303ADE61}"/>
              </a:ext>
            </a:extLst>
          </p:cNvPr>
          <p:cNvSpPr/>
          <p:nvPr/>
        </p:nvSpPr>
        <p:spPr>
          <a:xfrm>
            <a:off x="848544" y="2276873"/>
            <a:ext cx="64807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C9A9C5-02EE-42AD-80EE-47C2BEC0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6" y="2709169"/>
            <a:ext cx="9145016" cy="11606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998C8A-6194-4FF5-8464-1A7637CFD34E}"/>
              </a:ext>
            </a:extLst>
          </p:cNvPr>
          <p:cNvSpPr/>
          <p:nvPr/>
        </p:nvSpPr>
        <p:spPr>
          <a:xfrm>
            <a:off x="1568624" y="2789435"/>
            <a:ext cx="647848" cy="13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7D6C28-87CE-480A-80AA-B5375FB1F0E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172580" y="2420889"/>
            <a:ext cx="719968" cy="36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BB3E47-2B4D-4A4E-B0C3-33C3F45CC76D}"/>
              </a:ext>
            </a:extLst>
          </p:cNvPr>
          <p:cNvSpPr txBox="1"/>
          <p:nvPr/>
        </p:nvSpPr>
        <p:spPr>
          <a:xfrm>
            <a:off x="2898720" y="3869787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교차검증을 위해 분할한 데이터셋으로 학습한 모델을 사용하여</a:t>
            </a:r>
            <a:endParaRPr lang="en-US" altLang="ko-KR" dirty="0"/>
          </a:p>
          <a:p>
            <a:r>
              <a:rPr lang="ko-KR" altLang="en-US" dirty="0"/>
              <a:t>교차검증에서 </a:t>
            </a:r>
            <a:r>
              <a:rPr lang="en-US" altLang="ko-KR" dirty="0"/>
              <a:t>test</a:t>
            </a:r>
            <a:r>
              <a:rPr lang="ko-KR" altLang="en-US" dirty="0"/>
              <a:t>용으로 사용된 </a:t>
            </a:r>
            <a:r>
              <a:rPr lang="en-US" altLang="ko-KR" dirty="0"/>
              <a:t>20%</a:t>
            </a:r>
            <a:r>
              <a:rPr lang="ko-KR" altLang="en-US" dirty="0"/>
              <a:t>의 데이터 손실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E0843-E774-4470-9088-0316FF4DFA58}"/>
              </a:ext>
            </a:extLst>
          </p:cNvPr>
          <p:cNvSpPr txBox="1"/>
          <p:nvPr/>
        </p:nvSpPr>
        <p:spPr>
          <a:xfrm>
            <a:off x="2898720" y="4551434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전이 수정 후보다 정확도가 높다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(0.4%)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66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번외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35A67-3568-4C7E-A373-36D440E4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36952"/>
            <a:ext cx="9001447" cy="11685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949F3E-5F0F-4140-83F1-E408303ADE61}"/>
              </a:ext>
            </a:extLst>
          </p:cNvPr>
          <p:cNvSpPr/>
          <p:nvPr/>
        </p:nvSpPr>
        <p:spPr>
          <a:xfrm>
            <a:off x="848544" y="2276873"/>
            <a:ext cx="64807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C9A9C5-02EE-42AD-80EE-47C2BEC0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6" y="2709169"/>
            <a:ext cx="9145016" cy="11606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998C8A-6194-4FF5-8464-1A7637CFD34E}"/>
              </a:ext>
            </a:extLst>
          </p:cNvPr>
          <p:cNvSpPr/>
          <p:nvPr/>
        </p:nvSpPr>
        <p:spPr>
          <a:xfrm>
            <a:off x="1568624" y="2789435"/>
            <a:ext cx="647848" cy="13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7D6C28-87CE-480A-80AA-B5375FB1F0E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172580" y="2420889"/>
            <a:ext cx="719968" cy="36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BB3E47-2B4D-4A4E-B0C3-33C3F45CC76D}"/>
              </a:ext>
            </a:extLst>
          </p:cNvPr>
          <p:cNvSpPr txBox="1"/>
          <p:nvPr/>
        </p:nvSpPr>
        <p:spPr>
          <a:xfrm>
            <a:off x="2898720" y="3869787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교차검증을 위해 분할한 데이터셋으로 학습한 모델을 사용하여</a:t>
            </a:r>
            <a:endParaRPr lang="en-US" altLang="ko-KR" dirty="0"/>
          </a:p>
          <a:p>
            <a:r>
              <a:rPr lang="ko-KR" altLang="en-US" dirty="0"/>
              <a:t>교차검증에서 </a:t>
            </a:r>
            <a:r>
              <a:rPr lang="en-US" altLang="ko-KR" dirty="0"/>
              <a:t>test</a:t>
            </a:r>
            <a:r>
              <a:rPr lang="ko-KR" altLang="en-US" dirty="0"/>
              <a:t>용으로 사용된 </a:t>
            </a:r>
            <a:r>
              <a:rPr lang="en-US" altLang="ko-KR" dirty="0"/>
              <a:t>20%</a:t>
            </a:r>
            <a:r>
              <a:rPr lang="ko-KR" altLang="en-US" dirty="0"/>
              <a:t>의 데이터 손실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E0843-E774-4470-9088-0316FF4DFA58}"/>
              </a:ext>
            </a:extLst>
          </p:cNvPr>
          <p:cNvSpPr txBox="1"/>
          <p:nvPr/>
        </p:nvSpPr>
        <p:spPr>
          <a:xfrm>
            <a:off x="2898720" y="4551434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전이 수정 후보다 정확도가 높다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(0.4%)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36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번외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정확도 향상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82F43-BCD1-4E01-94B5-73347048AA1A}"/>
              </a:ext>
            </a:extLst>
          </p:cNvPr>
          <p:cNvSpPr txBox="1"/>
          <p:nvPr/>
        </p:nvSpPr>
        <p:spPr>
          <a:xfrm>
            <a:off x="157739" y="1436952"/>
            <a:ext cx="8885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수정된 딥 러닝 모델 기법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방식을 적용 한 후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각 교차 검증 </a:t>
            </a:r>
            <a:r>
              <a:rPr lang="en-US" altLang="ko-KR" dirty="0"/>
              <a:t>training set</a:t>
            </a:r>
            <a:r>
              <a:rPr lang="ko-KR" altLang="en-US" dirty="0"/>
              <a:t>에서 가장 정확도가 높게 나오는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선정해</a:t>
            </a:r>
            <a:r>
              <a:rPr lang="en-US" altLang="ko-KR" dirty="0"/>
              <a:t>, </a:t>
            </a:r>
            <a:r>
              <a:rPr lang="ko-KR" altLang="en-US" dirty="0"/>
              <a:t>해당 모델로 전체 데이터를 학습 시켰을 때가 더 높은 결과가 나왔다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092B33-A437-46C0-8D1D-53CCBE88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914280"/>
            <a:ext cx="7334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0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20419" y="2996952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감사합니다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60476" y="3429000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44F9F80F-793F-4ED2-AE23-E02AF50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6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Data Dictionary from Kaggle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468B49E-604D-4A5C-B37C-A1218698D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28213"/>
              </p:ext>
            </p:extLst>
          </p:nvPr>
        </p:nvGraphicFramePr>
        <p:xfrm>
          <a:off x="1994123" y="1574652"/>
          <a:ext cx="5767188" cy="446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396">
                  <a:extLst>
                    <a:ext uri="{9D8B030D-6E8A-4147-A177-3AD203B41FA5}">
                      <a16:colId xmlns:a16="http://schemas.microsoft.com/office/drawing/2014/main" val="2992116932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4000"/>
                        </a:lnSpc>
                        <a:spcBef>
                          <a:spcPts val="95"/>
                        </a:spcBef>
                      </a:pPr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Variable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Definition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Key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Survival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생존 여부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0 = No, 1 = Yes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Pclass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좌석 등급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1 = 1</a:t>
                      </a:r>
                      <a:r>
                        <a:rPr lang="en-US" altLang="ko-KR" sz="1200" b="1" kern="1200" spc="-50" baseline="300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st</a:t>
                      </a:r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,  2=2</a:t>
                      </a:r>
                      <a:r>
                        <a:rPr lang="en-US" altLang="ko-KR" sz="1200" b="1" kern="1200" spc="-50" baseline="300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nd</a:t>
                      </a:r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,  3=3</a:t>
                      </a:r>
                      <a:r>
                        <a:rPr lang="en-US" altLang="ko-KR" sz="1200" b="1" kern="1200" spc="-50" baseline="300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rd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Sex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성별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1861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Age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나이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45439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SibSp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배우자 수 </a:t>
                      </a:r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+ </a:t>
                      </a:r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형제자매 수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2943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Parch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부모님 </a:t>
                      </a:r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+ </a:t>
                      </a:r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자식 수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65073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cabin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선실 번호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93012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embarked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선착장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122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ticket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티켓 번호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5844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fare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티켓 가격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45667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B3CCE69-E8A8-45B8-AB44-0BF1DE8EA073}"/>
              </a:ext>
            </a:extLst>
          </p:cNvPr>
          <p:cNvSpPr/>
          <p:nvPr/>
        </p:nvSpPr>
        <p:spPr>
          <a:xfrm>
            <a:off x="1994123" y="2403028"/>
            <a:ext cx="5767188" cy="2826172"/>
          </a:xfrm>
          <a:prstGeom prst="rect">
            <a:avLst/>
          </a:prstGeom>
          <a:noFill/>
          <a:ln>
            <a:solidFill>
              <a:srgbClr val="DA5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8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좌석 등급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Pclass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D566B1-B77C-4B4E-8047-D12BAE0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20" y="2083348"/>
            <a:ext cx="6618359" cy="374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BDEB6-A84D-4365-85F9-D7099D451AA3}"/>
              </a:ext>
            </a:extLst>
          </p:cNvPr>
          <p:cNvSpPr txBox="1"/>
          <p:nvPr/>
        </p:nvSpPr>
        <p:spPr>
          <a:xfrm>
            <a:off x="2000672" y="1768208"/>
            <a:ext cx="6120680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= 1</a:t>
            </a:r>
            <a:r>
              <a:rPr lang="en-US" altLang="ko-KR" spc="-50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</a:t>
            </a:r>
            <a:r>
              <a:rPr lang="en-US" altLang="ko-KR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2=2</a:t>
            </a:r>
            <a:r>
              <a:rPr lang="en-US" altLang="ko-KR" spc="-50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nd</a:t>
            </a:r>
            <a:r>
              <a:rPr lang="en-US" altLang="ko-KR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3=3</a:t>
            </a:r>
            <a:r>
              <a:rPr lang="en-US" altLang="ko-KR" spc="-50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5B6DB5D-8E53-4414-AF30-2B231B49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61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성별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(Sex)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1187B4-11B6-4072-A655-E60C8D12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39" y="2083348"/>
            <a:ext cx="661807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F11EF-C46A-4F3C-A0EA-26D5B3B0A3B0}"/>
              </a:ext>
            </a:extLst>
          </p:cNvPr>
          <p:cNvSpPr txBox="1"/>
          <p:nvPr/>
        </p:nvSpPr>
        <p:spPr>
          <a:xfrm>
            <a:off x="2000672" y="1768208"/>
            <a:ext cx="6120680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Female = 1, Male = 0</a:t>
            </a:r>
            <a:endParaRPr lang="ko-KR" altLang="en-US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34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나이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(Age)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BAD5A136-C3E8-492B-86E2-D34239AC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144" y="2278623"/>
            <a:ext cx="2227070" cy="4087802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7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DA50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CD69D257-BBAB-4645-9276-8BADFDBC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485" y="2278479"/>
            <a:ext cx="2227070" cy="4087802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7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5" name="직사각형 125">
            <a:extLst>
              <a:ext uri="{FF2B5EF4-FFF2-40B4-BE49-F238E27FC236}">
                <a16:creationId xmlns:a16="http://schemas.microsoft.com/office/drawing/2014/main" id="{24781BE5-2B62-4417-B5AF-5CC91EF5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571" y="2134029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</a:p>
        </p:txBody>
      </p:sp>
      <p:sp>
        <p:nvSpPr>
          <p:cNvPr id="16" name="직사각형 125">
            <a:extLst>
              <a:ext uri="{FF2B5EF4-FFF2-40B4-BE49-F238E27FC236}">
                <a16:creationId xmlns:a16="http://schemas.microsoft.com/office/drawing/2014/main" id="{5C5CAD62-7C51-4AE6-8B53-C725AB1C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71" y="2138675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7F1BE99B-00BF-44AA-ADCC-CB9AB32B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54" y="2278479"/>
            <a:ext cx="2227070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9" name="직사각형 125">
            <a:extLst>
              <a:ext uri="{FF2B5EF4-FFF2-40B4-BE49-F238E27FC236}">
                <a16:creationId xmlns:a16="http://schemas.microsoft.com/office/drawing/2014/main" id="{A5C2603A-3485-45EB-BE9C-317AB167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103" y="2138531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A7963D-36F7-488C-A54C-0BBB2E08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0" t="9737"/>
          <a:stretch/>
        </p:blipFill>
        <p:spPr>
          <a:xfrm>
            <a:off x="1636225" y="2590947"/>
            <a:ext cx="1891374" cy="2775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46B726-6BA1-4A38-AC7F-544015781F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10320" r="11867" b="-1831"/>
          <a:stretch/>
        </p:blipFill>
        <p:spPr>
          <a:xfrm>
            <a:off x="4022292" y="2955550"/>
            <a:ext cx="1890000" cy="320563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E4E7DB-0CA1-4A75-B98C-32B9DA568CD8}"/>
              </a:ext>
            </a:extLst>
          </p:cNvPr>
          <p:cNvSpPr/>
          <p:nvPr/>
        </p:nvSpPr>
        <p:spPr>
          <a:xfrm>
            <a:off x="1094414" y="1299759"/>
            <a:ext cx="8323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“Title”  </a:t>
            </a:r>
            <a:r>
              <a:rPr lang="ko-KR" altLang="en-US" dirty="0" err="1"/>
              <a:t>Mr</a:t>
            </a:r>
            <a:r>
              <a:rPr lang="ko-KR" altLang="en-US" dirty="0"/>
              <a:t> :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 </a:t>
            </a:r>
            <a:r>
              <a:rPr lang="ko-KR" altLang="en-US" dirty="0" err="1"/>
              <a:t>Miss</a:t>
            </a:r>
            <a:r>
              <a:rPr lang="en-US" altLang="ko-KR" dirty="0"/>
              <a:t>=</a:t>
            </a:r>
            <a:r>
              <a:rPr lang="en-US" altLang="ko-KR" dirty="0" err="1"/>
              <a:t>Mlle</a:t>
            </a:r>
            <a:r>
              <a:rPr lang="en-US" altLang="ko-KR" dirty="0"/>
              <a:t>=</a:t>
            </a:r>
            <a:r>
              <a:rPr lang="en-US" altLang="ko-KR" dirty="0" err="1"/>
              <a:t>Ms</a:t>
            </a:r>
            <a:r>
              <a:rPr lang="ko-KR" altLang="en-US" dirty="0"/>
              <a:t> : 1 </a:t>
            </a:r>
            <a:r>
              <a:rPr lang="en-US" altLang="ko-KR" dirty="0"/>
              <a:t>| </a:t>
            </a:r>
            <a:r>
              <a:rPr lang="ko-KR" altLang="en-US" dirty="0" err="1"/>
              <a:t>Mrs</a:t>
            </a:r>
            <a:r>
              <a:rPr lang="en-US" altLang="ko-KR" dirty="0"/>
              <a:t>=</a:t>
            </a:r>
            <a:r>
              <a:rPr lang="en-US" altLang="ko-KR" dirty="0" err="1"/>
              <a:t>Mme</a:t>
            </a:r>
            <a:r>
              <a:rPr lang="ko-KR" altLang="en-US" dirty="0"/>
              <a:t> : 2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Master : 3 | </a:t>
            </a:r>
            <a:r>
              <a:rPr lang="ko-KR" altLang="en-US" dirty="0" err="1"/>
              <a:t>et</a:t>
            </a:r>
            <a:r>
              <a:rPr lang="en-US" altLang="ko-KR" dirty="0"/>
              <a:t>c : 4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594425-2C65-4D62-BC1A-CB02108498D2}"/>
              </a:ext>
            </a:extLst>
          </p:cNvPr>
          <p:cNvSpPr/>
          <p:nvPr/>
        </p:nvSpPr>
        <p:spPr>
          <a:xfrm>
            <a:off x="3963042" y="251284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</a:rPr>
              <a:t>' ([</a:t>
            </a:r>
            <a:r>
              <a:rPr lang="ko-KR" altLang="en-US" dirty="0" err="1">
                <a:solidFill>
                  <a:srgbClr val="595959"/>
                </a:solidFill>
              </a:rPr>
              <a:t>A-Za-z</a:t>
            </a:r>
            <a:r>
              <a:rPr lang="ko-KR" altLang="en-US" dirty="0">
                <a:solidFill>
                  <a:srgbClr val="595959"/>
                </a:solidFill>
              </a:rPr>
              <a:t>]+)\.'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C736DB-6F3A-4069-9B11-BC868675E54C}"/>
              </a:ext>
            </a:extLst>
          </p:cNvPr>
          <p:cNvSpPr/>
          <p:nvPr/>
        </p:nvSpPr>
        <p:spPr>
          <a:xfrm>
            <a:off x="1637005" y="3615671"/>
            <a:ext cx="1792195" cy="288032"/>
          </a:xfrm>
          <a:prstGeom prst="rect">
            <a:avLst/>
          </a:prstGeom>
          <a:noFill/>
          <a:ln>
            <a:solidFill>
              <a:srgbClr val="DA5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CA142C9-A695-4B56-B407-B2D36C5CA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13" r="2812"/>
          <a:stretch/>
        </p:blipFill>
        <p:spPr>
          <a:xfrm>
            <a:off x="6519740" y="2781171"/>
            <a:ext cx="1720601" cy="30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160A5A3-62AC-4AC2-B09D-CF6A1DC6A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39" y="2074592"/>
            <a:ext cx="661807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나이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(Age)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34BA53D-1608-4D4E-B9AB-DE6FF0AC0EA0}"/>
                  </a:ext>
                </a:extLst>
              </p:cNvPr>
              <p:cNvSpPr/>
              <p:nvPr/>
            </p:nvSpPr>
            <p:spPr>
              <a:xfrm>
                <a:off x="765030" y="1282006"/>
                <a:ext cx="829242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“Age”  </a:t>
                </a:r>
                <a:r>
                  <a:rPr lang="en-US" altLang="ko-KR" dirty="0"/>
                  <a:t>0&lt;X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15 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|</a:t>
                </a:r>
                <a:r>
                  <a:rPr lang="ko-KR" altLang="en-US" dirty="0"/>
                  <a:t>  </a:t>
                </a:r>
                <a:r>
                  <a:rPr lang="en-US" altLang="ko-KR" sz="2000" b="1" dirty="0"/>
                  <a:t> </a:t>
                </a:r>
                <a:r>
                  <a:rPr lang="en-US" altLang="ko-KR" dirty="0"/>
                  <a:t>15&lt;X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30 </a:t>
                </a:r>
                <a:r>
                  <a:rPr lang="ko-KR" altLang="en-US" dirty="0"/>
                  <a:t>: 1 </a:t>
                </a:r>
                <a:r>
                  <a:rPr lang="en-US" altLang="ko-KR" dirty="0"/>
                  <a:t>| 30&lt;X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45 : 2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|</a:t>
                </a:r>
                <a:r>
                  <a:rPr lang="ko-KR" altLang="en-US" dirty="0"/>
                  <a:t> </a:t>
                </a:r>
                <a:r>
                  <a:rPr lang="en-US" altLang="ko-KR" sz="2000" b="1" dirty="0"/>
                  <a:t> </a:t>
                </a:r>
                <a:r>
                  <a:rPr lang="en-US" altLang="ko-KR" dirty="0"/>
                  <a:t>45&lt;X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60 : 3 | 60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X : 4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34BA53D-1608-4D4E-B9AB-DE6FF0AC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0" y="1282006"/>
                <a:ext cx="8292425" cy="400110"/>
              </a:xfrm>
              <a:prstGeom prst="rect">
                <a:avLst/>
              </a:prstGeom>
              <a:blipFill>
                <a:blip r:embed="rId4"/>
                <a:stretch>
                  <a:fillRect l="-735" t="-7576" r="-220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8BFE0D7-5C10-4887-AA79-3D5649EB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39" y="2074592"/>
            <a:ext cx="661807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배우자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+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형제자매 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SibSp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91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B27E83B-9297-43A9-BDD1-596FC1F3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39" y="2074592"/>
            <a:ext cx="6618071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부모님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+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자식의 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(Parch)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548641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09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714</Words>
  <Application>Microsoft Office PowerPoint</Application>
  <PresentationFormat>A4 용지(210x297mm)</PresentationFormat>
  <Paragraphs>197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데이터 분석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모델 선정</vt:lpstr>
      <vt:lpstr>결과 분석</vt:lpstr>
      <vt:lpstr>결과 분석</vt:lpstr>
      <vt:lpstr>결과 분석</vt:lpstr>
      <vt:lpstr>결과 분석</vt:lpstr>
      <vt:lpstr>정확도 향상</vt:lpstr>
      <vt:lpstr>정확도 향상</vt:lpstr>
      <vt:lpstr>정확도 향상</vt:lpstr>
      <vt:lpstr>정확도 향상 결과</vt:lpstr>
      <vt:lpstr>아쉬운 점</vt:lpstr>
      <vt:lpstr>결과 분석</vt:lpstr>
      <vt:lpstr>결과 분석</vt:lpstr>
      <vt:lpstr>정확도 향상 결과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siuser</dc:creator>
  <cp:lastModifiedBy>JeongHwan Lee</cp:lastModifiedBy>
  <cp:revision>1597</cp:revision>
  <cp:lastPrinted>2018-10-01T08:18:26Z</cp:lastPrinted>
  <dcterms:created xsi:type="dcterms:W3CDTF">2018-09-20T04:59:45Z</dcterms:created>
  <dcterms:modified xsi:type="dcterms:W3CDTF">2019-02-28T11:45:52Z</dcterms:modified>
</cp:coreProperties>
</file>