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109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07.xml"/>
  <Override ContentType="application/vnd.openxmlformats-officedocument.presentationml.notesSlide+xml" PartName="/ppt/notesSlides/notesSlide10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105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11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112.xml"/>
  <Override ContentType="application/vnd.openxmlformats-officedocument.presentationml.notesSlide+xml" PartName="/ppt/notesSlides/notesSlide103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114.xml"/>
  <Override ContentType="application/vnd.openxmlformats-officedocument.presentationml.notesSlide+xml" PartName="/ppt/notesSlides/notesSlide101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108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06.xml"/>
  <Override ContentType="application/vnd.openxmlformats-officedocument.presentationml.notesSlide+xml" PartName="/ppt/notesSlides/notesSlide99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13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98.xml"/>
  <Override ContentType="application/vnd.openxmlformats-officedocument.presentationml.notesSlide+xml" PartName="/ppt/notesSlides/notesSlide104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02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115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105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13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84.xml"/>
  <Override ContentType="application/vnd.openxmlformats-officedocument.presentationml.slide+xml" PartName="/ppt/slides/slide107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111.xml"/>
  <Override ContentType="application/vnd.openxmlformats-officedocument.presentationml.slide+xml" PartName="/ppt/slides/slide53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2.xml"/>
  <Override ContentType="application/vnd.openxmlformats-officedocument.presentationml.slide+xml" PartName="/ppt/slides/slide108.xml"/>
  <Override ContentType="application/vnd.openxmlformats-officedocument.presentationml.slide+xml" PartName="/ppt/slides/slide98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76.xml"/>
  <Override ContentType="application/vnd.openxmlformats-officedocument.presentationml.slide+xml" PartName="/ppt/slides/slide63.xml"/>
  <Override ContentType="application/vnd.openxmlformats-officedocument.presentationml.slide+xml" PartName="/ppt/slides/slide93.xml"/>
  <Override ContentType="application/vnd.openxmlformats-officedocument.presentationml.slide+xml" PartName="/ppt/slides/slide101.xml"/>
  <Override ContentType="application/vnd.openxmlformats-officedocument.presentationml.slide+xml" PartName="/ppt/slides/slide80.xml"/>
  <Override ContentType="application/vnd.openxmlformats-officedocument.presentationml.slide+xml" PartName="/ppt/slides/slide103.xml"/>
  <Override ContentType="application/vnd.openxmlformats-officedocument.presentationml.slide+xml" PartName="/ppt/slides/slide61.xml"/>
  <Override ContentType="application/vnd.openxmlformats-officedocument.presentationml.slide+xml" PartName="/ppt/slides/slide91.xml"/>
  <Override ContentType="application/vnd.openxmlformats-officedocument.presentationml.slide+xml" PartName="/ppt/slides/slide114.xml"/>
  <Override ContentType="application/vnd.openxmlformats-officedocument.presentationml.slide+xml" PartName="/ppt/slides/slide31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12.xml"/>
  <Override ContentType="application/vnd.openxmlformats-officedocument.presentationml.slide+xml" PartName="/ppt/slides/slide9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16.xml"/>
  <Override ContentType="application/vnd.openxmlformats-officedocument.presentationml.slide+xml" PartName="/ppt/slides/slide104.xml"/>
  <Override ContentType="application/vnd.openxmlformats-officedocument.presentationml.slide+xml" PartName="/ppt/slides/slide24.xml"/>
  <Override ContentType="application/vnd.openxmlformats-officedocument.presentationml.slide+xml" PartName="/ppt/slides/slide97.xml"/>
  <Override ContentType="application/vnd.openxmlformats-officedocument.presentationml.slide+xml" PartName="/ppt/slides/slide11.xml"/>
  <Override ContentType="application/vnd.openxmlformats-officedocument.presentationml.slide+xml" PartName="/ppt/slides/slide110.xml"/>
  <Override ContentType="application/vnd.openxmlformats-officedocument.presentationml.slide+xml" PartName="/ppt/slides/slide6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49.xml"/>
  <Override ContentType="application/vnd.openxmlformats-officedocument.presentationml.slide+xml" PartName="/ppt/slides/slide83.xml"/>
  <Override ContentType="application/vnd.openxmlformats-officedocument.presentationml.slide+xml" PartName="/ppt/slides/slide106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109.xml"/>
  <Override ContentType="application/vnd.openxmlformats-officedocument.presentationml.slide+xml" PartName="/ppt/slides/slide99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47.xml"/>
  <Override ContentType="application/vnd.openxmlformats-officedocument.presentationml.slide+xml" PartName="/ppt/slides/slide21.xml"/>
  <Override ContentType="application/vnd.openxmlformats-officedocument.presentationml.slide+xml" PartName="/ppt/slides/slide100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88.xml"/>
  <Override ContentType="application/vnd.openxmlformats-officedocument.presentationml.slide+xml" PartName="/ppt/slides/slide92.xml"/>
  <Override ContentType="application/vnd.openxmlformats-officedocument.presentationml.slide+xml" PartName="/ppt/slides/slide115.xml"/>
  <Override ContentType="application/vnd.openxmlformats-officedocument.presentationml.slide+xml" PartName="/ppt/slides/slide10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  <p:sldId id="346" r:id="rId97"/>
    <p:sldId id="347" r:id="rId98"/>
    <p:sldId id="348" r:id="rId99"/>
    <p:sldId id="349" r:id="rId100"/>
    <p:sldId id="350" r:id="rId101"/>
    <p:sldId id="351" r:id="rId102"/>
    <p:sldId id="352" r:id="rId103"/>
    <p:sldId id="353" r:id="rId104"/>
    <p:sldId id="354" r:id="rId105"/>
    <p:sldId id="355" r:id="rId106"/>
    <p:sldId id="356" r:id="rId107"/>
    <p:sldId id="357" r:id="rId108"/>
    <p:sldId id="358" r:id="rId109"/>
    <p:sldId id="359" r:id="rId110"/>
    <p:sldId id="360" r:id="rId111"/>
    <p:sldId id="361" r:id="rId112"/>
    <p:sldId id="362" r:id="rId113"/>
    <p:sldId id="363" r:id="rId114"/>
    <p:sldId id="364" r:id="rId115"/>
    <p:sldId id="365" r:id="rId116"/>
    <p:sldId id="366" r:id="rId117"/>
    <p:sldId id="367" r:id="rId118"/>
    <p:sldId id="368" r:id="rId119"/>
    <p:sldId id="369" r:id="rId120"/>
    <p:sldId id="370" r:id="rId12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22" roundtripDataSignature="AMtx7mj3s1lmXH7FiGX70kuH6GhksLLcT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0AE7AAF-8302-4F3E-A1B1-7922A45822C9}">
  <a:tblStyle styleId="{F0AE7AAF-8302-4F3E-A1B1-7922A45822C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07" Type="http://schemas.openxmlformats.org/officeDocument/2006/relationships/slide" Target="slides/slide101.xml"/><Relationship Id="rId106" Type="http://schemas.openxmlformats.org/officeDocument/2006/relationships/slide" Target="slides/slide100.xml"/><Relationship Id="rId105" Type="http://schemas.openxmlformats.org/officeDocument/2006/relationships/slide" Target="slides/slide99.xml"/><Relationship Id="rId104" Type="http://schemas.openxmlformats.org/officeDocument/2006/relationships/slide" Target="slides/slide98.xml"/><Relationship Id="rId109" Type="http://schemas.openxmlformats.org/officeDocument/2006/relationships/slide" Target="slides/slide103.xml"/><Relationship Id="rId108" Type="http://schemas.openxmlformats.org/officeDocument/2006/relationships/slide" Target="slides/slide102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103" Type="http://schemas.openxmlformats.org/officeDocument/2006/relationships/slide" Target="slides/slide97.xml"/><Relationship Id="rId102" Type="http://schemas.openxmlformats.org/officeDocument/2006/relationships/slide" Target="slides/slide96.xml"/><Relationship Id="rId101" Type="http://schemas.openxmlformats.org/officeDocument/2006/relationships/slide" Target="slides/slide95.xml"/><Relationship Id="rId100" Type="http://schemas.openxmlformats.org/officeDocument/2006/relationships/slide" Target="slides/slide94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121" Type="http://schemas.openxmlformats.org/officeDocument/2006/relationships/slide" Target="slides/slide115.xml"/><Relationship Id="rId25" Type="http://schemas.openxmlformats.org/officeDocument/2006/relationships/slide" Target="slides/slide19.xml"/><Relationship Id="rId120" Type="http://schemas.openxmlformats.org/officeDocument/2006/relationships/slide" Target="slides/slide114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122" Type="http://customschemas.google.com/relationships/presentationmetadata" Target="metadata"/><Relationship Id="rId95" Type="http://schemas.openxmlformats.org/officeDocument/2006/relationships/slide" Target="slides/slide89.xml"/><Relationship Id="rId94" Type="http://schemas.openxmlformats.org/officeDocument/2006/relationships/slide" Target="slides/slide88.xml"/><Relationship Id="rId97" Type="http://schemas.openxmlformats.org/officeDocument/2006/relationships/slide" Target="slides/slide91.xml"/><Relationship Id="rId96" Type="http://schemas.openxmlformats.org/officeDocument/2006/relationships/slide" Target="slides/slide90.xml"/><Relationship Id="rId11" Type="http://schemas.openxmlformats.org/officeDocument/2006/relationships/slide" Target="slides/slide5.xml"/><Relationship Id="rId99" Type="http://schemas.openxmlformats.org/officeDocument/2006/relationships/slide" Target="slides/slide93.xml"/><Relationship Id="rId10" Type="http://schemas.openxmlformats.org/officeDocument/2006/relationships/slide" Target="slides/slide4.xml"/><Relationship Id="rId98" Type="http://schemas.openxmlformats.org/officeDocument/2006/relationships/slide" Target="slides/slide92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91" Type="http://schemas.openxmlformats.org/officeDocument/2006/relationships/slide" Target="slides/slide85.xml"/><Relationship Id="rId90" Type="http://schemas.openxmlformats.org/officeDocument/2006/relationships/slide" Target="slides/slide84.xml"/><Relationship Id="rId93" Type="http://schemas.openxmlformats.org/officeDocument/2006/relationships/slide" Target="slides/slide87.xml"/><Relationship Id="rId92" Type="http://schemas.openxmlformats.org/officeDocument/2006/relationships/slide" Target="slides/slide86.xml"/><Relationship Id="rId118" Type="http://schemas.openxmlformats.org/officeDocument/2006/relationships/slide" Target="slides/slide112.xml"/><Relationship Id="rId117" Type="http://schemas.openxmlformats.org/officeDocument/2006/relationships/slide" Target="slides/slide111.xml"/><Relationship Id="rId116" Type="http://schemas.openxmlformats.org/officeDocument/2006/relationships/slide" Target="slides/slide110.xml"/><Relationship Id="rId115" Type="http://schemas.openxmlformats.org/officeDocument/2006/relationships/slide" Target="slides/slide109.xml"/><Relationship Id="rId119" Type="http://schemas.openxmlformats.org/officeDocument/2006/relationships/slide" Target="slides/slide113.xml"/><Relationship Id="rId15" Type="http://schemas.openxmlformats.org/officeDocument/2006/relationships/slide" Target="slides/slide9.xml"/><Relationship Id="rId110" Type="http://schemas.openxmlformats.org/officeDocument/2006/relationships/slide" Target="slides/slide104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14" Type="http://schemas.openxmlformats.org/officeDocument/2006/relationships/slide" Target="slides/slide108.xml"/><Relationship Id="rId18" Type="http://schemas.openxmlformats.org/officeDocument/2006/relationships/slide" Target="slides/slide12.xml"/><Relationship Id="rId113" Type="http://schemas.openxmlformats.org/officeDocument/2006/relationships/slide" Target="slides/slide107.xml"/><Relationship Id="rId112" Type="http://schemas.openxmlformats.org/officeDocument/2006/relationships/slide" Target="slides/slide106.xml"/><Relationship Id="rId111" Type="http://schemas.openxmlformats.org/officeDocument/2006/relationships/slide" Target="slides/slide105.xml"/><Relationship Id="rId84" Type="http://schemas.openxmlformats.org/officeDocument/2006/relationships/slide" Target="slides/slide78.xml"/><Relationship Id="rId83" Type="http://schemas.openxmlformats.org/officeDocument/2006/relationships/slide" Target="slides/slide77.xml"/><Relationship Id="rId86" Type="http://schemas.openxmlformats.org/officeDocument/2006/relationships/slide" Target="slides/slide80.xml"/><Relationship Id="rId85" Type="http://schemas.openxmlformats.org/officeDocument/2006/relationships/slide" Target="slides/slide79.xml"/><Relationship Id="rId88" Type="http://schemas.openxmlformats.org/officeDocument/2006/relationships/slide" Target="slides/slide82.xml"/><Relationship Id="rId87" Type="http://schemas.openxmlformats.org/officeDocument/2006/relationships/slide" Target="slides/slide81.xml"/><Relationship Id="rId89" Type="http://schemas.openxmlformats.org/officeDocument/2006/relationships/slide" Target="slides/slide83.xml"/><Relationship Id="rId80" Type="http://schemas.openxmlformats.org/officeDocument/2006/relationships/slide" Target="slides/slide74.xml"/><Relationship Id="rId82" Type="http://schemas.openxmlformats.org/officeDocument/2006/relationships/slide" Target="slides/slide76.xml"/><Relationship Id="rId81" Type="http://schemas.openxmlformats.org/officeDocument/2006/relationships/slide" Target="slides/slide75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75" Type="http://schemas.openxmlformats.org/officeDocument/2006/relationships/slide" Target="slides/slide69.xml"/><Relationship Id="rId74" Type="http://schemas.openxmlformats.org/officeDocument/2006/relationships/slide" Target="slides/slide68.xml"/><Relationship Id="rId77" Type="http://schemas.openxmlformats.org/officeDocument/2006/relationships/slide" Target="slides/slide71.xml"/><Relationship Id="rId76" Type="http://schemas.openxmlformats.org/officeDocument/2006/relationships/slide" Target="slides/slide70.xml"/><Relationship Id="rId79" Type="http://schemas.openxmlformats.org/officeDocument/2006/relationships/slide" Target="slides/slide73.xml"/><Relationship Id="rId78" Type="http://schemas.openxmlformats.org/officeDocument/2006/relationships/slide" Target="slides/slide72.xml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66" Type="http://schemas.openxmlformats.org/officeDocument/2006/relationships/slide" Target="slides/slide60.xml"/><Relationship Id="rId65" Type="http://schemas.openxmlformats.org/officeDocument/2006/relationships/slide" Target="slides/slide59.xml"/><Relationship Id="rId68" Type="http://schemas.openxmlformats.org/officeDocument/2006/relationships/slide" Target="slides/slide62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69" Type="http://schemas.openxmlformats.org/officeDocument/2006/relationships/slide" Target="slides/slide6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55" Type="http://schemas.openxmlformats.org/officeDocument/2006/relationships/slide" Target="slides/slide49.xml"/><Relationship Id="rId54" Type="http://schemas.openxmlformats.org/officeDocument/2006/relationships/slide" Target="slides/slide48.xml"/><Relationship Id="rId57" Type="http://schemas.openxmlformats.org/officeDocument/2006/relationships/slide" Target="slides/slide51.xml"/><Relationship Id="rId56" Type="http://schemas.openxmlformats.org/officeDocument/2006/relationships/slide" Target="slides/slide50.xml"/><Relationship Id="rId59" Type="http://schemas.openxmlformats.org/officeDocument/2006/relationships/slide" Target="slides/slide53.xml"/><Relationship Id="rId58" Type="http://schemas.openxmlformats.org/officeDocument/2006/relationships/slide" Target="slides/slide5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p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2a977328f8_0_27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8" name="Google Shape;198;g12a977328f8_0_27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g12a977328f8_0_27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3" name="Shape 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Google Shape;924;g12a977328f8_10_5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5" name="Google Shape;925;g12a977328f8_10_5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학생의 출결, 퇴실시간을 입력 받아 근태 상황을 다르게 입력할 수 있도록 프로시저를 생성하였습니다. 9시 10분보다 늦게 출결하면 지각, 17시50분보다 빨리 퇴실하면 조퇴처리가 됩니다.</a:t>
            </a:r>
            <a:endParaRPr/>
          </a:p>
        </p:txBody>
      </p:sp>
      <p:sp>
        <p:nvSpPr>
          <p:cNvPr id="926" name="Google Shape;926;g12a977328f8_10_5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Google Shape;932;g12a977328f8_10_5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3" name="Google Shape;933;g12a977328f8_10_5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따로 처리해야하는 외출, 병가, 기타는 근태번호도 함께 기록하는 프로시저를 생성하였습니다.</a:t>
            </a:r>
            <a:endParaRPr/>
          </a:p>
        </p:txBody>
      </p:sp>
      <p:sp>
        <p:nvSpPr>
          <p:cNvPr id="934" name="Google Shape;934;g12a977328f8_10_5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9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Google Shape;940;g12a977328f8_10_6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1" name="Google Shape;941;g12a977328f8_10_6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출결시간에 따라 근태번호가 다르게 들어가는 것을 볼 수 있습니다. </a:t>
            </a:r>
            <a:endParaRPr/>
          </a:p>
        </p:txBody>
      </p:sp>
      <p:sp>
        <p:nvSpPr>
          <p:cNvPr id="942" name="Google Shape;942;g12a977328f8_10_6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2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" name="Google Shape;953;g12a977328f8_10_7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4" name="Google Shape;954;g12a977328f8_10_7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procAttendanceElse 프로시저를 쓰면 4,5,6번의 근태번호를 입력할 수 있습니다.</a:t>
            </a:r>
            <a:endParaRPr/>
          </a:p>
        </p:txBody>
      </p:sp>
      <p:sp>
        <p:nvSpPr>
          <p:cNvPr id="955" name="Google Shape;955;g12a977328f8_10_7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4" name="Shape 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Google Shape;965;g12a977328f8_10_8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6" name="Google Shape;966;g12a977328f8_10_8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학생의 아이디를 받아와 그 학생의 전체 출결 내역을 출력하고, 출력하고싶은 월을 입력하면 해당 월의 출결 내역, 일자를 입력하면 해당일의 출결내역을 확인 할 수 있습니다.</a:t>
            </a:r>
            <a:endParaRPr/>
          </a:p>
        </p:txBody>
      </p:sp>
      <p:sp>
        <p:nvSpPr>
          <p:cNvPr id="967" name="Google Shape;967;g12a977328f8_10_8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6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Google Shape;977;g12a977328f8_10_9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8" name="Google Shape;978;g12a977328f8_10_9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앞의 출결 조회에서 사용한 함수 입니다. 학생의 아이디를 받아와 학생번호, 수강신청번호를 반환하는 함수입니다.</a:t>
            </a:r>
            <a:endParaRPr/>
          </a:p>
        </p:txBody>
      </p:sp>
      <p:sp>
        <p:nvSpPr>
          <p:cNvPr id="979" name="Google Shape;979;g12a977328f8_10_9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5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g12a977328f8_10_1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7" name="Google Shape;987;g12a977328f8_10_1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학생의 커뮤니티 글 작성 기능입니다. 학생의 아이디, 카테고리번호, 글내용을 입력받아 글을 작성하는 프로시저를 생성하였습니다. 학생은 공지를 쓸 수 없기 때문에 1번 카테고리 번호는 입력할 수 없게 만들었습니다. 그 외에 글 수정, 글 삭제 기능이 있습니다.</a:t>
            </a:r>
            <a:endParaRPr/>
          </a:p>
        </p:txBody>
      </p:sp>
      <p:sp>
        <p:nvSpPr>
          <p:cNvPr id="988" name="Google Shape;988;g12a977328f8_10_11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6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Google Shape;997;g12a977328f8_10_10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8" name="Google Shape;998;g12a977328f8_10_10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학생의 커뮤니티 글 조회 기능입니다. 글 조회를 위해 뷰를 만들었습니다.</a:t>
            </a:r>
            <a:endParaRPr/>
          </a:p>
        </p:txBody>
      </p:sp>
      <p:sp>
        <p:nvSpPr>
          <p:cNvPr id="999" name="Google Shape;999;g12a977328f8_10_10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4" name="Shape 1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" name="Google Shape;1005;g12a977328f8_10_1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6" name="Google Shape;1006;g12a977328f8_10_1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자신이 속한 커뮤니티 글 출력, 카테고리를 입력하면 카테고리별로 글을 검색, 자신이 작성한 글 출력, 글 번호를 입력하면 글의 댓글을 출력하는 기능입니다. </a:t>
            </a:r>
            <a:endParaRPr/>
          </a:p>
        </p:txBody>
      </p:sp>
      <p:sp>
        <p:nvSpPr>
          <p:cNvPr id="1007" name="Google Shape;1007;g12a977328f8_10_12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8" name="Shape 1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" name="Google Shape;1019;g12a977328f8_10_1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0" name="Google Shape;1020;g12a977328f8_10_13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학생의 커뮤니티 댓글 작성 기능입니다. 학생의 아이디, 글 번호, 댓글내용을 입력하면 댓글이 등록됩니다. 글 번호는 자신이 속한 커뮤니티의 글만 선택할 수 있게 만들었습니다. 그 외에 자신이 쓴 댓글 수정, 댓글 삭제 기능이 있습니다.</a:t>
            </a:r>
            <a:endParaRPr/>
          </a:p>
        </p:txBody>
      </p:sp>
      <p:sp>
        <p:nvSpPr>
          <p:cNvPr id="1021" name="Google Shape;1021;g12a977328f8_10_13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2a977328f8_0_26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5" name="Google Shape;205;g12a977328f8_0_26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g12a977328f8_0_26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9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Google Shape;1030;g12a977328f8_10_14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1" name="Google Shape;1031;g12a977328f8_10_14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학생이 자신이 수료한 과정에 대해 과정평가를 남기는 기능입니다. 학생이 평점, 평가내용, 아이디를 입력하면 자신이 수료한 강의의 과정평가가 등록됩니다. 아직 과정이 수료 전이거나 과정평가를 한 내역이 있으면 등록을 할 수 없게 하였습니다. 그리고 자신이 작성한 평가를 조회하는 기능이 있습니다. 아이디를 입력하면 자신이 작성한 과정평가가 출력됩니다. 그 외에 과정평가 삭제, 수정 기능이 있습니다.</a:t>
            </a:r>
            <a:endParaRPr/>
          </a:p>
        </p:txBody>
      </p:sp>
      <p:sp>
        <p:nvSpPr>
          <p:cNvPr id="1032" name="Google Shape;1032;g12a977328f8_10_14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2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Google Shape;1043;g12a977328f8_10_15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4" name="Google Shape;1044;g12a977328f8_10_15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학생의 보충학습 조회 기능입니다. 자신의 보충학습 대상인지 확인하는 프로시저를 생성하였고 보충학습 정보를 출력하는 기능까지 생성하였습니다.</a:t>
            </a:r>
            <a:endParaRPr/>
          </a:p>
        </p:txBody>
      </p:sp>
      <p:sp>
        <p:nvSpPr>
          <p:cNvPr id="1045" name="Google Shape;1045;g12a977328f8_10_15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4" name="Shape 1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Google Shape;1055;g12a977328f8_0_2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6" name="Google Shape;1056;g12a977328f8_0_22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7" name="Google Shape;1057;g12a977328f8_0_22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0" name="Shape 1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" name="Google Shape;1061;g12a977328f8_2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2" name="Google Shape;1062;g12a977328f8_2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3" name="Google Shape;1063;g12a977328f8_2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8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Google Shape;1069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0" name="Google Shape;1070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1" name="Google Shape;1071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5" name="Shape 1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" name="Google Shape;1076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7" name="Google Shape;1077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8" name="Google Shape;1078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2a977328f8_7_5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3" name="Google Shape;213;g12a977328f8_7_5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g12a977328f8_7_5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2a977328f8_0_26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0" name="Google Shape;220;g12a977328f8_0_26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g12a977328f8_0_26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2a977328f8_0_2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7" name="Google Shape;227;g12a977328f8_0_2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g12a977328f8_0_21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2a977328f8_7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12a977328f8_7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시스템 기초 정보인 </a:t>
            </a:r>
            <a:r>
              <a:rPr lang="en-US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과정명, 과목명, 강의실명, 정원, 교재명, 출판사명 을 출력한다</a:t>
            </a:r>
            <a:endParaRPr/>
          </a:p>
        </p:txBody>
      </p:sp>
      <p:sp>
        <p:nvSpPr>
          <p:cNvPr id="234" name="Google Shape;234;g12a977328f8_7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2a977328f8_7_8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12a977328f8_7_8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g12a977328f8_7_8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2a977328f8_7_9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12a977328f8_7_9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g12a977328f8_7_9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2a977328f8_7_10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12a977328f8_7_10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g12a977328f8_7_10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12a977328f8_7_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12a977328f8_7_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g12a977328f8_7_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2a977328f8_7_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12a977328f8_7_2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g12a977328f8_7_2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2a977328f8_7_1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12a977328f8_7_1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g12a977328f8_7_11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2a977328f8_7_1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2a977328f8_7_1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g12a977328f8_7_11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2a977328f8_7_1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12a977328f8_7_1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g12a977328f8_7_12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12a977328f8_7_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12a977328f8_7_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g12a977328f8_7_1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2a977328f8_7_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12a977328f8_7_4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g12a977328f8_7_4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12a977328f8_7_7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12a977328f8_7_7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g12a977328f8_7_7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12a977328f8_7_1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12a977328f8_7_14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g12a977328f8_7_14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12a977328f8_7_15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12a977328f8_7_15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g12a977328f8_7_15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12a977328f8_7_15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12a977328f8_7_15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g12a977328f8_7_15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12a977328f8_7_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12a977328f8_7_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g12a977328f8_7_1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12a977328f8_7_16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12a977328f8_7_16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g12a977328f8_7_16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12a977328f8_7_17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12a977328f8_7_17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g12a977328f8_7_17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12a977328f8_7_17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12a977328f8_7_17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g12a977328f8_7_17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12a977328f8_3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1" name="Google Shape;381;g12a977328f8_3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교육생 정보 출력 (교육생 정보 출력시 교육생 이름, 주민번호, 전화번호, 등록일, 수강(신청) 횟수, 취업여부를 출력) </a:t>
            </a:r>
            <a:endParaRPr/>
          </a:p>
        </p:txBody>
      </p:sp>
      <p:sp>
        <p:nvSpPr>
          <p:cNvPr id="382" name="Google Shape;382;g12a977328f8_3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12a977328f8_3_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0" name="Google Shape;390;g12a977328f8_3_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특정 교육생 선택시 교육생이 수강 신청한 또는 수강중인 수강했던 </a:t>
            </a:r>
            <a:r>
              <a:rPr lang="en-US"/>
              <a:t>개설 과정 정보(과정명, 과정기간(시작 년월일, 끝 년월일), 강의실, 수료 및 중도 탈락의 여부, 수료 및 중도탈락 날짜를 출력한다.</a:t>
            </a:r>
            <a:endParaRPr b="1"/>
          </a:p>
        </p:txBody>
      </p:sp>
      <p:sp>
        <p:nvSpPr>
          <p:cNvPr id="391" name="Google Shape;391;g12a977328f8_3_2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12a977328f8_3_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8" name="Google Shape;398;g12a977328f8_3_3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g12a977328f8_3_3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12a977328f8_3_48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12a977328f8_3_48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g12a977328f8_3_48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12a977328f8_3_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5" name="Google Shape;415;g12a977328f8_3_2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-- 특정 개설 과정을 선택하는 경우 개설된 과목 정보를 출력하고, 개설 과목 별로 성적 등록 여부, 시험 문제 파일 등록 여부를 확인할 수 있어야 한다.</a:t>
            </a:r>
            <a:endParaRPr/>
          </a:p>
        </p:txBody>
      </p:sp>
      <p:sp>
        <p:nvSpPr>
          <p:cNvPr id="416" name="Google Shape;416;g12a977328f8_3_2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12a977328f8_3_17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12a977328f8_3_17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g12a977328f8_3_17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2a977328f8_0_2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Google Shape;158;g12a977328f8_0_24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g12a977328f8_0_24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12a977328f8_3_4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12a977328f8_3_4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과목별 출력시 개설 과정명, 개설 과정기간, 강의실명, 개설 과목명, 교사명, 교재명 등을 출력하고, 해당 개설 과목을 수강한 모든 교육생들의 성적 정보(교육생 이름, 주민번호, 필기, 실기)를 같이 출력한다.</a:t>
            </a:r>
            <a:endParaRPr/>
          </a:p>
        </p:txBody>
      </p:sp>
      <p:sp>
        <p:nvSpPr>
          <p:cNvPr id="431" name="Google Shape;431;g12a977328f8_3_4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12a977328f8_3_18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12a977328f8_3_18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g12a977328f8_3_18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12a977328f8_3_5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12a977328f8_3_5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교육생 개인별 출력시 교육생 이름, 주민등록 번호 뒷자리, 개설 과정명, 개설 과정 기간, 강의실명 등을 출력하고 교육생 개인이 수강한 모든 개설 과목에 대한 성적 정보(개설 과목명, 개설 과목 기간, 교사명 , 필기, 실기)를 같이 출력한다.</a:t>
            </a:r>
            <a:endParaRPr/>
          </a:p>
        </p:txBody>
      </p:sp>
      <p:sp>
        <p:nvSpPr>
          <p:cNvPr id="446" name="Google Shape;446;g12a977328f8_3_5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12a977328f8_3_18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12a977328f8_3_18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g12a977328f8_3_18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12a977328f8_3_5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12a977328f8_3_5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/>
              <a:t>관리자는 모든 과정에 대한 출결 관리 및 조회를 할 수 있어야 한다.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/>
              <a:t>모든 출결 조회는 근태 상황을 구분할 수 있어야 한다. (정상, 지각, 조퇴, 외출, 병가, 기타)   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g12a977328f8_3_5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12a977328f8_3_1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12a977328f8_3_1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g12a977328f8_3_11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12a977328f8_3_44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12a977328f8_3_44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g12a977328f8_3_44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12a977328f8_3_7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12a977328f8_3_7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기자재 목록(카테고리명, 기자재명, 사용가능여부(가능/수리중/불가능), 사용위치/반입날짜)을 확인할 수 있어야한다.</a:t>
            </a:r>
            <a:endParaRPr/>
          </a:p>
        </p:txBody>
      </p:sp>
      <p:sp>
        <p:nvSpPr>
          <p:cNvPr id="496" name="Google Shape;496;g12a977328f8_3_7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12a977328f8_3_7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12a977328f8_3_7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g12a977328f8_3_7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12a977328f8_3_1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Google Shape;511;g12a977328f8_3_14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g12a977328f8_3_14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2a977328f8_0_25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" name="Google Shape;165;g12a977328f8_0_25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g12a977328f8_0_25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12a977328f8_3_14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12a977328f8_3_14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0" name="Google Shape;520;g12a977328f8_3_14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12a977328f8_3_49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12a977328f8_3_49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8" name="Google Shape;528;g12a977328f8_3_49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12a977328f8_1_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Google Shape;535;g12a977328f8_1_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/>
              <a:t>관리자 권한으로 커뮤니티 글 전체를 조회하는 기능으로 (글번호, 개설과정번호, 과정명, 카테고리, 작성자, 작성날짜, 글 내용, 답변여부, 댓글수)컬럼으로 출력한다.</a:t>
            </a:r>
            <a:endParaRPr b="1" sz="1500"/>
          </a:p>
        </p:txBody>
      </p:sp>
      <p:sp>
        <p:nvSpPr>
          <p:cNvPr id="536" name="Google Shape;536;g12a977328f8_1_2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12a977328f8_1_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Google Shape;543;g12a977328f8_1_4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/>
              <a:t>각각 개설과정번호, 카테고리, 답변여부 별로 글들을 출력 조회할 수 있다.</a:t>
            </a:r>
            <a:endParaRPr b="1" sz="1600"/>
          </a:p>
        </p:txBody>
      </p:sp>
      <p:sp>
        <p:nvSpPr>
          <p:cNvPr id="544" name="Google Shape;544;g12a977328f8_1_4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12a977328f8_1_4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g12a977328f8_1_4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/>
              <a:t>관리자 권한으로 댓글 전체를 조회하는 기능으로 글번호를 입력하여 특정 글에 작성되어있는 댓글을 확인할 수 있다.</a:t>
            </a:r>
            <a:endParaRPr b="1" sz="1600"/>
          </a:p>
        </p:txBody>
      </p:sp>
      <p:sp>
        <p:nvSpPr>
          <p:cNvPr id="555" name="Google Shape;555;g12a977328f8_1_4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12a977328f8_1_8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12a977328f8_1_8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" name="Google Shape;564;g12a977328f8_1_8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g12a977328f8_1_9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1" name="Google Shape;571;g12a977328f8_1_9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2" name="Google Shape;572;g12a977328f8_1_9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g12a977328f8_1_1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9" name="Google Shape;579;g12a977328f8_1_1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0" name="Google Shape;580;g12a977328f8_1_11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g12a977328f8_1_1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7" name="Google Shape;587;g12a977328f8_1_12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8" name="Google Shape;588;g12a977328f8_1_12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12a977328f8_1_10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5" name="Google Shape;595;g12a977328f8_1_10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6" name="Google Shape;596;g12a977328f8_1_10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2a977328f8_0_24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" name="Google Shape;172;g12a977328f8_0_24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g12a977328f8_0_24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12a977328f8_1_1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3" name="Google Shape;603;g12a977328f8_1_13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4" name="Google Shape;604;g12a977328f8_1_13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g12a977328f8_8_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1" name="Google Shape;611;g12a977328f8_8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/>
              <a:t>과정 평가 조회 기능으로 (개설과정명, 학생명, 평점, 평점, 과정 평가 내용, 작성 날짜) 컬럼을 출력해주는 기능이다.</a:t>
            </a:r>
            <a:endParaRPr b="1" sz="1600"/>
          </a:p>
        </p:txBody>
      </p:sp>
      <p:sp>
        <p:nvSpPr>
          <p:cNvPr id="612" name="Google Shape;612;g12a977328f8_8_1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g12a977328f8_8_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9" name="Google Shape;619;g12a977328f8_8_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보충학습 관리 및 조회 기능으로 총점 70점 미만인 학생에 대한 (과정명, 과목명, 학생명, 필기/실기/출결/총점, 교사명, 강의실) 컬럼을 확인할 수 있는 기능이다.</a:t>
            </a:r>
            <a:endParaRPr/>
          </a:p>
        </p:txBody>
      </p:sp>
      <p:sp>
        <p:nvSpPr>
          <p:cNvPr id="620" name="Google Shape;620;g12a977328f8_8_2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g12a977328f8_8_6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7" name="Google Shape;627;g12a977328f8_8_6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8" name="Google Shape;628;g12a977328f8_8_6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g12a977328f8_8_7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5" name="Google Shape;635;g12a977328f8_8_7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/>
              <a:t>아이디와 비밀번호를 입력한 교사에 대한 강의 스케줄을 출력하는 기능으로 (과정명, 과정시작/종료 날짜, 과목명, 과목시작/종료 날짜, 강의진행사항, 강의실, 교재명, 등록 인원) 컬럼을 확인 가능하다.</a:t>
            </a:r>
            <a:endParaRPr b="1" sz="1600"/>
          </a:p>
        </p:txBody>
      </p:sp>
      <p:sp>
        <p:nvSpPr>
          <p:cNvPr id="636" name="Google Shape;636;g12a977328f8_8_7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g12a977328f8_8_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3" name="Google Shape;643;g12a977328f8_8_3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4" name="Google Shape;644;g12a977328f8_8_3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g12a977328f8_8_9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1" name="Google Shape;651;g12a977328f8_8_9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/>
              <a:t>교사의 경우 특정 과목 번호를 입력 시 해당 과목을 수강하는 교육생의 정보를 확인할 수 있어야하므로 해당 기능을 구현하였다.</a:t>
            </a:r>
            <a:endParaRPr b="1" sz="1600"/>
          </a:p>
        </p:txBody>
      </p:sp>
      <p:sp>
        <p:nvSpPr>
          <p:cNvPr id="652" name="Google Shape;652;g12a977328f8_8_9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0" name="Google Shape;660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해당 view는 모든 교사에 대한 교사번호/교사명/과정명/과정기간/강의실/과목명/과목기간/교재명/필기-실기-출결의 비율이 출력된다.</a:t>
            </a:r>
            <a:endParaRPr/>
          </a:p>
        </p:txBody>
      </p:sp>
      <p:sp>
        <p:nvSpPr>
          <p:cNvPr id="661" name="Google Shape;661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g12a977328f8_0_20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8" name="Google Shape;668;g12a977328f8_0_20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교사가 로그인을 한 경우 해당 아이디로 교사번호를 받아오는 함수를 생성한다.</a:t>
            </a:r>
            <a:endParaRPr/>
          </a:p>
        </p:txBody>
      </p:sp>
      <p:sp>
        <p:nvSpPr>
          <p:cNvPr id="669" name="Google Shape;669;g12a977328f8_0_20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g12a977328f8_0_1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4" name="Google Shape;674;g12a977328f8_0_14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앞서 생성한 view에서 교사가 로그인 한 경우 (교사 아이디로 교사번호를 찾아 일치하는 항목만 보여준다.) 해당 교사가 가르친 과목 중 수업이 끝난 과목에 대한 정보가 출력된다.</a:t>
            </a:r>
            <a:endParaRPr/>
          </a:p>
        </p:txBody>
      </p:sp>
      <p:sp>
        <p:nvSpPr>
          <p:cNvPr id="675" name="Google Shape;675;g12a977328f8_0_14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2a977328f8_0_2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9" name="Google Shape;179;g12a977328f8_0_22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g12a977328f8_0_22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g12a977328f8_0_15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1" name="Google Shape;681;g12a977328f8_0_15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해당 view는 시험번호/교사번호/교사명/과정명/과목명/시험날짜/시험유형/시험등록여부를 출력한다.</a:t>
            </a:r>
            <a:endParaRPr/>
          </a:p>
        </p:txBody>
      </p:sp>
      <p:sp>
        <p:nvSpPr>
          <p:cNvPr id="682" name="Google Shape;682;g12a977328f8_0_15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g12a977328f8_0_20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8" name="Google Shape;688;g12a977328f8_0_20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해당 view는 시험번호/교사번호/교사명/과정명/과목명/시험날짜/시험유형/시험등록여부를 출력한다.</a:t>
            </a:r>
            <a:endParaRPr/>
          </a:p>
        </p:txBody>
      </p:sp>
      <p:sp>
        <p:nvSpPr>
          <p:cNvPr id="689" name="Google Shape;689;g12a977328f8_0_20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g12a977328f8_0_16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5" name="Google Shape;695;g12a977328f8_0_16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(시험날짜확인)위의 view에서 선생님이 로그인한 경우 선생님이 과목을 선택하면 해당 과목에 등록된 시험목록이 출력된다. 이를 통해 교사는 시험날짜를 확인할 수 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(시험문제확인) 위의 view에서 선생님이 로그인한 경우 선생님이 선택한 시험에 대한 문제를 확인할 수 있다.</a:t>
            </a:r>
            <a:endParaRPr/>
          </a:p>
        </p:txBody>
      </p:sp>
      <p:sp>
        <p:nvSpPr>
          <p:cNvPr id="696" name="Google Shape;696;g12a977328f8_0_16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g12a977328f8_0_28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4" name="Google Shape;704;g12a977328f8_0_28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선생님이 시험을 등록할 때 유형을 입력하므로 유형타입 테이블에서 유형명을 받아오는 함수를 생성한다.</a:t>
            </a:r>
            <a:endParaRPr/>
          </a:p>
        </p:txBody>
      </p:sp>
      <p:sp>
        <p:nvSpPr>
          <p:cNvPr id="705" name="Google Shape;705;g12a977328f8_0_28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g12a977328f8_0_19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0" name="Google Shape;710;g12a977328f8_0_19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교사가 과목명을 입력하는 경우 과목스케줄조회번호를 받아오는 함수를 생성한다.</a:t>
            </a:r>
            <a:endParaRPr/>
          </a:p>
        </p:txBody>
      </p:sp>
      <p:sp>
        <p:nvSpPr>
          <p:cNvPr id="711" name="Google Shape;711;g12a977328f8_0_19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g12a977328f8_0_17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6" name="Google Shape;716;g12a977328f8_0_17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교사가 시험을 등록할 때는 과목명, 과목날짜, 유형을 입력한다.</a:t>
            </a:r>
            <a:endParaRPr/>
          </a:p>
        </p:txBody>
      </p:sp>
      <p:sp>
        <p:nvSpPr>
          <p:cNvPr id="717" name="Google Shape;717;g12a977328f8_0_17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g12a977328f8_0_19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2" name="Google Shape;722;g12a977328f8_0_19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교사는 각 시험에 대한 배점을 입력하므로 해당 프로시저를 생성 후 아래와 같이 입력한다.</a:t>
            </a:r>
            <a:endParaRPr/>
          </a:p>
        </p:txBody>
      </p:sp>
      <p:sp>
        <p:nvSpPr>
          <p:cNvPr id="723" name="Google Shape;723;g12a977328f8_0_19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6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g12a977328f8_0_1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8" name="Google Shape;728;g12a977328f8_0_13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이 view는 교사번호/교사명/과정명/과정기간/과목명/과목기간/교재명/ 출결-필기-실기 배점 등록여부가 출력된다.</a:t>
            </a:r>
            <a:endParaRPr/>
          </a:p>
        </p:txBody>
      </p:sp>
      <p:sp>
        <p:nvSpPr>
          <p:cNvPr id="729" name="Google Shape;729;g12a977328f8_0_13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g12a977328f8_0_8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6" name="Google Shape;736;g12a977328f8_0_8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위의 view에서 교사가 로그인한 경우 수업이 완료된 과목에 대한 정보가 출력된다.</a:t>
            </a:r>
            <a:endParaRPr/>
          </a:p>
        </p:txBody>
      </p:sp>
      <p:sp>
        <p:nvSpPr>
          <p:cNvPr id="737" name="Google Shape;737;g12a977328f8_0_8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g12a977328f8_0_9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4" name="Google Shape;744;g12a977328f8_0_9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이 view는 교사번호/과정명/학생정보/학생의 점수가 출력된다.</a:t>
            </a:r>
            <a:endParaRPr/>
          </a:p>
        </p:txBody>
      </p:sp>
      <p:sp>
        <p:nvSpPr>
          <p:cNvPr id="745" name="Google Shape;745;g12a977328f8_0_9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2a977328f8_0_2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5" name="Google Shape;185;g12a977328f8_0_23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g12a977328f8_0_23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0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g12a977328f8_0_1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2" name="Google Shape;752;g12a977328f8_0_1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교사가 앞선 목록에서 특정 과목을 선택하는 경우 해당 과목에 대한 교육생 정보가 출력된다.</a:t>
            </a:r>
            <a:endParaRPr/>
          </a:p>
        </p:txBody>
      </p:sp>
      <p:sp>
        <p:nvSpPr>
          <p:cNvPr id="753" name="Google Shape;753;g12a977328f8_0_11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8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g12a977328f8_0_1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0" name="Google Shape;760;g12a977328f8_0_1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학생이름을 입력하면 수강신청번호를 반환하는 함수를 생성한다.</a:t>
            </a:r>
            <a:endParaRPr/>
          </a:p>
        </p:txBody>
      </p:sp>
      <p:sp>
        <p:nvSpPr>
          <p:cNvPr id="761" name="Google Shape;761;g12a977328f8_0_12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4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g12a977328f8_0_1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6" name="Google Shape;766;g12a977328f8_0_12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성적을 입력할 프로시저를 생성한후, 학생이름과 점수를 입력한다.</a:t>
            </a:r>
            <a:endParaRPr/>
          </a:p>
        </p:txBody>
      </p:sp>
      <p:sp>
        <p:nvSpPr>
          <p:cNvPr id="767" name="Google Shape;767;g12a977328f8_0_12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0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12a977328f8_0_6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2" name="Google Shape;772;g12a977328f8_0_6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위 view는 교사번호/과정명/학생명/출퇴근시간/근태사항/날짜를 출력한다.</a:t>
            </a:r>
            <a:endParaRPr/>
          </a:p>
        </p:txBody>
      </p:sp>
      <p:sp>
        <p:nvSpPr>
          <p:cNvPr id="773" name="Google Shape;773;g12a977328f8_0_6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8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g12a977328f8_0_4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0" name="Google Shape;780;g12a977328f8_0_4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앞에서 생성한 view에서 원하는 조건 (과정별/날짜별(년/월/일), 학생별)으로 조회가 가능하다.</a:t>
            </a:r>
            <a:endParaRPr/>
          </a:p>
        </p:txBody>
      </p:sp>
      <p:sp>
        <p:nvSpPr>
          <p:cNvPr id="781" name="Google Shape;781;g12a977328f8_0_4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5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g12a977328f8_0_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7" name="Google Shape;787;g12a977328f8_0_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해당 view는 카테고리/기자재/사용가능여부/사용위치/반입날짜를 출력한다.</a:t>
            </a:r>
            <a:endParaRPr/>
          </a:p>
        </p:txBody>
      </p:sp>
      <p:sp>
        <p:nvSpPr>
          <p:cNvPr id="788" name="Google Shape;788;g12a977328f8_0_1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4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g12a977328f8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6" name="Google Shape;796;g12a977328f8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기자재 상태를 입력하면 기가재 상태 번호를 반환하는 함수를 생성한다.</a:t>
            </a:r>
            <a:endParaRPr/>
          </a:p>
        </p:txBody>
      </p:sp>
      <p:sp>
        <p:nvSpPr>
          <p:cNvPr id="797" name="Google Shape;797;g12a977328f8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0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g12a977328f8_0_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2" name="Google Shape;802;g12a977328f8_0_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교사는 기자재 상태를 변경할 때 기자재 번호와 상태를 입력한다.</a:t>
            </a:r>
            <a:endParaRPr/>
          </a:p>
        </p:txBody>
      </p:sp>
      <p:sp>
        <p:nvSpPr>
          <p:cNvPr id="803" name="Google Shape;803;g12a977328f8_0_1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7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g12a977328f8_17_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9" name="Google Shape;809;g12a977328f8_17_3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커뮤니티에서 해당 교사가 가르치는 학생들의 질문글에 답변을 할 수 있는기능입니다</a:t>
            </a:r>
            <a:endParaRPr/>
          </a:p>
        </p:txBody>
      </p:sp>
      <p:sp>
        <p:nvSpPr>
          <p:cNvPr id="810" name="Google Shape;810;g12a977328f8_17_3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5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g12a977328f8_17_4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7" name="Google Shape;817;g12a977328f8_17_4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상단에 있는기능은 해당 교사가 가르치는 과정의 공지,질문,잡담이 모두 출력되는 기능이다.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하단에 있는 기능은 해당 교사가 가르치는 과정의 게시물, 카데고리 질문 목록에서  미답변된 게시글을 조회해주는 기능이다.</a:t>
            </a:r>
            <a:endParaRPr/>
          </a:p>
        </p:txBody>
      </p:sp>
      <p:sp>
        <p:nvSpPr>
          <p:cNvPr id="818" name="Google Shape;818;g12a977328f8_17_4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2a977328f8_1_7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2" name="Google Shape;192;g12a977328f8_1_7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g12a977328f8_1_7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6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g12a977328f8_17_5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8" name="Google Shape;828;g12a977328f8_17_5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커뮤니티의 카테고리인 공지사항,질문,잡담별로 조회하였다.</a:t>
            </a:r>
            <a:endParaRPr/>
          </a:p>
        </p:txBody>
      </p:sp>
      <p:sp>
        <p:nvSpPr>
          <p:cNvPr id="829" name="Google Shape;829;g12a977328f8_17_5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8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g12a977328f8_17_7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0" name="Google Shape;840;g12a977328f8_17_7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글번호를 누르면 댓글과 작성자출력//댓글기능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1" name="Google Shape;841;g12a977328f8_17_7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7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g12a977328f8_17_1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9" name="Google Shape;849;g12a977328f8_17_1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커뮤니티에서 교사는 자신이 과정을 가르치는 학생들에게  질문에 대한 댓글을 입력 할 수 있습니다.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교사아이디,커뮤니티글번호,내용을 입력할수 있습니다.</a:t>
            </a:r>
            <a:endParaRPr/>
          </a:p>
        </p:txBody>
      </p:sp>
      <p:sp>
        <p:nvSpPr>
          <p:cNvPr id="850" name="Google Shape;850;g12a977328f8_17_11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5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g12a977328f8_17_1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7" name="Google Shape;857;g12a977328f8_17_13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교사 박정지라는 선생님의 질문을 조회할수 있고, 이에 따라 답변을 해주고, 답변여부가 N에서 Y로 바뀌는걸 볼 수 있다</a:t>
            </a:r>
            <a:endParaRPr/>
          </a:p>
        </p:txBody>
      </p:sp>
      <p:sp>
        <p:nvSpPr>
          <p:cNvPr id="858" name="Google Shape;858;g12a977328f8_17_13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8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g12a977328f8_15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0" name="Google Shape;870;g12a977328f8_15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82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826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Char char="-"/>
            </a:pPr>
            <a:r>
              <a:rPr lang="en-US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교사가 자신이 가르친 과정이 수료완료가 되었을때  학생들이 해당교사에게 과정평가를 매긴다면, 해당교사는 자신의 평점과 평가내용을 조회할수 있다.</a:t>
            </a:r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1" name="Google Shape;871;g12a977328f8_15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7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g12a977328f8_15_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9" name="Google Shape;879;g12a977328f8_15_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826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Char char="-"/>
            </a:pPr>
            <a:r>
              <a:rPr lang="en-US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학생이 수강하는 과정의 과목이 ,필기,실기,출석점수의 총점이 70점 아래일때,교사에게 보충학습명단을 출력해준다.</a:t>
            </a:r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826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Char char="-"/>
            </a:pPr>
            <a:r>
              <a:rPr lang="en-US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위 뷰는 과목의 점수의 총점이 70점미만만 출력해주는 뷰이다.</a:t>
            </a:r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0" name="Google Shape;880;g12a977328f8_15_1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5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g12a977328f8_15_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7" name="Google Shape;887;g12a977328f8_15_2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뷰로 생성하여,점수의 범위를 편리하게 출력할수있다.</a:t>
            </a:r>
            <a:endParaRPr/>
          </a:p>
        </p:txBody>
      </p:sp>
      <p:sp>
        <p:nvSpPr>
          <p:cNvPr id="888" name="Google Shape;888;g12a977328f8_15_2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5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g12a977328f8_17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7" name="Google Shape;897;g12a977328f8_17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2100" lvl="0" marL="4826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Char char="-"/>
            </a:pPr>
            <a:r>
              <a:rPr lang="en-US"/>
              <a:t>교육생이 자신의 개인정보와 자신의 과정세부사항을 조회할 수 있는 기능이다</a:t>
            </a:r>
            <a:endParaRPr/>
          </a:p>
          <a:p>
            <a:pPr indent="-317500" lvl="0" marL="482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algun Gothic"/>
              <a:buChar char="-"/>
            </a:pPr>
            <a:r>
              <a:t/>
            </a:r>
            <a:endParaRPr/>
          </a:p>
        </p:txBody>
      </p:sp>
      <p:sp>
        <p:nvSpPr>
          <p:cNvPr id="898" name="Google Shape;898;g12a977328f8_17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4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g12a977328f8_17_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6" name="Google Shape;906;g12a977328f8_17_2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/>
              <a:t>교육생이 자신의 성적을 조회할 수 있는 기능이다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7" name="Google Shape;907;g12a977328f8_17_2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3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g12a977328f8_17_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5" name="Google Shape;915;g12a977328f8_17_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2100" lvl="0" marL="4826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Char char="-"/>
            </a:pPr>
            <a:r>
              <a:rPr lang="en-US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교</a:t>
            </a:r>
            <a:r>
              <a:rPr lang="en-US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육</a:t>
            </a:r>
            <a:r>
              <a:rPr lang="en-US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생이 로그인에 성공하여 ,타이틀화면으로 교육생의 개인정보와 과정정보를 출력해준다.</a:t>
            </a:r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826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Char char="-"/>
            </a:pPr>
            <a:r>
              <a:rPr lang="en-US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이 학생은 수료완료한 학생으로 ,총 7과목중 7과목이 출력되어 있고 각각의 과목에 대한 기간,교재,교사명,점수배점,출결/필기/실기점수를 조회해준다</a:t>
            </a:r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826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Char char="-"/>
            </a:pPr>
            <a:r>
              <a:rPr lang="en-US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또한 각각의 과목은 반드시 필기와 실기시험이 있으며 ,교육생은 시험이 끝난후 시험문제를 조회해볼수 있다.</a:t>
            </a:r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6" name="Google Shape;916;g12a977328f8_17_1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1"/>
          <p:cNvSpPr txBox="1"/>
          <p:nvPr>
            <p:ph type="ctrTitle"/>
          </p:nvPr>
        </p:nvSpPr>
        <p:spPr>
          <a:xfrm>
            <a:off x="1065213" y="304800"/>
            <a:ext cx="7091361" cy="279390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Malgun Gothic"/>
              <a:buNone/>
              <a:defRPr sz="6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1"/>
          <p:cNvSpPr txBox="1"/>
          <p:nvPr>
            <p:ph idx="1" type="subTitle"/>
          </p:nvPr>
        </p:nvSpPr>
        <p:spPr>
          <a:xfrm>
            <a:off x="1065213" y="3108804"/>
            <a:ext cx="7091361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920"/>
              <a:buNone/>
              <a:defRPr sz="2400">
                <a:solidFill>
                  <a:schemeClr val="accent2"/>
                </a:solidFill>
              </a:defRPr>
            </a:lvl1pPr>
            <a:lvl2pPr lvl="1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/>
            </a:lvl9pPr>
          </a:lstStyle>
          <a:p/>
        </p:txBody>
      </p:sp>
      <p:sp>
        <p:nvSpPr>
          <p:cNvPr id="18" name="Google Shape;18;p11"/>
          <p:cNvSpPr txBox="1"/>
          <p:nvPr>
            <p:ph idx="10" type="dt"/>
          </p:nvPr>
        </p:nvSpPr>
        <p:spPr>
          <a:xfrm>
            <a:off x="253576" y="6505078"/>
            <a:ext cx="964036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1"/>
          <p:cNvSpPr txBox="1"/>
          <p:nvPr>
            <p:ph idx="11" type="ftr"/>
          </p:nvPr>
        </p:nvSpPr>
        <p:spPr>
          <a:xfrm>
            <a:off x="1280159" y="6505078"/>
            <a:ext cx="6876415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1"/>
          <p:cNvSpPr txBox="1"/>
          <p:nvPr>
            <p:ph idx="12" type="sldNum"/>
          </p:nvPr>
        </p:nvSpPr>
        <p:spPr>
          <a:xfrm>
            <a:off x="11580814" y="6280298"/>
            <a:ext cx="533399" cy="34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0"/>
          <p:cNvSpPr txBox="1"/>
          <p:nvPr>
            <p:ph type="title"/>
          </p:nvPr>
        </p:nvSpPr>
        <p:spPr>
          <a:xfrm>
            <a:off x="2208213" y="304800"/>
            <a:ext cx="9372600" cy="120041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0"/>
          <p:cNvSpPr txBox="1"/>
          <p:nvPr>
            <p:ph idx="1" type="body"/>
          </p:nvPr>
        </p:nvSpPr>
        <p:spPr>
          <a:xfrm rot="5400000">
            <a:off x="4837113" y="-1028700"/>
            <a:ext cx="4114800" cy="93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/>
            </a:lvl1pPr>
            <a:lvl2pPr indent="-32004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/>
            </a:lvl2pPr>
            <a:lvl3pPr indent="-320039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/>
            </a:lvl3pPr>
            <a:lvl4pPr indent="-320039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/>
            </a:lvl4pPr>
            <a:lvl5pPr indent="-320039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/>
            </a:lvl5pPr>
            <a:lvl6pPr indent="-320039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/>
            </a:lvl6pPr>
            <a:lvl7pPr indent="-320039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/>
            </a:lvl7pPr>
            <a:lvl8pPr indent="-32004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/>
            </a:lvl8pPr>
            <a:lvl9pPr indent="-32004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/>
            </a:lvl9pPr>
          </a:lstStyle>
          <a:p/>
        </p:txBody>
      </p:sp>
      <p:sp>
        <p:nvSpPr>
          <p:cNvPr id="76" name="Google Shape;76;p20"/>
          <p:cNvSpPr txBox="1"/>
          <p:nvPr>
            <p:ph idx="10" type="dt"/>
          </p:nvPr>
        </p:nvSpPr>
        <p:spPr>
          <a:xfrm>
            <a:off x="253576" y="6505078"/>
            <a:ext cx="964036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0"/>
          <p:cNvSpPr txBox="1"/>
          <p:nvPr>
            <p:ph idx="11" type="ftr"/>
          </p:nvPr>
        </p:nvSpPr>
        <p:spPr>
          <a:xfrm>
            <a:off x="1280159" y="6505078"/>
            <a:ext cx="6876415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0"/>
          <p:cNvSpPr txBox="1"/>
          <p:nvPr>
            <p:ph idx="12" type="sldNum"/>
          </p:nvPr>
        </p:nvSpPr>
        <p:spPr>
          <a:xfrm>
            <a:off x="11580814" y="6280298"/>
            <a:ext cx="533399" cy="34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1"/>
          <p:cNvSpPr txBox="1"/>
          <p:nvPr>
            <p:ph type="title"/>
          </p:nvPr>
        </p:nvSpPr>
        <p:spPr>
          <a:xfrm rot="5400000">
            <a:off x="8017814" y="2152001"/>
            <a:ext cx="5410200" cy="171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1"/>
          <p:cNvSpPr txBox="1"/>
          <p:nvPr>
            <p:ph idx="1" type="body"/>
          </p:nvPr>
        </p:nvSpPr>
        <p:spPr>
          <a:xfrm rot="5400000">
            <a:off x="3256107" y="-741506"/>
            <a:ext cx="5410200" cy="75028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/>
            </a:lvl1pPr>
            <a:lvl2pPr indent="-32004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/>
            </a:lvl2pPr>
            <a:lvl3pPr indent="-320039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/>
            </a:lvl3pPr>
            <a:lvl4pPr indent="-320039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/>
            </a:lvl4pPr>
            <a:lvl5pPr indent="-320039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/>
            </a:lvl5pPr>
            <a:lvl6pPr indent="-320039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/>
            </a:lvl6pPr>
            <a:lvl7pPr indent="-320039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/>
            </a:lvl7pPr>
            <a:lvl8pPr indent="-32004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/>
            </a:lvl8pPr>
            <a:lvl9pPr indent="-32004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/>
            </a:lvl9pPr>
          </a:lstStyle>
          <a:p/>
        </p:txBody>
      </p:sp>
      <p:sp>
        <p:nvSpPr>
          <p:cNvPr id="82" name="Google Shape;82;p21"/>
          <p:cNvSpPr txBox="1"/>
          <p:nvPr>
            <p:ph idx="10" type="dt"/>
          </p:nvPr>
        </p:nvSpPr>
        <p:spPr>
          <a:xfrm>
            <a:off x="253576" y="6505078"/>
            <a:ext cx="964036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1"/>
          <p:cNvSpPr txBox="1"/>
          <p:nvPr>
            <p:ph idx="11" type="ftr"/>
          </p:nvPr>
        </p:nvSpPr>
        <p:spPr>
          <a:xfrm>
            <a:off x="1280159" y="6505078"/>
            <a:ext cx="6876415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1"/>
          <p:cNvSpPr txBox="1"/>
          <p:nvPr>
            <p:ph idx="12" type="sldNum"/>
          </p:nvPr>
        </p:nvSpPr>
        <p:spPr>
          <a:xfrm>
            <a:off x="11580814" y="6280298"/>
            <a:ext cx="533399" cy="34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내용 2개" type="twoObj">
  <p:cSld name="TWO_OBJECT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2a977328f8_10_6"/>
          <p:cNvSpPr txBox="1"/>
          <p:nvPr>
            <p:ph type="title"/>
          </p:nvPr>
        </p:nvSpPr>
        <p:spPr>
          <a:xfrm>
            <a:off x="2208213" y="304800"/>
            <a:ext cx="9372600" cy="120041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g12a977328f8_10_6"/>
          <p:cNvSpPr txBox="1"/>
          <p:nvPr>
            <p:ph idx="1" type="body"/>
          </p:nvPr>
        </p:nvSpPr>
        <p:spPr>
          <a:xfrm>
            <a:off x="2208213" y="1600200"/>
            <a:ext cx="4572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/>
            </a:lvl1pPr>
            <a:lvl2pPr indent="-32004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/>
            </a:lvl2pPr>
            <a:lvl3pPr indent="-320039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/>
            </a:lvl3pPr>
            <a:lvl4pPr indent="-320039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/>
            </a:lvl4pPr>
            <a:lvl5pPr indent="-320039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/>
            </a:lvl5pPr>
            <a:lvl6pPr indent="-320039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/>
            </a:lvl6pPr>
            <a:lvl7pPr indent="-320039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/>
            </a:lvl7pPr>
            <a:lvl8pPr indent="-32004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/>
            </a:lvl8pPr>
            <a:lvl9pPr indent="-32004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/>
            </a:lvl9pPr>
          </a:lstStyle>
          <a:p/>
        </p:txBody>
      </p:sp>
      <p:sp>
        <p:nvSpPr>
          <p:cNvPr id="94" name="Google Shape;94;g12a977328f8_10_6"/>
          <p:cNvSpPr txBox="1"/>
          <p:nvPr>
            <p:ph idx="2" type="body"/>
          </p:nvPr>
        </p:nvSpPr>
        <p:spPr>
          <a:xfrm>
            <a:off x="7008813" y="1600200"/>
            <a:ext cx="4572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/>
            </a:lvl1pPr>
            <a:lvl2pPr indent="-32004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/>
            </a:lvl2pPr>
            <a:lvl3pPr indent="-320039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/>
            </a:lvl3pPr>
            <a:lvl4pPr indent="-320039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/>
            </a:lvl4pPr>
            <a:lvl5pPr indent="-320039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/>
            </a:lvl5pPr>
            <a:lvl6pPr indent="-320039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/>
            </a:lvl6pPr>
            <a:lvl7pPr indent="-320039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/>
            </a:lvl7pPr>
            <a:lvl8pPr indent="-32004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/>
            </a:lvl8pPr>
            <a:lvl9pPr indent="-32004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/>
            </a:lvl9pPr>
          </a:lstStyle>
          <a:p/>
        </p:txBody>
      </p:sp>
      <p:sp>
        <p:nvSpPr>
          <p:cNvPr id="95" name="Google Shape;95;g12a977328f8_10_6"/>
          <p:cNvSpPr txBox="1"/>
          <p:nvPr>
            <p:ph idx="10" type="dt"/>
          </p:nvPr>
        </p:nvSpPr>
        <p:spPr>
          <a:xfrm>
            <a:off x="253576" y="6505078"/>
            <a:ext cx="964036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g12a977328f8_10_6"/>
          <p:cNvSpPr txBox="1"/>
          <p:nvPr>
            <p:ph idx="11" type="ftr"/>
          </p:nvPr>
        </p:nvSpPr>
        <p:spPr>
          <a:xfrm>
            <a:off x="1280159" y="6505078"/>
            <a:ext cx="6876415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g12a977328f8_10_6"/>
          <p:cNvSpPr txBox="1"/>
          <p:nvPr>
            <p:ph idx="12" type="sldNum"/>
          </p:nvPr>
        </p:nvSpPr>
        <p:spPr>
          <a:xfrm>
            <a:off x="11580814" y="6280298"/>
            <a:ext cx="533399" cy="34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AB3C1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AB3C1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AB3C1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AB3C1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AB3C1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AB3C1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AB3C1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AB3C1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AB3C1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어 있음" typ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2a977328f8_10_13"/>
          <p:cNvSpPr txBox="1"/>
          <p:nvPr>
            <p:ph idx="10" type="dt"/>
          </p:nvPr>
        </p:nvSpPr>
        <p:spPr>
          <a:xfrm>
            <a:off x="253576" y="6505078"/>
            <a:ext cx="964036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g12a977328f8_10_13"/>
          <p:cNvSpPr txBox="1"/>
          <p:nvPr>
            <p:ph idx="11" type="ftr"/>
          </p:nvPr>
        </p:nvSpPr>
        <p:spPr>
          <a:xfrm>
            <a:off x="1280159" y="6505078"/>
            <a:ext cx="6876415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g12a977328f8_10_13"/>
          <p:cNvSpPr txBox="1"/>
          <p:nvPr>
            <p:ph idx="12" type="sldNum"/>
          </p:nvPr>
        </p:nvSpPr>
        <p:spPr>
          <a:xfrm>
            <a:off x="11580814" y="6280298"/>
            <a:ext cx="533399" cy="34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AB3C1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AB3C1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AB3C1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AB3C1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AB3C1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AB3C1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AB3C1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AB3C1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AB3C1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2a977328f8_10_17"/>
          <p:cNvSpPr txBox="1"/>
          <p:nvPr>
            <p:ph type="title"/>
          </p:nvPr>
        </p:nvSpPr>
        <p:spPr>
          <a:xfrm>
            <a:off x="2208213" y="304800"/>
            <a:ext cx="9372600" cy="120041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g12a977328f8_10_17"/>
          <p:cNvSpPr txBox="1"/>
          <p:nvPr>
            <p:ph idx="1" type="body"/>
          </p:nvPr>
        </p:nvSpPr>
        <p:spPr>
          <a:xfrm>
            <a:off x="2208213" y="1600200"/>
            <a:ext cx="4572000" cy="8239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80"/>
              <a:buNone/>
              <a:defRPr b="0" sz="2100">
                <a:solidFill>
                  <a:schemeClr val="accent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b="1" sz="1600"/>
            </a:lvl9pPr>
          </a:lstStyle>
          <a:p/>
        </p:txBody>
      </p:sp>
      <p:sp>
        <p:nvSpPr>
          <p:cNvPr id="105" name="Google Shape;105;g12a977328f8_10_17"/>
          <p:cNvSpPr txBox="1"/>
          <p:nvPr>
            <p:ph idx="2" type="body"/>
          </p:nvPr>
        </p:nvSpPr>
        <p:spPr>
          <a:xfrm>
            <a:off x="2208213" y="2505075"/>
            <a:ext cx="4572000" cy="3337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/>
            </a:lvl1pPr>
            <a:lvl2pPr indent="-32004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/>
            </a:lvl2pPr>
            <a:lvl3pPr indent="-320039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/>
            </a:lvl3pPr>
            <a:lvl4pPr indent="-320039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/>
            </a:lvl4pPr>
            <a:lvl5pPr indent="-320039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/>
            </a:lvl5pPr>
            <a:lvl6pPr indent="-320039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/>
            </a:lvl6pPr>
            <a:lvl7pPr indent="-320039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/>
            </a:lvl7pPr>
            <a:lvl8pPr indent="-32004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/>
            </a:lvl8pPr>
            <a:lvl9pPr indent="-32004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/>
            </a:lvl9pPr>
          </a:lstStyle>
          <a:p/>
        </p:txBody>
      </p:sp>
      <p:sp>
        <p:nvSpPr>
          <p:cNvPr id="106" name="Google Shape;106;g12a977328f8_10_17"/>
          <p:cNvSpPr txBox="1"/>
          <p:nvPr>
            <p:ph idx="3" type="body"/>
          </p:nvPr>
        </p:nvSpPr>
        <p:spPr>
          <a:xfrm>
            <a:off x="7008813" y="1600200"/>
            <a:ext cx="4572000" cy="8239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80"/>
              <a:buNone/>
              <a:defRPr b="0" sz="2100">
                <a:solidFill>
                  <a:schemeClr val="accent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b="1" sz="1600"/>
            </a:lvl9pPr>
          </a:lstStyle>
          <a:p/>
        </p:txBody>
      </p:sp>
      <p:sp>
        <p:nvSpPr>
          <p:cNvPr id="107" name="Google Shape;107;g12a977328f8_10_17"/>
          <p:cNvSpPr txBox="1"/>
          <p:nvPr>
            <p:ph idx="4" type="body"/>
          </p:nvPr>
        </p:nvSpPr>
        <p:spPr>
          <a:xfrm>
            <a:off x="7008813" y="2505075"/>
            <a:ext cx="4572000" cy="3337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/>
            </a:lvl1pPr>
            <a:lvl2pPr indent="-32004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/>
            </a:lvl2pPr>
            <a:lvl3pPr indent="-320039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/>
            </a:lvl3pPr>
            <a:lvl4pPr indent="-320039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/>
            </a:lvl4pPr>
            <a:lvl5pPr indent="-320039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/>
            </a:lvl5pPr>
            <a:lvl6pPr indent="-320039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/>
            </a:lvl6pPr>
            <a:lvl7pPr indent="-320039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/>
            </a:lvl7pPr>
            <a:lvl8pPr indent="-32004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/>
            </a:lvl8pPr>
            <a:lvl9pPr indent="-32004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/>
            </a:lvl9pPr>
          </a:lstStyle>
          <a:p/>
        </p:txBody>
      </p:sp>
      <p:sp>
        <p:nvSpPr>
          <p:cNvPr id="108" name="Google Shape;108;g12a977328f8_10_17"/>
          <p:cNvSpPr txBox="1"/>
          <p:nvPr>
            <p:ph idx="10" type="dt"/>
          </p:nvPr>
        </p:nvSpPr>
        <p:spPr>
          <a:xfrm>
            <a:off x="253576" y="6505078"/>
            <a:ext cx="964036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g12a977328f8_10_17"/>
          <p:cNvSpPr txBox="1"/>
          <p:nvPr>
            <p:ph idx="11" type="ftr"/>
          </p:nvPr>
        </p:nvSpPr>
        <p:spPr>
          <a:xfrm>
            <a:off x="1280159" y="6505078"/>
            <a:ext cx="6876415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g12a977328f8_10_17"/>
          <p:cNvSpPr txBox="1"/>
          <p:nvPr>
            <p:ph idx="12" type="sldNum"/>
          </p:nvPr>
        </p:nvSpPr>
        <p:spPr>
          <a:xfrm>
            <a:off x="11580814" y="6280298"/>
            <a:ext cx="533399" cy="34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AB3C1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AB3C1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AB3C1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AB3C1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AB3C1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AB3C1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AB3C1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AB3C1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AB3C1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2a977328f8_10_26"/>
          <p:cNvSpPr txBox="1"/>
          <p:nvPr>
            <p:ph type="title"/>
          </p:nvPr>
        </p:nvSpPr>
        <p:spPr>
          <a:xfrm>
            <a:off x="2208213" y="304800"/>
            <a:ext cx="9372600" cy="120041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g12a977328f8_10_26"/>
          <p:cNvSpPr txBox="1"/>
          <p:nvPr>
            <p:ph idx="10" type="dt"/>
          </p:nvPr>
        </p:nvSpPr>
        <p:spPr>
          <a:xfrm>
            <a:off x="253576" y="6505078"/>
            <a:ext cx="964036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g12a977328f8_10_26"/>
          <p:cNvSpPr txBox="1"/>
          <p:nvPr>
            <p:ph idx="11" type="ftr"/>
          </p:nvPr>
        </p:nvSpPr>
        <p:spPr>
          <a:xfrm>
            <a:off x="1280159" y="6505078"/>
            <a:ext cx="6876415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g12a977328f8_10_26"/>
          <p:cNvSpPr txBox="1"/>
          <p:nvPr>
            <p:ph idx="12" type="sldNum"/>
          </p:nvPr>
        </p:nvSpPr>
        <p:spPr>
          <a:xfrm>
            <a:off x="11580814" y="6280298"/>
            <a:ext cx="533399" cy="34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AB3C1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AB3C1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AB3C1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AB3C1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AB3C1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AB3C1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AB3C1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AB3C1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AB3C1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2a977328f8_10_31"/>
          <p:cNvSpPr txBox="1"/>
          <p:nvPr>
            <p:ph type="title"/>
          </p:nvPr>
        </p:nvSpPr>
        <p:spPr>
          <a:xfrm>
            <a:off x="8837612" y="2277477"/>
            <a:ext cx="2743201" cy="232217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Malgun Gothic"/>
              <a:buNone/>
              <a:defRPr sz="2600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g12a977328f8_10_31"/>
          <p:cNvSpPr/>
          <p:nvPr/>
        </p:nvSpPr>
        <p:spPr>
          <a:xfrm>
            <a:off x="1293812" y="533400"/>
            <a:ext cx="6858001" cy="4800600"/>
          </a:xfrm>
          <a:prstGeom prst="roundRect">
            <a:avLst>
              <a:gd fmla="val 4409" name="adj"/>
            </a:avLst>
          </a:prstGeom>
          <a:solidFill>
            <a:schemeClr val="lt1"/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descr="이미지를 추가할 수 있는 빈 개체 틀입니다. 개체 틀을 클릭하고 추가할 이미지를 선택합니다." id="119" name="Google Shape;119;g12a977328f8_10_31"/>
          <p:cNvSpPr/>
          <p:nvPr>
            <p:ph idx="2" type="pic"/>
          </p:nvPr>
        </p:nvSpPr>
        <p:spPr>
          <a:xfrm>
            <a:off x="1408112" y="647700"/>
            <a:ext cx="6629400" cy="4572000"/>
          </a:xfrm>
          <a:prstGeom prst="roundRect">
            <a:avLst>
              <a:gd fmla="val 3725" name="adj"/>
            </a:avLst>
          </a:prstGeom>
          <a:noFill/>
          <a:ln>
            <a:noFill/>
          </a:ln>
        </p:spPr>
      </p:sp>
      <p:sp>
        <p:nvSpPr>
          <p:cNvPr id="120" name="Google Shape;120;g12a977328f8_10_31"/>
          <p:cNvSpPr txBox="1"/>
          <p:nvPr>
            <p:ph idx="1" type="body"/>
          </p:nvPr>
        </p:nvSpPr>
        <p:spPr>
          <a:xfrm>
            <a:off x="8837614" y="4583187"/>
            <a:ext cx="2743200" cy="11318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20"/>
              <a:buNone/>
              <a:defRPr sz="1400"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2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00"/>
            </a:lvl9pPr>
          </a:lstStyle>
          <a:p/>
        </p:txBody>
      </p:sp>
      <p:sp>
        <p:nvSpPr>
          <p:cNvPr id="121" name="Google Shape;121;g12a977328f8_10_31"/>
          <p:cNvSpPr txBox="1"/>
          <p:nvPr>
            <p:ph idx="10" type="dt"/>
          </p:nvPr>
        </p:nvSpPr>
        <p:spPr>
          <a:xfrm>
            <a:off x="253576" y="6505078"/>
            <a:ext cx="964036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g12a977328f8_10_31"/>
          <p:cNvSpPr txBox="1"/>
          <p:nvPr>
            <p:ph idx="11" type="ftr"/>
          </p:nvPr>
        </p:nvSpPr>
        <p:spPr>
          <a:xfrm>
            <a:off x="1280159" y="6505078"/>
            <a:ext cx="6876415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g12a977328f8_10_31"/>
          <p:cNvSpPr txBox="1"/>
          <p:nvPr>
            <p:ph idx="12" type="sldNum"/>
          </p:nvPr>
        </p:nvSpPr>
        <p:spPr>
          <a:xfrm>
            <a:off x="11580814" y="6280298"/>
            <a:ext cx="533399" cy="34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AB3C1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AB3C1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AB3C1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AB3C1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AB3C1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AB3C1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AB3C1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AB3C1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AB3C1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2a977328f8_10_39"/>
          <p:cNvSpPr txBox="1"/>
          <p:nvPr>
            <p:ph type="title"/>
          </p:nvPr>
        </p:nvSpPr>
        <p:spPr>
          <a:xfrm>
            <a:off x="2208213" y="304800"/>
            <a:ext cx="9372600" cy="120041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g12a977328f8_10_39"/>
          <p:cNvSpPr txBox="1"/>
          <p:nvPr>
            <p:ph idx="1" type="body"/>
          </p:nvPr>
        </p:nvSpPr>
        <p:spPr>
          <a:xfrm rot="5400000">
            <a:off x="4837113" y="-1028700"/>
            <a:ext cx="4114800" cy="93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/>
            </a:lvl1pPr>
            <a:lvl2pPr indent="-32004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/>
            </a:lvl2pPr>
            <a:lvl3pPr indent="-320039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/>
            </a:lvl3pPr>
            <a:lvl4pPr indent="-320039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/>
            </a:lvl4pPr>
            <a:lvl5pPr indent="-320039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/>
            </a:lvl5pPr>
            <a:lvl6pPr indent="-320039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/>
            </a:lvl6pPr>
            <a:lvl7pPr indent="-320039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/>
            </a:lvl7pPr>
            <a:lvl8pPr indent="-32004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/>
            </a:lvl8pPr>
            <a:lvl9pPr indent="-32004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/>
            </a:lvl9pPr>
          </a:lstStyle>
          <a:p/>
        </p:txBody>
      </p:sp>
      <p:sp>
        <p:nvSpPr>
          <p:cNvPr id="127" name="Google Shape;127;g12a977328f8_10_39"/>
          <p:cNvSpPr txBox="1"/>
          <p:nvPr>
            <p:ph idx="10" type="dt"/>
          </p:nvPr>
        </p:nvSpPr>
        <p:spPr>
          <a:xfrm>
            <a:off x="253576" y="6505078"/>
            <a:ext cx="964036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g12a977328f8_10_39"/>
          <p:cNvSpPr txBox="1"/>
          <p:nvPr>
            <p:ph idx="11" type="ftr"/>
          </p:nvPr>
        </p:nvSpPr>
        <p:spPr>
          <a:xfrm>
            <a:off x="1280159" y="6505078"/>
            <a:ext cx="6876415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g12a977328f8_10_39"/>
          <p:cNvSpPr txBox="1"/>
          <p:nvPr>
            <p:ph idx="12" type="sldNum"/>
          </p:nvPr>
        </p:nvSpPr>
        <p:spPr>
          <a:xfrm>
            <a:off x="11580814" y="6280298"/>
            <a:ext cx="533399" cy="34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AB3C1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AB3C1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AB3C1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AB3C1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AB3C1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AB3C1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AB3C1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AB3C1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AB3C1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2a977328f8_10_45"/>
          <p:cNvSpPr txBox="1"/>
          <p:nvPr>
            <p:ph type="title"/>
          </p:nvPr>
        </p:nvSpPr>
        <p:spPr>
          <a:xfrm rot="5400000">
            <a:off x="8017814" y="2152001"/>
            <a:ext cx="5410200" cy="171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g12a977328f8_10_45"/>
          <p:cNvSpPr txBox="1"/>
          <p:nvPr>
            <p:ph idx="1" type="body"/>
          </p:nvPr>
        </p:nvSpPr>
        <p:spPr>
          <a:xfrm rot="5400000">
            <a:off x="3256107" y="-741506"/>
            <a:ext cx="5410200" cy="75028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/>
            </a:lvl1pPr>
            <a:lvl2pPr indent="-32004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/>
            </a:lvl2pPr>
            <a:lvl3pPr indent="-320039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/>
            </a:lvl3pPr>
            <a:lvl4pPr indent="-320039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/>
            </a:lvl4pPr>
            <a:lvl5pPr indent="-320039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/>
            </a:lvl5pPr>
            <a:lvl6pPr indent="-320039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/>
            </a:lvl6pPr>
            <a:lvl7pPr indent="-320039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/>
            </a:lvl7pPr>
            <a:lvl8pPr indent="-32004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/>
            </a:lvl8pPr>
            <a:lvl9pPr indent="-32004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/>
            </a:lvl9pPr>
          </a:lstStyle>
          <a:p/>
        </p:txBody>
      </p:sp>
      <p:sp>
        <p:nvSpPr>
          <p:cNvPr id="133" name="Google Shape;133;g12a977328f8_10_45"/>
          <p:cNvSpPr txBox="1"/>
          <p:nvPr>
            <p:ph idx="10" type="dt"/>
          </p:nvPr>
        </p:nvSpPr>
        <p:spPr>
          <a:xfrm>
            <a:off x="253576" y="6505078"/>
            <a:ext cx="964036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g12a977328f8_10_45"/>
          <p:cNvSpPr txBox="1"/>
          <p:nvPr>
            <p:ph idx="11" type="ftr"/>
          </p:nvPr>
        </p:nvSpPr>
        <p:spPr>
          <a:xfrm>
            <a:off x="1280159" y="6505078"/>
            <a:ext cx="6876415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g12a977328f8_10_45"/>
          <p:cNvSpPr txBox="1"/>
          <p:nvPr>
            <p:ph idx="12" type="sldNum"/>
          </p:nvPr>
        </p:nvSpPr>
        <p:spPr>
          <a:xfrm>
            <a:off x="11580814" y="6280298"/>
            <a:ext cx="533399" cy="34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AB3C1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AB3C1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AB3C1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AB3C1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AB3C1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AB3C1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AB3C1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AB3C1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AB3C1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2"/>
          <p:cNvSpPr txBox="1"/>
          <p:nvPr>
            <p:ph type="title"/>
          </p:nvPr>
        </p:nvSpPr>
        <p:spPr>
          <a:xfrm>
            <a:off x="2208213" y="304800"/>
            <a:ext cx="9372600" cy="120041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2"/>
          <p:cNvSpPr txBox="1"/>
          <p:nvPr>
            <p:ph idx="1" type="body"/>
          </p:nvPr>
        </p:nvSpPr>
        <p:spPr>
          <a:xfrm>
            <a:off x="2208213" y="1600200"/>
            <a:ext cx="93726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/>
            </a:lvl1pPr>
            <a:lvl2pPr indent="-32004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/>
            </a:lvl2pPr>
            <a:lvl3pPr indent="-320039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/>
            </a:lvl3pPr>
            <a:lvl4pPr indent="-320039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/>
            </a:lvl4pPr>
            <a:lvl5pPr indent="-320039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/>
            </a:lvl5pPr>
            <a:lvl6pPr indent="-320039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/>
            </a:lvl6pPr>
            <a:lvl7pPr indent="-320039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/>
            </a:lvl7pPr>
            <a:lvl8pPr indent="-32004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/>
            </a:lvl8pPr>
            <a:lvl9pPr indent="-32004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/>
            </a:lvl9pPr>
          </a:lstStyle>
          <a:p/>
        </p:txBody>
      </p:sp>
      <p:sp>
        <p:nvSpPr>
          <p:cNvPr id="24" name="Google Shape;24;p12"/>
          <p:cNvSpPr txBox="1"/>
          <p:nvPr>
            <p:ph idx="10" type="dt"/>
          </p:nvPr>
        </p:nvSpPr>
        <p:spPr>
          <a:xfrm>
            <a:off x="253576" y="6505078"/>
            <a:ext cx="964036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2"/>
          <p:cNvSpPr txBox="1"/>
          <p:nvPr>
            <p:ph idx="11" type="ftr"/>
          </p:nvPr>
        </p:nvSpPr>
        <p:spPr>
          <a:xfrm>
            <a:off x="1280159" y="6505078"/>
            <a:ext cx="6876415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2"/>
          <p:cNvSpPr txBox="1"/>
          <p:nvPr>
            <p:ph idx="12" type="sldNum"/>
          </p:nvPr>
        </p:nvSpPr>
        <p:spPr>
          <a:xfrm>
            <a:off x="11580814" y="6280298"/>
            <a:ext cx="533399" cy="34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3"/>
          <p:cNvSpPr txBox="1"/>
          <p:nvPr>
            <p:ph type="title"/>
          </p:nvPr>
        </p:nvSpPr>
        <p:spPr>
          <a:xfrm>
            <a:off x="5180013" y="1600200"/>
            <a:ext cx="6400801" cy="248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algun Gothic"/>
              <a:buNone/>
              <a:defRPr sz="5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3"/>
          <p:cNvSpPr txBox="1"/>
          <p:nvPr>
            <p:ph idx="1" type="body"/>
          </p:nvPr>
        </p:nvSpPr>
        <p:spPr>
          <a:xfrm>
            <a:off x="5180011" y="4105029"/>
            <a:ext cx="6400801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2000">
                <a:solidFill>
                  <a:schemeClr val="accent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600"/>
              <a:buNone/>
              <a:defRPr sz="2000">
                <a:solidFill>
                  <a:srgbClr val="999999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999999"/>
              </a:buClr>
              <a:buSzPts val="1440"/>
              <a:buNone/>
              <a:defRPr sz="1800">
                <a:solidFill>
                  <a:srgbClr val="999999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999999"/>
              </a:buClr>
              <a:buSzPts val="1280"/>
              <a:buNone/>
              <a:defRPr sz="1600">
                <a:solidFill>
                  <a:srgbClr val="999999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999999"/>
              </a:buClr>
              <a:buSzPts val="1280"/>
              <a:buNone/>
              <a:defRPr sz="1600">
                <a:solidFill>
                  <a:srgbClr val="999999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999999"/>
              </a:buClr>
              <a:buSzPts val="1280"/>
              <a:buNone/>
              <a:defRPr sz="1600">
                <a:solidFill>
                  <a:srgbClr val="999999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999999"/>
              </a:buClr>
              <a:buSzPts val="1280"/>
              <a:buNone/>
              <a:defRPr sz="1600">
                <a:solidFill>
                  <a:srgbClr val="999999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999999"/>
              </a:buClr>
              <a:buSzPts val="1280"/>
              <a:buNone/>
              <a:defRPr sz="1600">
                <a:solidFill>
                  <a:srgbClr val="999999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999999"/>
              </a:buClr>
              <a:buSzPts val="1280"/>
              <a:buNone/>
              <a:defRPr sz="1600">
                <a:solidFill>
                  <a:srgbClr val="999999"/>
                </a:solidFill>
              </a:defRPr>
            </a:lvl9pPr>
          </a:lstStyle>
          <a:p/>
        </p:txBody>
      </p:sp>
      <p:sp>
        <p:nvSpPr>
          <p:cNvPr id="30" name="Google Shape;30;p13"/>
          <p:cNvSpPr txBox="1"/>
          <p:nvPr>
            <p:ph idx="10" type="dt"/>
          </p:nvPr>
        </p:nvSpPr>
        <p:spPr>
          <a:xfrm>
            <a:off x="253576" y="6505078"/>
            <a:ext cx="964036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3"/>
          <p:cNvSpPr txBox="1"/>
          <p:nvPr>
            <p:ph idx="11" type="ftr"/>
          </p:nvPr>
        </p:nvSpPr>
        <p:spPr>
          <a:xfrm>
            <a:off x="1280159" y="6505078"/>
            <a:ext cx="6876415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3"/>
          <p:cNvSpPr txBox="1"/>
          <p:nvPr>
            <p:ph idx="12" type="sldNum"/>
          </p:nvPr>
        </p:nvSpPr>
        <p:spPr>
          <a:xfrm>
            <a:off x="11580814" y="6280298"/>
            <a:ext cx="533399" cy="34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내용 2개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4"/>
          <p:cNvSpPr txBox="1"/>
          <p:nvPr>
            <p:ph type="title"/>
          </p:nvPr>
        </p:nvSpPr>
        <p:spPr>
          <a:xfrm>
            <a:off x="2208213" y="304800"/>
            <a:ext cx="9372600" cy="120041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4"/>
          <p:cNvSpPr txBox="1"/>
          <p:nvPr>
            <p:ph idx="1" type="body"/>
          </p:nvPr>
        </p:nvSpPr>
        <p:spPr>
          <a:xfrm>
            <a:off x="2208213" y="1600200"/>
            <a:ext cx="4572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/>
            </a:lvl1pPr>
            <a:lvl2pPr indent="-32004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/>
            </a:lvl2pPr>
            <a:lvl3pPr indent="-320039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/>
            </a:lvl3pPr>
            <a:lvl4pPr indent="-320039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/>
            </a:lvl4pPr>
            <a:lvl5pPr indent="-320039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/>
            </a:lvl5pPr>
            <a:lvl6pPr indent="-320039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/>
            </a:lvl6pPr>
            <a:lvl7pPr indent="-320039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/>
            </a:lvl7pPr>
            <a:lvl8pPr indent="-32004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/>
            </a:lvl8pPr>
            <a:lvl9pPr indent="-32004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/>
            </a:lvl9pPr>
          </a:lstStyle>
          <a:p/>
        </p:txBody>
      </p:sp>
      <p:sp>
        <p:nvSpPr>
          <p:cNvPr id="36" name="Google Shape;36;p14"/>
          <p:cNvSpPr txBox="1"/>
          <p:nvPr>
            <p:ph idx="2" type="body"/>
          </p:nvPr>
        </p:nvSpPr>
        <p:spPr>
          <a:xfrm>
            <a:off x="7008813" y="1600200"/>
            <a:ext cx="4572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/>
            </a:lvl1pPr>
            <a:lvl2pPr indent="-32004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/>
            </a:lvl2pPr>
            <a:lvl3pPr indent="-320039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/>
            </a:lvl3pPr>
            <a:lvl4pPr indent="-320039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/>
            </a:lvl4pPr>
            <a:lvl5pPr indent="-320039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/>
            </a:lvl5pPr>
            <a:lvl6pPr indent="-320039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/>
            </a:lvl6pPr>
            <a:lvl7pPr indent="-320039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/>
            </a:lvl7pPr>
            <a:lvl8pPr indent="-32004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/>
            </a:lvl8pPr>
            <a:lvl9pPr indent="-32004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/>
            </a:lvl9pPr>
          </a:lstStyle>
          <a:p/>
        </p:txBody>
      </p:sp>
      <p:sp>
        <p:nvSpPr>
          <p:cNvPr id="37" name="Google Shape;37;p14"/>
          <p:cNvSpPr txBox="1"/>
          <p:nvPr>
            <p:ph idx="10" type="dt"/>
          </p:nvPr>
        </p:nvSpPr>
        <p:spPr>
          <a:xfrm>
            <a:off x="253576" y="6505078"/>
            <a:ext cx="964036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4"/>
          <p:cNvSpPr txBox="1"/>
          <p:nvPr>
            <p:ph idx="11" type="ftr"/>
          </p:nvPr>
        </p:nvSpPr>
        <p:spPr>
          <a:xfrm>
            <a:off x="1280159" y="6505078"/>
            <a:ext cx="6876415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4"/>
          <p:cNvSpPr txBox="1"/>
          <p:nvPr>
            <p:ph idx="12" type="sldNum"/>
          </p:nvPr>
        </p:nvSpPr>
        <p:spPr>
          <a:xfrm>
            <a:off x="11580814" y="6280298"/>
            <a:ext cx="533399" cy="34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어 있음" typ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5"/>
          <p:cNvSpPr txBox="1"/>
          <p:nvPr>
            <p:ph idx="10" type="dt"/>
          </p:nvPr>
        </p:nvSpPr>
        <p:spPr>
          <a:xfrm>
            <a:off x="253576" y="6505078"/>
            <a:ext cx="964036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5"/>
          <p:cNvSpPr txBox="1"/>
          <p:nvPr>
            <p:ph idx="11" type="ftr"/>
          </p:nvPr>
        </p:nvSpPr>
        <p:spPr>
          <a:xfrm>
            <a:off x="1280159" y="6505078"/>
            <a:ext cx="6876415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5"/>
          <p:cNvSpPr txBox="1"/>
          <p:nvPr>
            <p:ph idx="12" type="sldNum"/>
          </p:nvPr>
        </p:nvSpPr>
        <p:spPr>
          <a:xfrm>
            <a:off x="11580814" y="6280298"/>
            <a:ext cx="533399" cy="34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6"/>
          <p:cNvSpPr txBox="1"/>
          <p:nvPr>
            <p:ph type="title"/>
          </p:nvPr>
        </p:nvSpPr>
        <p:spPr>
          <a:xfrm>
            <a:off x="8837612" y="2277477"/>
            <a:ext cx="2743201" cy="232217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Malgun Gothic"/>
              <a:buNone/>
              <a:defRPr sz="26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6"/>
          <p:cNvSpPr txBox="1"/>
          <p:nvPr>
            <p:ph idx="1" type="body"/>
          </p:nvPr>
        </p:nvSpPr>
        <p:spPr>
          <a:xfrm>
            <a:off x="1293813" y="533400"/>
            <a:ext cx="68580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052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920"/>
              <a:buChar char="▪"/>
              <a:defRPr sz="2400"/>
            </a:lvl1pPr>
            <a:lvl2pPr indent="-3302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 sz="2000"/>
            </a:lvl2pPr>
            <a:lvl3pPr indent="-320039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 sz="1800"/>
            </a:lvl3pPr>
            <a:lvl4pPr indent="-30988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80"/>
              <a:buChar char="▪"/>
              <a:defRPr sz="1600"/>
            </a:lvl4pPr>
            <a:lvl5pPr indent="-29972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20"/>
              <a:buChar char="▪"/>
              <a:defRPr sz="1400"/>
            </a:lvl5pPr>
            <a:lvl6pPr indent="-29972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20"/>
              <a:buChar char="▪"/>
              <a:defRPr sz="1400"/>
            </a:lvl6pPr>
            <a:lvl7pPr indent="-29972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20"/>
              <a:buChar char="▪"/>
              <a:defRPr sz="1400"/>
            </a:lvl7pPr>
            <a:lvl8pPr indent="-29972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20"/>
              <a:buChar char="▪"/>
              <a:defRPr sz="1400"/>
            </a:lvl8pPr>
            <a:lvl9pPr indent="-29972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20"/>
              <a:buChar char="▪"/>
              <a:defRPr sz="1400"/>
            </a:lvl9pPr>
          </a:lstStyle>
          <a:p/>
        </p:txBody>
      </p:sp>
      <p:sp>
        <p:nvSpPr>
          <p:cNvPr id="47" name="Google Shape;47;p16"/>
          <p:cNvSpPr txBox="1"/>
          <p:nvPr>
            <p:ph idx="2" type="body"/>
          </p:nvPr>
        </p:nvSpPr>
        <p:spPr>
          <a:xfrm>
            <a:off x="8837614" y="4583187"/>
            <a:ext cx="2743200" cy="11318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2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2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00"/>
            </a:lvl9pPr>
          </a:lstStyle>
          <a:p/>
        </p:txBody>
      </p:sp>
      <p:sp>
        <p:nvSpPr>
          <p:cNvPr id="48" name="Google Shape;48;p16"/>
          <p:cNvSpPr txBox="1"/>
          <p:nvPr>
            <p:ph idx="10" type="dt"/>
          </p:nvPr>
        </p:nvSpPr>
        <p:spPr>
          <a:xfrm>
            <a:off x="253576" y="6505078"/>
            <a:ext cx="964036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6"/>
          <p:cNvSpPr txBox="1"/>
          <p:nvPr>
            <p:ph idx="11" type="ftr"/>
          </p:nvPr>
        </p:nvSpPr>
        <p:spPr>
          <a:xfrm>
            <a:off x="1280159" y="6505078"/>
            <a:ext cx="6876415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6"/>
          <p:cNvSpPr txBox="1"/>
          <p:nvPr>
            <p:ph idx="12" type="sldNum"/>
          </p:nvPr>
        </p:nvSpPr>
        <p:spPr>
          <a:xfrm>
            <a:off x="11580814" y="6280298"/>
            <a:ext cx="533399" cy="34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7"/>
          <p:cNvSpPr txBox="1"/>
          <p:nvPr>
            <p:ph type="title"/>
          </p:nvPr>
        </p:nvSpPr>
        <p:spPr>
          <a:xfrm>
            <a:off x="2208213" y="304800"/>
            <a:ext cx="9372600" cy="120041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7"/>
          <p:cNvSpPr txBox="1"/>
          <p:nvPr>
            <p:ph idx="1" type="body"/>
          </p:nvPr>
        </p:nvSpPr>
        <p:spPr>
          <a:xfrm>
            <a:off x="2208213" y="1600200"/>
            <a:ext cx="4572000" cy="8239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80"/>
              <a:buNone/>
              <a:defRPr b="0" sz="2100">
                <a:solidFill>
                  <a:schemeClr val="accent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b="1" sz="1600"/>
            </a:lvl9pPr>
          </a:lstStyle>
          <a:p/>
        </p:txBody>
      </p:sp>
      <p:sp>
        <p:nvSpPr>
          <p:cNvPr id="54" name="Google Shape;54;p17"/>
          <p:cNvSpPr txBox="1"/>
          <p:nvPr>
            <p:ph idx="2" type="body"/>
          </p:nvPr>
        </p:nvSpPr>
        <p:spPr>
          <a:xfrm>
            <a:off x="2208213" y="2505075"/>
            <a:ext cx="4572000" cy="3337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/>
            </a:lvl1pPr>
            <a:lvl2pPr indent="-32004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/>
            </a:lvl2pPr>
            <a:lvl3pPr indent="-320039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/>
            </a:lvl3pPr>
            <a:lvl4pPr indent="-320039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/>
            </a:lvl4pPr>
            <a:lvl5pPr indent="-320039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/>
            </a:lvl5pPr>
            <a:lvl6pPr indent="-320039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/>
            </a:lvl6pPr>
            <a:lvl7pPr indent="-320039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/>
            </a:lvl7pPr>
            <a:lvl8pPr indent="-32004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/>
            </a:lvl8pPr>
            <a:lvl9pPr indent="-32004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/>
            </a:lvl9pPr>
          </a:lstStyle>
          <a:p/>
        </p:txBody>
      </p:sp>
      <p:sp>
        <p:nvSpPr>
          <p:cNvPr id="55" name="Google Shape;55;p17"/>
          <p:cNvSpPr txBox="1"/>
          <p:nvPr>
            <p:ph idx="3" type="body"/>
          </p:nvPr>
        </p:nvSpPr>
        <p:spPr>
          <a:xfrm>
            <a:off x="7008813" y="1600200"/>
            <a:ext cx="4572000" cy="8239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80"/>
              <a:buNone/>
              <a:defRPr b="0" sz="2100">
                <a:solidFill>
                  <a:schemeClr val="accent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b="1" sz="1600"/>
            </a:lvl9pPr>
          </a:lstStyle>
          <a:p/>
        </p:txBody>
      </p:sp>
      <p:sp>
        <p:nvSpPr>
          <p:cNvPr id="56" name="Google Shape;56;p17"/>
          <p:cNvSpPr txBox="1"/>
          <p:nvPr>
            <p:ph idx="4" type="body"/>
          </p:nvPr>
        </p:nvSpPr>
        <p:spPr>
          <a:xfrm>
            <a:off x="7008813" y="2505075"/>
            <a:ext cx="4572000" cy="3337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/>
            </a:lvl1pPr>
            <a:lvl2pPr indent="-32004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/>
            </a:lvl2pPr>
            <a:lvl3pPr indent="-320039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/>
            </a:lvl3pPr>
            <a:lvl4pPr indent="-320039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/>
            </a:lvl4pPr>
            <a:lvl5pPr indent="-320039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/>
            </a:lvl5pPr>
            <a:lvl6pPr indent="-320039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/>
            </a:lvl6pPr>
            <a:lvl7pPr indent="-320039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/>
            </a:lvl7pPr>
            <a:lvl8pPr indent="-32004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/>
            </a:lvl8pPr>
            <a:lvl9pPr indent="-32004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/>
            </a:lvl9pPr>
          </a:lstStyle>
          <a:p/>
        </p:txBody>
      </p:sp>
      <p:sp>
        <p:nvSpPr>
          <p:cNvPr id="57" name="Google Shape;57;p17"/>
          <p:cNvSpPr txBox="1"/>
          <p:nvPr>
            <p:ph idx="10" type="dt"/>
          </p:nvPr>
        </p:nvSpPr>
        <p:spPr>
          <a:xfrm>
            <a:off x="253576" y="6505078"/>
            <a:ext cx="964036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7"/>
          <p:cNvSpPr txBox="1"/>
          <p:nvPr>
            <p:ph idx="11" type="ftr"/>
          </p:nvPr>
        </p:nvSpPr>
        <p:spPr>
          <a:xfrm>
            <a:off x="1280159" y="6505078"/>
            <a:ext cx="6876415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7"/>
          <p:cNvSpPr txBox="1"/>
          <p:nvPr>
            <p:ph idx="12" type="sldNum"/>
          </p:nvPr>
        </p:nvSpPr>
        <p:spPr>
          <a:xfrm>
            <a:off x="11580814" y="6280298"/>
            <a:ext cx="533399" cy="34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8"/>
          <p:cNvSpPr txBox="1"/>
          <p:nvPr>
            <p:ph type="title"/>
          </p:nvPr>
        </p:nvSpPr>
        <p:spPr>
          <a:xfrm>
            <a:off x="2208213" y="304800"/>
            <a:ext cx="9372600" cy="120041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8"/>
          <p:cNvSpPr txBox="1"/>
          <p:nvPr>
            <p:ph idx="10" type="dt"/>
          </p:nvPr>
        </p:nvSpPr>
        <p:spPr>
          <a:xfrm>
            <a:off x="253576" y="6505078"/>
            <a:ext cx="964036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8"/>
          <p:cNvSpPr txBox="1"/>
          <p:nvPr>
            <p:ph idx="11" type="ftr"/>
          </p:nvPr>
        </p:nvSpPr>
        <p:spPr>
          <a:xfrm>
            <a:off x="1280159" y="6505078"/>
            <a:ext cx="6876415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8"/>
          <p:cNvSpPr txBox="1"/>
          <p:nvPr>
            <p:ph idx="12" type="sldNum"/>
          </p:nvPr>
        </p:nvSpPr>
        <p:spPr>
          <a:xfrm>
            <a:off x="11580814" y="6280298"/>
            <a:ext cx="533399" cy="34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9"/>
          <p:cNvSpPr txBox="1"/>
          <p:nvPr>
            <p:ph type="title"/>
          </p:nvPr>
        </p:nvSpPr>
        <p:spPr>
          <a:xfrm>
            <a:off x="8837612" y="2277477"/>
            <a:ext cx="2743201" cy="232217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Malgun Gothic"/>
              <a:buNone/>
              <a:defRPr sz="2600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9"/>
          <p:cNvSpPr/>
          <p:nvPr/>
        </p:nvSpPr>
        <p:spPr>
          <a:xfrm>
            <a:off x="1293812" y="533400"/>
            <a:ext cx="6858001" cy="4800600"/>
          </a:xfrm>
          <a:prstGeom prst="roundRect">
            <a:avLst>
              <a:gd fmla="val 4409" name="adj"/>
            </a:avLst>
          </a:prstGeom>
          <a:solidFill>
            <a:schemeClr val="lt1"/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descr="이미지를 추가할 수 있는 빈 개체 틀입니다. 개체 틀을 클릭하고 추가할 이미지를 선택합니다." id="68" name="Google Shape;68;p19"/>
          <p:cNvSpPr/>
          <p:nvPr>
            <p:ph idx="2" type="pic"/>
          </p:nvPr>
        </p:nvSpPr>
        <p:spPr>
          <a:xfrm>
            <a:off x="1408112" y="647700"/>
            <a:ext cx="6629400" cy="4572000"/>
          </a:xfrm>
          <a:prstGeom prst="roundRect">
            <a:avLst>
              <a:gd fmla="val 3725" name="adj"/>
            </a:avLst>
          </a:prstGeom>
          <a:noFill/>
          <a:ln>
            <a:noFill/>
          </a:ln>
        </p:spPr>
      </p:sp>
      <p:sp>
        <p:nvSpPr>
          <p:cNvPr id="69" name="Google Shape;69;p19"/>
          <p:cNvSpPr txBox="1"/>
          <p:nvPr>
            <p:ph idx="1" type="body"/>
          </p:nvPr>
        </p:nvSpPr>
        <p:spPr>
          <a:xfrm>
            <a:off x="8837614" y="4583187"/>
            <a:ext cx="2743200" cy="11318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20"/>
              <a:buNone/>
              <a:defRPr sz="1400"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2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00"/>
            </a:lvl9pPr>
          </a:lstStyle>
          <a:p/>
        </p:txBody>
      </p:sp>
      <p:sp>
        <p:nvSpPr>
          <p:cNvPr id="70" name="Google Shape;70;p19"/>
          <p:cNvSpPr txBox="1"/>
          <p:nvPr>
            <p:ph idx="10" type="dt"/>
          </p:nvPr>
        </p:nvSpPr>
        <p:spPr>
          <a:xfrm>
            <a:off x="253576" y="6505078"/>
            <a:ext cx="964036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9"/>
          <p:cNvSpPr txBox="1"/>
          <p:nvPr>
            <p:ph idx="11" type="ftr"/>
          </p:nvPr>
        </p:nvSpPr>
        <p:spPr>
          <a:xfrm>
            <a:off x="1280159" y="6505078"/>
            <a:ext cx="6876415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9"/>
          <p:cNvSpPr txBox="1"/>
          <p:nvPr>
            <p:ph idx="12" type="sldNum"/>
          </p:nvPr>
        </p:nvSpPr>
        <p:spPr>
          <a:xfrm>
            <a:off x="11580814" y="6280298"/>
            <a:ext cx="533399" cy="34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b="1" sz="1100">
                <a:solidFill>
                  <a:srgbClr val="AB3C1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algn="ctr">
              <a:spcBef>
                <a:spcPts val="0"/>
              </a:spcBef>
              <a:buNone/>
              <a:defRPr b="1" sz="1100">
                <a:solidFill>
                  <a:srgbClr val="AB3C1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algn="ctr">
              <a:spcBef>
                <a:spcPts val="0"/>
              </a:spcBef>
              <a:buNone/>
              <a:defRPr b="1" sz="1100">
                <a:solidFill>
                  <a:srgbClr val="AB3C1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algn="ctr">
              <a:spcBef>
                <a:spcPts val="0"/>
              </a:spcBef>
              <a:buNone/>
              <a:defRPr b="1" sz="1100">
                <a:solidFill>
                  <a:srgbClr val="AB3C1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algn="ctr">
              <a:spcBef>
                <a:spcPts val="0"/>
              </a:spcBef>
              <a:buNone/>
              <a:defRPr b="1" sz="1100">
                <a:solidFill>
                  <a:srgbClr val="AB3C1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algn="ctr">
              <a:spcBef>
                <a:spcPts val="0"/>
              </a:spcBef>
              <a:buNone/>
              <a:defRPr b="1" sz="1100">
                <a:solidFill>
                  <a:srgbClr val="AB3C1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algn="ctr">
              <a:spcBef>
                <a:spcPts val="0"/>
              </a:spcBef>
              <a:buNone/>
              <a:defRPr b="1" sz="1100">
                <a:solidFill>
                  <a:srgbClr val="AB3C1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algn="ctr">
              <a:spcBef>
                <a:spcPts val="0"/>
              </a:spcBef>
              <a:buNone/>
              <a:defRPr b="1" sz="1100">
                <a:solidFill>
                  <a:srgbClr val="AB3C1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algn="ctr">
              <a:spcBef>
                <a:spcPts val="0"/>
              </a:spcBef>
              <a:buNone/>
              <a:defRPr b="1" sz="1100">
                <a:solidFill>
                  <a:srgbClr val="AB3C1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/>
          <p:nvPr>
            <p:ph type="title"/>
          </p:nvPr>
        </p:nvSpPr>
        <p:spPr>
          <a:xfrm>
            <a:off x="2208213" y="304800"/>
            <a:ext cx="9372600" cy="120041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Malgun Gothic"/>
              <a:buNone/>
              <a:defRPr b="0" i="0" sz="3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0"/>
          <p:cNvSpPr txBox="1"/>
          <p:nvPr>
            <p:ph idx="1" type="body"/>
          </p:nvPr>
        </p:nvSpPr>
        <p:spPr>
          <a:xfrm>
            <a:off x="2208213" y="1600200"/>
            <a:ext cx="93726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0200" lvl="0" marL="45720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2004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09880" lvl="2" marL="1371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99719" lvl="3" marL="182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2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99720" lvl="4" marL="22860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2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99720" lvl="5" marL="2743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2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9720" lvl="6" marL="3200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2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9720" lvl="7" marL="3657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2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9720" lvl="8" marL="4114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2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0"/>
          <p:cNvSpPr txBox="1"/>
          <p:nvPr>
            <p:ph idx="10" type="dt"/>
          </p:nvPr>
        </p:nvSpPr>
        <p:spPr>
          <a:xfrm>
            <a:off x="253576" y="6505078"/>
            <a:ext cx="964036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0"/>
          <p:cNvSpPr txBox="1"/>
          <p:nvPr>
            <p:ph idx="11" type="ftr"/>
          </p:nvPr>
        </p:nvSpPr>
        <p:spPr>
          <a:xfrm>
            <a:off x="1280159" y="6505078"/>
            <a:ext cx="6876415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0"/>
          <p:cNvSpPr txBox="1"/>
          <p:nvPr>
            <p:ph idx="12" type="sldNum"/>
          </p:nvPr>
        </p:nvSpPr>
        <p:spPr>
          <a:xfrm>
            <a:off x="11580814" y="6280298"/>
            <a:ext cx="533399" cy="34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1" i="0" sz="1100" u="none" cap="none" strike="noStrike">
                <a:solidFill>
                  <a:srgbClr val="AB3C1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ctr">
              <a:spcBef>
                <a:spcPts val="0"/>
              </a:spcBef>
              <a:buNone/>
              <a:defRPr b="1" i="0" sz="1100" u="none" cap="none" strike="noStrike">
                <a:solidFill>
                  <a:srgbClr val="AB3C1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ctr">
              <a:spcBef>
                <a:spcPts val="0"/>
              </a:spcBef>
              <a:buNone/>
              <a:defRPr b="1" i="0" sz="1100" u="none" cap="none" strike="noStrike">
                <a:solidFill>
                  <a:srgbClr val="AB3C1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ctr">
              <a:spcBef>
                <a:spcPts val="0"/>
              </a:spcBef>
              <a:buNone/>
              <a:defRPr b="1" i="0" sz="1100" u="none" cap="none" strike="noStrike">
                <a:solidFill>
                  <a:srgbClr val="AB3C1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ctr">
              <a:spcBef>
                <a:spcPts val="0"/>
              </a:spcBef>
              <a:buNone/>
              <a:defRPr b="1" i="0" sz="1100" u="none" cap="none" strike="noStrike">
                <a:solidFill>
                  <a:srgbClr val="AB3C1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ctr">
              <a:spcBef>
                <a:spcPts val="0"/>
              </a:spcBef>
              <a:buNone/>
              <a:defRPr b="1" i="0" sz="1100" u="none" cap="none" strike="noStrike">
                <a:solidFill>
                  <a:srgbClr val="AB3C1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ctr">
              <a:spcBef>
                <a:spcPts val="0"/>
              </a:spcBef>
              <a:buNone/>
              <a:defRPr b="1" i="0" sz="1100" u="none" cap="none" strike="noStrike">
                <a:solidFill>
                  <a:srgbClr val="AB3C1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ctr">
              <a:spcBef>
                <a:spcPts val="0"/>
              </a:spcBef>
              <a:buNone/>
              <a:defRPr b="1" i="0" sz="1100" u="none" cap="none" strike="noStrike">
                <a:solidFill>
                  <a:srgbClr val="AB3C1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ctr">
              <a:spcBef>
                <a:spcPts val="0"/>
              </a:spcBef>
              <a:buNone/>
              <a:defRPr b="1" i="0" sz="1100" u="none" cap="none" strike="noStrike">
                <a:solidFill>
                  <a:srgbClr val="AB3C1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2a977328f8_10_0"/>
          <p:cNvSpPr txBox="1"/>
          <p:nvPr>
            <p:ph type="title"/>
          </p:nvPr>
        </p:nvSpPr>
        <p:spPr>
          <a:xfrm>
            <a:off x="2208213" y="304800"/>
            <a:ext cx="9372600" cy="120041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Malgun Gothic"/>
              <a:buNone/>
              <a:defRPr b="0" i="0" sz="3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Google Shape;87;g12a977328f8_10_0"/>
          <p:cNvSpPr txBox="1"/>
          <p:nvPr>
            <p:ph idx="1" type="body"/>
          </p:nvPr>
        </p:nvSpPr>
        <p:spPr>
          <a:xfrm>
            <a:off x="2208213" y="1600200"/>
            <a:ext cx="93726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0200" lvl="0" marL="45720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2004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09880" lvl="2" marL="1371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99719" lvl="3" marL="182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2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99720" lvl="4" marL="22860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2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99720" lvl="5" marL="2743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2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9720" lvl="6" marL="3200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2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9720" lvl="7" marL="3657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2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9720" lvl="8" marL="4114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2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8" name="Google Shape;88;g12a977328f8_10_0"/>
          <p:cNvSpPr txBox="1"/>
          <p:nvPr>
            <p:ph idx="10" type="dt"/>
          </p:nvPr>
        </p:nvSpPr>
        <p:spPr>
          <a:xfrm>
            <a:off x="253576" y="6505078"/>
            <a:ext cx="964036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9" name="Google Shape;89;g12a977328f8_10_0"/>
          <p:cNvSpPr txBox="1"/>
          <p:nvPr>
            <p:ph idx="11" type="ftr"/>
          </p:nvPr>
        </p:nvSpPr>
        <p:spPr>
          <a:xfrm>
            <a:off x="1280159" y="6505078"/>
            <a:ext cx="6876415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" name="Google Shape;90;g12a977328f8_10_0"/>
          <p:cNvSpPr txBox="1"/>
          <p:nvPr>
            <p:ph idx="12" type="sldNum"/>
          </p:nvPr>
        </p:nvSpPr>
        <p:spPr>
          <a:xfrm>
            <a:off x="11580814" y="6280298"/>
            <a:ext cx="533399" cy="34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AB3C1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AB3C1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AB3C1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AB3C1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AB3C1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AB3C1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AB3C1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AB3C1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AB3C1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0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0.xml"/></Relationships>
</file>

<file path=ppt/slides/_rels/slide10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1.xml"/></Relationships>
</file>

<file path=ppt/slides/_rels/slide10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2.xml"/><Relationship Id="rId3" Type="http://schemas.openxmlformats.org/officeDocument/2006/relationships/image" Target="../media/image63.png"/><Relationship Id="rId4" Type="http://schemas.openxmlformats.org/officeDocument/2006/relationships/image" Target="../media/image68.png"/><Relationship Id="rId5" Type="http://schemas.openxmlformats.org/officeDocument/2006/relationships/image" Target="../media/image56.png"/><Relationship Id="rId6" Type="http://schemas.openxmlformats.org/officeDocument/2006/relationships/image" Target="../media/image73.png"/><Relationship Id="rId7" Type="http://schemas.openxmlformats.org/officeDocument/2006/relationships/image" Target="../media/image70.png"/></Relationships>
</file>

<file path=ppt/slides/_rels/slide10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3.xml"/><Relationship Id="rId3" Type="http://schemas.openxmlformats.org/officeDocument/2006/relationships/image" Target="../media/image72.png"/><Relationship Id="rId4" Type="http://schemas.openxmlformats.org/officeDocument/2006/relationships/image" Target="../media/image66.png"/><Relationship Id="rId5" Type="http://schemas.openxmlformats.org/officeDocument/2006/relationships/image" Target="../media/image71.png"/><Relationship Id="rId6" Type="http://schemas.openxmlformats.org/officeDocument/2006/relationships/image" Target="../media/image75.png"/></Relationships>
</file>

<file path=ppt/slides/_rels/slide10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4.xml"/><Relationship Id="rId3" Type="http://schemas.openxmlformats.org/officeDocument/2006/relationships/image" Target="../media/image86.png"/><Relationship Id="rId4" Type="http://schemas.openxmlformats.org/officeDocument/2006/relationships/image" Target="../media/image76.png"/><Relationship Id="rId5" Type="http://schemas.openxmlformats.org/officeDocument/2006/relationships/image" Target="../media/image80.png"/></Relationships>
</file>

<file path=ppt/slides/_rels/slide10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5.xml"/></Relationships>
</file>

<file path=ppt/slides/_rels/slide10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6.xml"/><Relationship Id="rId3" Type="http://schemas.openxmlformats.org/officeDocument/2006/relationships/image" Target="../media/image77.png"/></Relationships>
</file>

<file path=ppt/slides/_rels/slide10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7.xml"/></Relationships>
</file>

<file path=ppt/slides/_rels/slide10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8.xml"/><Relationship Id="rId3" Type="http://schemas.openxmlformats.org/officeDocument/2006/relationships/image" Target="../media/image78.png"/><Relationship Id="rId4" Type="http://schemas.openxmlformats.org/officeDocument/2006/relationships/image" Target="../media/image69.png"/><Relationship Id="rId5" Type="http://schemas.openxmlformats.org/officeDocument/2006/relationships/image" Target="../media/image82.png"/><Relationship Id="rId6" Type="http://schemas.openxmlformats.org/officeDocument/2006/relationships/image" Target="../media/image84.png"/></Relationships>
</file>

<file path=ppt/slides/_rels/slide10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9.xml"/><Relationship Id="rId3" Type="http://schemas.openxmlformats.org/officeDocument/2006/relationships/image" Target="../media/image8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0.xml"/><Relationship Id="rId3" Type="http://schemas.openxmlformats.org/officeDocument/2006/relationships/image" Target="../media/image79.png"/><Relationship Id="rId4" Type="http://schemas.openxmlformats.org/officeDocument/2006/relationships/image" Target="../media/image85.png"/></Relationships>
</file>

<file path=ppt/slides/_rels/slide1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1.xml"/><Relationship Id="rId3" Type="http://schemas.openxmlformats.org/officeDocument/2006/relationships/image" Target="../media/image83.png"/><Relationship Id="rId4" Type="http://schemas.openxmlformats.org/officeDocument/2006/relationships/image" Target="../media/image81.png"/></Relationships>
</file>

<file path=ppt/slides/_rels/slide1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2.xml"/></Relationships>
</file>

<file path=ppt/slides/_rels/slide1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3.xml"/></Relationships>
</file>

<file path=ppt/slides/_rels/slide1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4.xml"/></Relationships>
</file>

<file path=ppt/slides/_rels/slide1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5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9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8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1.png"/><Relationship Id="rId4" Type="http://schemas.openxmlformats.org/officeDocument/2006/relationships/image" Target="../media/image17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2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0.png"/><Relationship Id="rId4" Type="http://schemas.openxmlformats.org/officeDocument/2006/relationships/image" Target="../media/image31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24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5.png"/><Relationship Id="rId4" Type="http://schemas.openxmlformats.org/officeDocument/2006/relationships/image" Target="../media/image36.png"/><Relationship Id="rId5" Type="http://schemas.openxmlformats.org/officeDocument/2006/relationships/image" Target="../media/image27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29.png"/><Relationship Id="rId4" Type="http://schemas.openxmlformats.org/officeDocument/2006/relationships/image" Target="../media/image25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23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28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3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26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34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33.png"/><Relationship Id="rId4" Type="http://schemas.openxmlformats.org/officeDocument/2006/relationships/image" Target="../media/image30.png"/><Relationship Id="rId5" Type="http://schemas.openxmlformats.org/officeDocument/2006/relationships/image" Target="../media/image38.png"/><Relationship Id="rId6" Type="http://schemas.openxmlformats.org/officeDocument/2006/relationships/image" Target="../media/image44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40.png"/><Relationship Id="rId4" Type="http://schemas.openxmlformats.org/officeDocument/2006/relationships/image" Target="../media/image41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43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49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42.pn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45.pn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4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39.png"/><Relationship Id="rId4" Type="http://schemas.openxmlformats.org/officeDocument/2006/relationships/image" Target="../media/image46.png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8.xml"/><Relationship Id="rId3" Type="http://schemas.openxmlformats.org/officeDocument/2006/relationships/image" Target="../media/image47.png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7.png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0.xml"/><Relationship Id="rId3" Type="http://schemas.openxmlformats.org/officeDocument/2006/relationships/image" Target="../media/image51.png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1.xml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2.xml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3.xml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4.xml"/><Relationship Id="rId3" Type="http://schemas.openxmlformats.org/officeDocument/2006/relationships/image" Target="../media/image50.png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5.xml"/><Relationship Id="rId3" Type="http://schemas.openxmlformats.org/officeDocument/2006/relationships/image" Target="../media/image52.png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6.xml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7.xml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8.xml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9.xml"/><Relationship Id="rId3" Type="http://schemas.openxmlformats.org/officeDocument/2006/relationships/image" Target="../media/image55.png"/><Relationship Id="rId4" Type="http://schemas.openxmlformats.org/officeDocument/2006/relationships/image" Target="../media/image6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0.xml"/><Relationship Id="rId3" Type="http://schemas.openxmlformats.org/officeDocument/2006/relationships/image" Target="../media/image59.png"/><Relationship Id="rId4" Type="http://schemas.openxmlformats.org/officeDocument/2006/relationships/image" Target="../media/image57.png"/><Relationship Id="rId5" Type="http://schemas.openxmlformats.org/officeDocument/2006/relationships/image" Target="../media/image60.png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1.xml"/><Relationship Id="rId3" Type="http://schemas.openxmlformats.org/officeDocument/2006/relationships/image" Target="../media/image54.png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2.xml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3.xml"/><Relationship Id="rId3" Type="http://schemas.openxmlformats.org/officeDocument/2006/relationships/image" Target="../media/image58.png"/><Relationship Id="rId4" Type="http://schemas.openxmlformats.org/officeDocument/2006/relationships/image" Target="../media/image53.png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4.xml"/><Relationship Id="rId3" Type="http://schemas.openxmlformats.org/officeDocument/2006/relationships/image" Target="../media/image62.png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5.xml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6.xml"/><Relationship Id="rId3" Type="http://schemas.openxmlformats.org/officeDocument/2006/relationships/image" Target="../media/image65.png"/><Relationship Id="rId4" Type="http://schemas.openxmlformats.org/officeDocument/2006/relationships/image" Target="../media/image61.png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7.xml"/></Relationships>
</file>

<file path=ppt/slides/_rels/slide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8.xml"/></Relationships>
</file>

<file path=ppt/slides/_rels/slide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9.xml"/><Relationship Id="rId3" Type="http://schemas.openxmlformats.org/officeDocument/2006/relationships/image" Target="../media/image67.png"/><Relationship Id="rId4" Type="http://schemas.openxmlformats.org/officeDocument/2006/relationships/image" Target="../media/image7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"/>
          <p:cNvSpPr txBox="1"/>
          <p:nvPr>
            <p:ph type="ctrTitle"/>
          </p:nvPr>
        </p:nvSpPr>
        <p:spPr>
          <a:xfrm>
            <a:off x="1065213" y="304800"/>
            <a:ext cx="7091400" cy="2793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교육 센터 </a:t>
            </a:r>
            <a:br>
              <a:rPr lang="en-US">
                <a:latin typeface="Arial"/>
                <a:ea typeface="Arial"/>
                <a:cs typeface="Arial"/>
                <a:sym typeface="Arial"/>
              </a:rPr>
            </a:br>
            <a:r>
              <a:rPr lang="en-US">
                <a:latin typeface="Arial"/>
                <a:ea typeface="Arial"/>
                <a:cs typeface="Arial"/>
                <a:sym typeface="Arial"/>
              </a:rPr>
              <a:t>응용 프로그램</a:t>
            </a:r>
            <a:endParaRPr/>
          </a:p>
        </p:txBody>
      </p:sp>
      <p:sp>
        <p:nvSpPr>
          <p:cNvPr id="142" name="Google Shape;142;p1"/>
          <p:cNvSpPr txBox="1"/>
          <p:nvPr>
            <p:ph idx="1" type="subTitle"/>
          </p:nvPr>
        </p:nvSpPr>
        <p:spPr>
          <a:xfrm>
            <a:off x="1217613" y="3231659"/>
            <a:ext cx="7517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920"/>
              <a:buNone/>
            </a:pPr>
            <a:r>
              <a:rPr lang="en-US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데이터베이스 프로젝트</a:t>
            </a:r>
            <a:endParaRPr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920"/>
              <a:buNone/>
            </a:pPr>
            <a:r>
              <a:rPr lang="en-US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2조 변창현, 서주예, 염규준, 이지영, 정병직, 정혜인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2a977328f8_0_273"/>
          <p:cNvSpPr txBox="1"/>
          <p:nvPr/>
        </p:nvSpPr>
        <p:spPr>
          <a:xfrm>
            <a:off x="2504975" y="172675"/>
            <a:ext cx="8369100" cy="69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vwpointsubject : 과목에대한 배점을 출력하는 뷰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vwtest : 시험과 관련된 내용을 출력하는 뷰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vwquestion : 시험문제와 관련된 내용을 출력하는 뷰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vwteachersubjectpoint : 성적입출력을 위한 정보를 출력하는 뷰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vwscoreinput : 성적정보가 출력되는 뷰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vwattendance : 출결과 관련된 내용이 출력되는 뷰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vwequipment : 기자재와 관련된 내용이 출력되는 뷰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2"/>
                </a:solidFill>
              </a:rPr>
              <a:t>vwStudentManagement : 교육생 정보 출력하는 뷰</a:t>
            </a:r>
            <a:endParaRPr sz="1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2"/>
                </a:solidFill>
              </a:rPr>
              <a:t>vwstudentinfosearch  : 학생 정보 검색하는 뷰</a:t>
            </a:r>
            <a:endParaRPr sz="1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2"/>
                </a:solidFill>
              </a:rPr>
              <a:t>vwTestManagementAndGradeCheck : 과목별 성적 &amp; 시험등록 여부 출력하는 뷰</a:t>
            </a:r>
            <a:endParaRPr sz="1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2"/>
                </a:solidFill>
              </a:rPr>
              <a:t>vwTestManagementSubject : 성적정보를 과목별로 출력하는 뷰</a:t>
            </a:r>
            <a:endParaRPr sz="1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2"/>
                </a:solidFill>
              </a:rPr>
              <a:t>vwTestManagementIndividual : 교육생 개인별 성적정보 검색하는 뷰</a:t>
            </a:r>
            <a:endParaRPr sz="1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2"/>
                </a:solidFill>
              </a:rPr>
              <a:t>vwAttendance : 출결현황 및 출결조회를 검색하고 출력할때 사용하는 뷰</a:t>
            </a:r>
            <a:endParaRPr sz="1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2"/>
                </a:solidFill>
              </a:rPr>
              <a:t>vwEquipmentManage : 기자재 검색 및 목록 출력할때 사용하는 뷰</a:t>
            </a:r>
            <a:endParaRPr sz="1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500">
                <a:solidFill>
                  <a:schemeClr val="dk2"/>
                </a:solidFill>
              </a:rPr>
              <a:t>vwcomunity : 커뮤니티 글 조회</a:t>
            </a:r>
            <a:endParaRPr sz="1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500">
                <a:solidFill>
                  <a:schemeClr val="dk2"/>
                </a:solidFill>
              </a:rPr>
              <a:t>vwAdminComuView : [관리자] 커뮤니티 글 전체를 조회 </a:t>
            </a:r>
            <a:endParaRPr sz="1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500">
                <a:solidFill>
                  <a:schemeClr val="dk2"/>
                </a:solidFill>
              </a:rPr>
              <a:t>vwAdminCommView : [관리자] 댓글 전체를 조회</a:t>
            </a:r>
            <a:endParaRPr sz="1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500">
                <a:solidFill>
                  <a:schemeClr val="dk2"/>
                </a:solidFill>
              </a:rPr>
              <a:t>vwProcedureRateCheck : 과목 평가에 대한 데이터를 전체 조회</a:t>
            </a:r>
            <a:endParaRPr sz="1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500">
                <a:solidFill>
                  <a:schemeClr val="dk2"/>
                </a:solidFill>
              </a:rPr>
              <a:t>vwAddStudy : 보충학습이 필요한 학생의 정보를 조회</a:t>
            </a:r>
            <a:endParaRPr sz="1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500">
                <a:solidFill>
                  <a:schemeClr val="dk2"/>
                </a:solidFill>
              </a:rPr>
              <a:t>vwStscore:교육생 성적 출력되는 뷰</a:t>
            </a:r>
            <a:endParaRPr sz="1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500">
                <a:solidFill>
                  <a:schemeClr val="dk2"/>
                </a:solidFill>
              </a:rPr>
              <a:t>vwStinfo:교육생 과정세부사항이 출력되는 뷰</a:t>
            </a:r>
            <a:endParaRPr sz="1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500">
                <a:solidFill>
                  <a:schemeClr val="dk2"/>
                </a:solidFill>
              </a:rPr>
              <a:t>vwTerate:교사의 과정평가가 출력되는 뷰</a:t>
            </a:r>
            <a:endParaRPr sz="1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500">
                <a:solidFill>
                  <a:schemeClr val="dk2"/>
                </a:solidFill>
              </a:rPr>
              <a:t>Tcomucomu:교사가 가르치는 모든 과정의 커뮤니티를 출력하는 뷰</a:t>
            </a:r>
            <a:endParaRPr sz="1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500">
                <a:solidFill>
                  <a:schemeClr val="dk2"/>
                </a:solidFill>
              </a:rPr>
              <a:t>vwCmselect:커뮤니티의 게시글을 선택하면 댓글이 조회되는 뷰</a:t>
            </a:r>
            <a:endParaRPr sz="1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2" name="Google Shape;202;g12a977328f8_0_273"/>
          <p:cNvSpPr txBox="1"/>
          <p:nvPr>
            <p:ph type="title"/>
          </p:nvPr>
        </p:nvSpPr>
        <p:spPr>
          <a:xfrm>
            <a:off x="259582" y="172675"/>
            <a:ext cx="3706500" cy="703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Object - View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7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g12a977328f8_10_51"/>
          <p:cNvSpPr txBox="1"/>
          <p:nvPr>
            <p:ph type="title"/>
          </p:nvPr>
        </p:nvSpPr>
        <p:spPr>
          <a:xfrm>
            <a:off x="283161" y="402356"/>
            <a:ext cx="9422400" cy="703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C. 02 출결 관리 및 출결 조회 – 출결정보 등록</a:t>
            </a:r>
            <a:endParaRPr/>
          </a:p>
        </p:txBody>
      </p:sp>
      <p:sp>
        <p:nvSpPr>
          <p:cNvPr id="929" name="Google Shape;929;g12a977328f8_10_51"/>
          <p:cNvSpPr txBox="1"/>
          <p:nvPr/>
        </p:nvSpPr>
        <p:spPr>
          <a:xfrm>
            <a:off x="-295563" y="1155925"/>
            <a:ext cx="7124100" cy="1477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출결 정보 등록하는 프로시저 생성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8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	procAttendance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근태상황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1.정상 2.지각 3. 조퇴 기록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0" name="Google Shape;930;g12a977328f8_10_51"/>
          <p:cNvSpPr txBox="1"/>
          <p:nvPr/>
        </p:nvSpPr>
        <p:spPr>
          <a:xfrm>
            <a:off x="3992018" y="1155925"/>
            <a:ext cx="8369100" cy="55707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 or replace </a:t>
            </a:r>
            <a:r>
              <a:rPr b="0" i="0" lang="en-US" sz="1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procedure</a:t>
            </a: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0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procAttendance</a:t>
            </a: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endParaRPr/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pid varchar2,</a:t>
            </a:r>
            <a:endParaRPr/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pintime varchar2,</a:t>
            </a:r>
            <a:endParaRPr/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pouttime varchar2</a:t>
            </a:r>
            <a:endParaRPr/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</a:t>
            </a:r>
            <a:endParaRPr/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begin</a:t>
            </a:r>
            <a:endParaRPr/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to_char(sysdate, 'd') not in ('1','7') then  --주말 아닌 날짜 일 때</a:t>
            </a:r>
            <a:endParaRPr/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to_date(pintime,'hh24:mi') &gt; to_date('09:10','hh24:mi') then --출근시각이 9:10보다 후일 때 </a:t>
            </a:r>
            <a:endParaRPr/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endParaRPr/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to_date(pouttime,'hh24:mi') &lt; to_date(‘17:50','hh24:mi') then --출근시각이 9:10보다 후이고 퇴근이 17:40앞일 때 지각조퇴</a:t>
            </a:r>
            <a:endParaRPr/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dbms_output.put_line('지각조퇴');</a:t>
            </a:r>
            <a:endParaRPr/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insert into tblAttendance values (SEQATTENDANCE10.nextval, fngetenrol('dkdghvrhd'), pintime, pouttime,3, sysdate);</a:t>
            </a:r>
            <a:endParaRPr/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else</a:t>
            </a:r>
            <a:endParaRPr/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dbms_output.put_line('지각');  </a:t>
            </a:r>
            <a:endParaRPr/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insert into tblAttendance values (SEQATTENDANCE10.nextval, fngetenrol('dkdghvrhd'), pintime, pouttime,2, sysdate);  --지각</a:t>
            </a:r>
            <a:endParaRPr/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end if;</a:t>
            </a:r>
            <a:endParaRPr/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elsif to_date(pintime,'hh24:mi') &lt; to_date('09:10','hh24:mi') then --출근시각이 9:10보다 앞일 때</a:t>
            </a:r>
            <a:endParaRPr/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to_date(pouttime,'hh24:mi') &lt; to_date(‘17:50','hh24:mi') then  ---출근시각이 9:10보다 앞이고 퇴근시각이 17:40 앞일 때 조퇴</a:t>
            </a:r>
            <a:endParaRPr/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dbms_output.put_line('조퇴');</a:t>
            </a:r>
            <a:endParaRPr/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insert into tblAttendance values (SEQATTENDANCE10.nextval, fngetenrol('dkdghvrhd'), pintime, pouttime ,3, sysdate);</a:t>
            </a:r>
            <a:endParaRPr/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else</a:t>
            </a:r>
            <a:endParaRPr/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dbms_output.put_line('정상');  </a:t>
            </a:r>
            <a:endParaRPr/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insert into tblAttendance values (SEQATTENDANCE10.nextval, fngetenrol('dkdghvrhd'), pintime, pouttime,1, sysdate);  --정상</a:t>
            </a:r>
            <a:endParaRPr/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end if;</a:t>
            </a:r>
            <a:endParaRPr/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end if;</a:t>
            </a:r>
            <a:endParaRPr/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else</a:t>
            </a:r>
            <a:endParaRPr/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dbms_output.put_line('주말에는 출결 불가합니다.');</a:t>
            </a:r>
            <a:endParaRPr/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end if;</a:t>
            </a:r>
            <a:endParaRPr/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end;</a:t>
            </a:r>
            <a:endParaRPr b="0" i="0" sz="10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5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g12a977328f8_10_59"/>
          <p:cNvSpPr txBox="1"/>
          <p:nvPr>
            <p:ph type="title"/>
          </p:nvPr>
        </p:nvSpPr>
        <p:spPr>
          <a:xfrm>
            <a:off x="283161" y="402356"/>
            <a:ext cx="9422400" cy="703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C. 02 출결 관리 및 출결 조회 – 출결정보 등록</a:t>
            </a:r>
            <a:endParaRPr/>
          </a:p>
        </p:txBody>
      </p:sp>
      <p:sp>
        <p:nvSpPr>
          <p:cNvPr id="937" name="Google Shape;937;g12a977328f8_10_59"/>
          <p:cNvSpPr txBox="1"/>
          <p:nvPr/>
        </p:nvSpPr>
        <p:spPr>
          <a:xfrm>
            <a:off x="-397163" y="1105556"/>
            <a:ext cx="7124100" cy="14157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출결 정보 등록하는 프로시저 생성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0" lang="en-US" sz="1800" u="none" cap="none" strike="noStrike">
                <a:solidFill>
                  <a:schemeClr val="accent4"/>
                </a:solidFill>
                <a:latin typeface="Malgun Gothic"/>
                <a:ea typeface="Malgun Gothic"/>
                <a:cs typeface="Malgun Gothic"/>
                <a:sym typeface="Malgun Gothic"/>
              </a:rPr>
              <a:t> procAttendancElse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</a:t>
            </a: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근태상황	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4. 외출 5.병가 6. 기타 기록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8" name="Google Shape;938;g12a977328f8_10_59"/>
          <p:cNvSpPr txBox="1"/>
          <p:nvPr/>
        </p:nvSpPr>
        <p:spPr>
          <a:xfrm>
            <a:off x="4350328" y="1257348"/>
            <a:ext cx="8369100" cy="418573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create or replace </a:t>
            </a:r>
            <a:r>
              <a:rPr b="0" i="0" lang="en-US" sz="10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procedure</a:t>
            </a: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b="0" i="0" lang="en-US" sz="1000" u="none" cap="none" strike="noStrike">
                <a:solidFill>
                  <a:schemeClr val="accent4"/>
                </a:solidFill>
                <a:latin typeface="Malgun Gothic"/>
                <a:ea typeface="Malgun Gothic"/>
                <a:cs typeface="Malgun Gothic"/>
                <a:sym typeface="Malgun Gothic"/>
              </a:rPr>
              <a:t>procattendancelse(</a:t>
            </a:r>
            <a:endParaRPr/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pid varchar2,</a:t>
            </a:r>
            <a:endParaRPr/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pintime varchar2,</a:t>
            </a:r>
            <a:endParaRPr/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pouttime varchar2,</a:t>
            </a:r>
            <a:endParaRPr/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pstate number</a:t>
            </a:r>
            <a:endParaRPr/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/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is</a:t>
            </a:r>
            <a:endParaRPr/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begin</a:t>
            </a:r>
            <a:endParaRPr/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if to_char(sysdate, 'd') not in ('1','7') then</a:t>
            </a:r>
            <a:endParaRPr/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if pstate in(4,5,6) then</a:t>
            </a:r>
            <a:endParaRPr/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insert into tblAttendance</a:t>
            </a:r>
            <a:endParaRPr b="0" i="0" sz="10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values (SEQATTENDANCE10.nextval, fngetenrol('dkdghvrhd'), pintime, pouttime,pstate, sysdate);</a:t>
            </a:r>
            <a:endParaRPr/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else</a:t>
            </a:r>
            <a:endParaRPr/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dbms_output.put_line('출결상태번호를 ( 4.외출 5.병가 6.기타) 중에서 입력해주세요.');</a:t>
            </a:r>
            <a:endParaRPr/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end if;</a:t>
            </a:r>
            <a:endParaRPr/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else</a:t>
            </a:r>
            <a:endParaRPr/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dbms_output.put_line('주말에는 출결 불가합니다.');</a:t>
            </a:r>
            <a:endParaRPr/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end if;</a:t>
            </a:r>
            <a:endParaRPr/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end;</a:t>
            </a:r>
            <a:endParaRPr/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begin</a:t>
            </a:r>
            <a:endParaRPr/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procattendancelse('dkdghvrhd','09:00','14:50',3);</a:t>
            </a:r>
            <a:endParaRPr/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end;</a:t>
            </a:r>
            <a:endParaRPr b="0" i="0" sz="10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3" name="Shape 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g12a977328f8_10_66"/>
          <p:cNvSpPr txBox="1"/>
          <p:nvPr/>
        </p:nvSpPr>
        <p:spPr>
          <a:xfrm>
            <a:off x="678874" y="622279"/>
            <a:ext cx="6096000" cy="25545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▪ </a:t>
            </a:r>
            <a:r>
              <a:rPr b="0" i="0" lang="en-US" sz="18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procAttendance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프로시저 실행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626262"/>
                </a:solidFill>
                <a:latin typeface="Arial"/>
                <a:ea typeface="Arial"/>
                <a:cs typeface="Arial"/>
                <a:sym typeface="Arial"/>
              </a:rPr>
              <a:t>- 아이디, 출근시각, 퇴근시각 입력</a:t>
            </a:r>
            <a:endParaRPr b="0" i="0" sz="1800" u="none" cap="none" strike="noStrike">
              <a:solidFill>
                <a:srgbClr val="62626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62626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626262"/>
                </a:solidFill>
                <a:latin typeface="Arial"/>
                <a:ea typeface="Arial"/>
                <a:cs typeface="Arial"/>
                <a:sym typeface="Arial"/>
              </a:rPr>
              <a:t>1. 정상</a:t>
            </a:r>
            <a:endParaRPr b="0" i="0" sz="1800" u="none" cap="none" strike="noStrike">
              <a:solidFill>
                <a:srgbClr val="62626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626262"/>
                </a:solidFill>
                <a:latin typeface="Arial"/>
                <a:ea typeface="Arial"/>
                <a:cs typeface="Arial"/>
                <a:sym typeface="Arial"/>
              </a:rPr>
              <a:t>출근시각 9:10분 이내, 퇴근시각 17:50분 이후 일시</a:t>
            </a:r>
            <a:endParaRPr b="0" i="0" sz="1400" u="none" cap="none" strike="noStrike">
              <a:solidFill>
                <a:srgbClr val="62626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62626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626262"/>
                </a:solidFill>
                <a:latin typeface="Arial"/>
                <a:ea typeface="Arial"/>
                <a:cs typeface="Arial"/>
                <a:sym typeface="Arial"/>
              </a:rPr>
              <a:t>begin</a:t>
            </a:r>
            <a:endParaRPr b="0" i="0" sz="1400" u="none" cap="none" strike="noStrike">
              <a:solidFill>
                <a:srgbClr val="62626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procattendance</a:t>
            </a:r>
            <a:r>
              <a:rPr b="0" i="0" lang="en-US" sz="1400" u="none" cap="none" strike="noStrike">
                <a:solidFill>
                  <a:srgbClr val="626262"/>
                </a:solidFill>
                <a:latin typeface="Arial"/>
                <a:ea typeface="Arial"/>
                <a:cs typeface="Arial"/>
                <a:sym typeface="Arial"/>
              </a:rPr>
              <a:t>('dkdghvrhd','09:00',’17:50');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626262"/>
                </a:solidFill>
                <a:latin typeface="Arial"/>
                <a:ea typeface="Arial"/>
                <a:cs typeface="Arial"/>
                <a:sym typeface="Arial"/>
              </a:rPr>
              <a:t>end;</a:t>
            </a:r>
            <a:endParaRPr/>
          </a:p>
        </p:txBody>
      </p:sp>
      <p:sp>
        <p:nvSpPr>
          <p:cNvPr id="945" name="Google Shape;945;g12a977328f8_10_66"/>
          <p:cNvSpPr txBox="1"/>
          <p:nvPr/>
        </p:nvSpPr>
        <p:spPr>
          <a:xfrm>
            <a:off x="678874" y="3515373"/>
            <a:ext cx="6096000" cy="17235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626262"/>
                </a:solidFill>
                <a:latin typeface="Arial"/>
                <a:ea typeface="Arial"/>
                <a:cs typeface="Arial"/>
                <a:sym typeface="Arial"/>
              </a:rPr>
              <a:t>3. 조퇴</a:t>
            </a:r>
            <a:endParaRPr b="0" i="0" sz="1800" u="none" cap="none" strike="noStrike">
              <a:solidFill>
                <a:srgbClr val="62626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626262"/>
                </a:solidFill>
                <a:latin typeface="Arial"/>
                <a:ea typeface="Arial"/>
                <a:cs typeface="Arial"/>
                <a:sym typeface="Arial"/>
              </a:rPr>
              <a:t>퇴근시각 17:50분 이전일 시</a:t>
            </a:r>
            <a:endParaRPr b="0" i="0" sz="1400" u="none" cap="none" strike="noStrike">
              <a:solidFill>
                <a:srgbClr val="62626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62626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626262"/>
                </a:solidFill>
                <a:latin typeface="Arial"/>
                <a:ea typeface="Arial"/>
                <a:cs typeface="Arial"/>
                <a:sym typeface="Arial"/>
              </a:rPr>
              <a:t>begin</a:t>
            </a:r>
            <a:endParaRPr b="0" i="0" sz="1400" u="none" cap="none" strike="noStrike">
              <a:solidFill>
                <a:srgbClr val="62626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procattendance</a:t>
            </a:r>
            <a:r>
              <a:rPr b="0" i="0" lang="en-US" sz="1400" u="none" cap="none" strike="noStrike">
                <a:solidFill>
                  <a:srgbClr val="626262"/>
                </a:solidFill>
                <a:latin typeface="Arial"/>
                <a:ea typeface="Arial"/>
                <a:cs typeface="Arial"/>
                <a:sym typeface="Arial"/>
              </a:rPr>
              <a:t>('dkdghvrhd','09:00','14:50');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626262"/>
                </a:solidFill>
                <a:latin typeface="Arial"/>
                <a:ea typeface="Arial"/>
                <a:cs typeface="Arial"/>
                <a:sym typeface="Arial"/>
              </a:rPr>
              <a:t>end;</a:t>
            </a:r>
            <a:endParaRPr/>
          </a:p>
        </p:txBody>
      </p:sp>
      <p:pic>
        <p:nvPicPr>
          <p:cNvPr id="946" name="Google Shape;946;g12a977328f8_10_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8874" y="5327758"/>
            <a:ext cx="5417126" cy="360098"/>
          </a:xfrm>
          <a:prstGeom prst="rect">
            <a:avLst/>
          </a:prstGeom>
          <a:noFill/>
          <a:ln>
            <a:noFill/>
          </a:ln>
        </p:spPr>
      </p:pic>
      <p:pic>
        <p:nvPicPr>
          <p:cNvPr id="947" name="Google Shape;947;g12a977328f8_10_6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8874" y="3221242"/>
            <a:ext cx="5343234" cy="325712"/>
          </a:xfrm>
          <a:prstGeom prst="rect">
            <a:avLst/>
          </a:prstGeom>
          <a:noFill/>
          <a:ln>
            <a:noFill/>
          </a:ln>
        </p:spPr>
      </p:pic>
      <p:sp>
        <p:nvSpPr>
          <p:cNvPr id="948" name="Google Shape;948;g12a977328f8_10_66"/>
          <p:cNvSpPr txBox="1"/>
          <p:nvPr/>
        </p:nvSpPr>
        <p:spPr>
          <a:xfrm>
            <a:off x="6587546" y="1393631"/>
            <a:ext cx="6096000" cy="17235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626262"/>
                </a:solidFill>
                <a:latin typeface="Arial"/>
                <a:ea typeface="Arial"/>
                <a:cs typeface="Arial"/>
                <a:sym typeface="Arial"/>
              </a:rPr>
              <a:t>2. 지각</a:t>
            </a:r>
            <a:endParaRPr b="0" i="0" sz="1800" u="none" cap="none" strike="noStrike">
              <a:solidFill>
                <a:srgbClr val="62626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626262"/>
                </a:solidFill>
                <a:latin typeface="Arial"/>
                <a:ea typeface="Arial"/>
                <a:cs typeface="Arial"/>
                <a:sym typeface="Arial"/>
              </a:rPr>
              <a:t>출근시각 9시10분 이전후일 시</a:t>
            </a:r>
            <a:endParaRPr b="0" i="0" sz="1400" u="none" cap="none" strike="noStrike">
              <a:solidFill>
                <a:srgbClr val="62626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62626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626262"/>
                </a:solidFill>
                <a:latin typeface="Arial"/>
                <a:ea typeface="Arial"/>
                <a:cs typeface="Arial"/>
                <a:sym typeface="Arial"/>
              </a:rPr>
              <a:t>begin</a:t>
            </a:r>
            <a:endParaRPr b="0" i="0" sz="1400" u="none" cap="none" strike="noStrike">
              <a:solidFill>
                <a:srgbClr val="62626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procattendance</a:t>
            </a:r>
            <a:r>
              <a:rPr b="0" i="0" lang="en-US" sz="1400" u="none" cap="none" strike="noStrike">
                <a:solidFill>
                  <a:srgbClr val="626262"/>
                </a:solidFill>
                <a:latin typeface="Arial"/>
                <a:ea typeface="Arial"/>
                <a:cs typeface="Arial"/>
                <a:sym typeface="Arial"/>
              </a:rPr>
              <a:t>('dkdghvrhd',’09:15','14:50');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626262"/>
                </a:solidFill>
                <a:latin typeface="Arial"/>
                <a:ea typeface="Arial"/>
                <a:cs typeface="Arial"/>
                <a:sym typeface="Arial"/>
              </a:rPr>
              <a:t>end;</a:t>
            </a:r>
            <a:endParaRPr/>
          </a:p>
        </p:txBody>
      </p:sp>
      <p:pic>
        <p:nvPicPr>
          <p:cNvPr id="949" name="Google Shape;949;g12a977328f8_10_6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587546" y="3217147"/>
            <a:ext cx="5514647" cy="327682"/>
          </a:xfrm>
          <a:prstGeom prst="rect">
            <a:avLst/>
          </a:prstGeom>
          <a:noFill/>
          <a:ln>
            <a:noFill/>
          </a:ln>
        </p:spPr>
      </p:pic>
      <p:pic>
        <p:nvPicPr>
          <p:cNvPr id="950" name="Google Shape;950;g12a977328f8_10_6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00183" y="184913"/>
            <a:ext cx="9595936" cy="920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951" name="Google Shape;951;g12a977328f8_10_6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949424" y="4398479"/>
            <a:ext cx="3248025" cy="149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6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g12a977328f8_10_77"/>
          <p:cNvSpPr txBox="1"/>
          <p:nvPr/>
        </p:nvSpPr>
        <p:spPr>
          <a:xfrm>
            <a:off x="678874" y="1016582"/>
            <a:ext cx="6096000" cy="21236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▪ </a:t>
            </a:r>
            <a:r>
              <a:rPr b="0" i="0" lang="en-US" sz="1800" u="none" cap="none" strike="noStrike">
                <a:solidFill>
                  <a:schemeClr val="accent4"/>
                </a:solidFill>
                <a:latin typeface="Malgun Gothic"/>
                <a:ea typeface="Malgun Gothic"/>
                <a:cs typeface="Malgun Gothic"/>
                <a:sym typeface="Malgun Gothic"/>
              </a:rPr>
              <a:t> procAttendancElse</a:t>
            </a: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프로시저 실행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아이디, 출근시각, 퇴근시각,근태번호 입력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626262"/>
                </a:solidFill>
                <a:latin typeface="Arial"/>
                <a:ea typeface="Arial"/>
                <a:cs typeface="Arial"/>
                <a:sym typeface="Arial"/>
              </a:rPr>
              <a:t>4. 외출</a:t>
            </a:r>
            <a:endParaRPr b="0" i="0" sz="1800" u="none" cap="none" strike="noStrike">
              <a:solidFill>
                <a:srgbClr val="62626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626262"/>
                </a:solidFill>
                <a:latin typeface="Arial"/>
                <a:ea typeface="Arial"/>
                <a:cs typeface="Arial"/>
                <a:sym typeface="Arial"/>
              </a:rPr>
              <a:t>begin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procattendancelse</a:t>
            </a:r>
            <a:r>
              <a:rPr b="0" i="0" lang="en-US" sz="1400" u="none" cap="none" strike="noStrike">
                <a:solidFill>
                  <a:srgbClr val="626262"/>
                </a:solidFill>
                <a:latin typeface="Arial"/>
                <a:ea typeface="Arial"/>
                <a:cs typeface="Arial"/>
                <a:sym typeface="Arial"/>
              </a:rPr>
              <a:t>('dkdghvrhd','09:00','14:50’,4);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626262"/>
                </a:solidFill>
                <a:latin typeface="Arial"/>
                <a:ea typeface="Arial"/>
                <a:cs typeface="Arial"/>
                <a:sym typeface="Arial"/>
              </a:rPr>
              <a:t>end;</a:t>
            </a:r>
            <a:endParaRPr b="0" i="0" sz="1400" u="none" cap="none" strike="noStrike">
              <a:solidFill>
                <a:srgbClr val="62626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8" name="Google Shape;958;g12a977328f8_10_77"/>
          <p:cNvSpPr txBox="1"/>
          <p:nvPr/>
        </p:nvSpPr>
        <p:spPr>
          <a:xfrm>
            <a:off x="686955" y="3423912"/>
            <a:ext cx="6096000" cy="15081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626262"/>
                </a:solidFill>
                <a:latin typeface="Arial"/>
                <a:ea typeface="Arial"/>
                <a:cs typeface="Arial"/>
                <a:sym typeface="Arial"/>
              </a:rPr>
              <a:t>6. 기타</a:t>
            </a:r>
            <a:endParaRPr b="0" i="0" sz="1800" u="none" cap="none" strike="noStrike">
              <a:solidFill>
                <a:srgbClr val="62626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626262"/>
                </a:solidFill>
                <a:latin typeface="Arial"/>
                <a:ea typeface="Arial"/>
                <a:cs typeface="Arial"/>
                <a:sym typeface="Arial"/>
              </a:rPr>
              <a:t>begin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procattendancelse</a:t>
            </a:r>
            <a:r>
              <a:rPr b="0" i="0" lang="en-US" sz="1400" u="none" cap="none" strike="noStrike">
                <a:solidFill>
                  <a:srgbClr val="626262"/>
                </a:solidFill>
                <a:latin typeface="Arial"/>
                <a:ea typeface="Arial"/>
                <a:cs typeface="Arial"/>
                <a:sym typeface="Arial"/>
              </a:rPr>
              <a:t>('dkdghvrhd','09:00','14:50’,6);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626262"/>
                </a:solidFill>
                <a:latin typeface="Arial"/>
                <a:ea typeface="Arial"/>
                <a:cs typeface="Arial"/>
                <a:sym typeface="Arial"/>
              </a:rPr>
              <a:t>end;</a:t>
            </a:r>
            <a:endParaRPr b="0" i="0" sz="1400" u="none" cap="none" strike="noStrike">
              <a:solidFill>
                <a:srgbClr val="62626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9" name="Google Shape;959;g12a977328f8_10_77"/>
          <p:cNvSpPr txBox="1"/>
          <p:nvPr/>
        </p:nvSpPr>
        <p:spPr>
          <a:xfrm>
            <a:off x="6615255" y="1837505"/>
            <a:ext cx="6096000" cy="1292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626262"/>
                </a:solidFill>
                <a:latin typeface="Arial"/>
                <a:ea typeface="Arial"/>
                <a:cs typeface="Arial"/>
                <a:sym typeface="Arial"/>
              </a:rPr>
              <a:t>5. 병가</a:t>
            </a:r>
            <a:endParaRPr b="0" i="0" sz="1400" u="none" cap="none" strike="noStrike">
              <a:solidFill>
                <a:srgbClr val="62626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626262"/>
                </a:solidFill>
                <a:latin typeface="Arial"/>
                <a:ea typeface="Arial"/>
                <a:cs typeface="Arial"/>
                <a:sym typeface="Arial"/>
              </a:rPr>
              <a:t>begin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procattendancelse</a:t>
            </a:r>
            <a:r>
              <a:rPr b="0" i="0" lang="en-US" sz="1400" u="none" cap="none" strike="noStrike">
                <a:solidFill>
                  <a:srgbClr val="626262"/>
                </a:solidFill>
                <a:latin typeface="Arial"/>
                <a:ea typeface="Arial"/>
                <a:cs typeface="Arial"/>
                <a:sym typeface="Arial"/>
              </a:rPr>
              <a:t>('dkdghvrhd','09:00','14:50’,5);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626262"/>
                </a:solidFill>
                <a:latin typeface="Arial"/>
                <a:ea typeface="Arial"/>
                <a:cs typeface="Arial"/>
                <a:sym typeface="Arial"/>
              </a:rPr>
              <a:t>end;</a:t>
            </a:r>
            <a:endParaRPr b="0" i="0" sz="1400" u="none" cap="none" strike="noStrike">
              <a:solidFill>
                <a:srgbClr val="62626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60" name="Google Shape;960;g12a977328f8_10_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6955" y="3153748"/>
            <a:ext cx="5297053" cy="191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961" name="Google Shape;961;g12a977328f8_10_7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15255" y="3194690"/>
            <a:ext cx="5191702" cy="184844"/>
          </a:xfrm>
          <a:prstGeom prst="rect">
            <a:avLst/>
          </a:prstGeom>
          <a:noFill/>
          <a:ln>
            <a:noFill/>
          </a:ln>
        </p:spPr>
      </p:pic>
      <p:pic>
        <p:nvPicPr>
          <p:cNvPr id="962" name="Google Shape;962;g12a977328f8_10_7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74964" y="5138027"/>
            <a:ext cx="5521036" cy="35309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3" name="Google Shape;963;g12a977328f8_10_7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35528" y="464484"/>
            <a:ext cx="9595936" cy="920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8" name="Shape 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Google Shape;969;g12a977328f8_10_88"/>
          <p:cNvSpPr txBox="1"/>
          <p:nvPr>
            <p:ph type="title"/>
          </p:nvPr>
        </p:nvSpPr>
        <p:spPr>
          <a:xfrm>
            <a:off x="329478" y="420700"/>
            <a:ext cx="9422400" cy="703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</a:pPr>
            <a:r>
              <a:rPr lang="en-US">
                <a:solidFill>
                  <a:srgbClr val="626262"/>
                </a:solidFill>
                <a:latin typeface="Arial"/>
                <a:ea typeface="Arial"/>
                <a:cs typeface="Arial"/>
                <a:sym typeface="Arial"/>
              </a:rPr>
              <a:t>C. 02 출결 관리 및 출결 조회 – 출결정보 조회</a:t>
            </a:r>
            <a:endParaRPr>
              <a:solidFill>
                <a:srgbClr val="626262"/>
              </a:solidFill>
            </a:endParaRPr>
          </a:p>
        </p:txBody>
      </p:sp>
      <p:sp>
        <p:nvSpPr>
          <p:cNvPr id="970" name="Google Shape;970;g12a977328f8_10_88"/>
          <p:cNvSpPr txBox="1"/>
          <p:nvPr/>
        </p:nvSpPr>
        <p:spPr>
          <a:xfrm>
            <a:off x="4782372" y="828807"/>
            <a:ext cx="8369100" cy="169274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월별 출력</a:t>
            </a:r>
            <a:endParaRPr/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 attendancedate, intime, outtime, </a:t>
            </a:r>
            <a:endParaRPr/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(select attendancestatename from tblattendancestate </a:t>
            </a:r>
            <a:endParaRPr/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where attendancestateseq = a.attendancestateSeq) as 출결상태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 tblAttendance a </a:t>
            </a:r>
            <a:endParaRPr/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where enrolmentseq = fngetenrol('dkdghvrhd') and substr(a.attendancedate, 4,2) = </a:t>
            </a:r>
            <a:r>
              <a:rPr b="0" i="0" lang="en-US" sz="1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71" name="Google Shape;971;g12a977328f8_10_8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02862" y="2372752"/>
            <a:ext cx="2510894" cy="3091028"/>
          </a:xfrm>
          <a:prstGeom prst="rect">
            <a:avLst/>
          </a:prstGeom>
          <a:noFill/>
          <a:ln>
            <a:noFill/>
          </a:ln>
        </p:spPr>
      </p:pic>
      <p:pic>
        <p:nvPicPr>
          <p:cNvPr id="972" name="Google Shape;972;g12a977328f8_10_8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96000" y="2392234"/>
            <a:ext cx="1982244" cy="2073532"/>
          </a:xfrm>
          <a:prstGeom prst="rect">
            <a:avLst/>
          </a:prstGeom>
          <a:noFill/>
          <a:ln>
            <a:noFill/>
          </a:ln>
        </p:spPr>
      </p:pic>
      <p:pic>
        <p:nvPicPr>
          <p:cNvPr id="973" name="Google Shape;973;g12a977328f8_10_8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966691" y="5549451"/>
            <a:ext cx="2571750" cy="514350"/>
          </a:xfrm>
          <a:prstGeom prst="rect">
            <a:avLst/>
          </a:prstGeom>
          <a:noFill/>
          <a:ln>
            <a:noFill/>
          </a:ln>
        </p:spPr>
      </p:pic>
      <p:sp>
        <p:nvSpPr>
          <p:cNvPr id="974" name="Google Shape;974;g12a977328f8_10_88"/>
          <p:cNvSpPr txBox="1"/>
          <p:nvPr/>
        </p:nvSpPr>
        <p:spPr>
          <a:xfrm>
            <a:off x="329478" y="1105556"/>
            <a:ext cx="5191533" cy="147729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전체 출력</a:t>
            </a:r>
            <a:endParaRPr/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 attendancedate, intime, outtime, </a:t>
            </a:r>
            <a:endParaRPr/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(select attendancestatename from tblattendancestate </a:t>
            </a:r>
            <a:endParaRPr/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where attendancestateseq = a.attendancestateSeq) as 출결상태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 tblAttendance a where enrolmentseq = fngetenrol('</a:t>
            </a:r>
            <a:r>
              <a:rPr b="0" i="0" lang="en-US" sz="1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dkdghvrhd</a:t>
            </a: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');</a:t>
            </a:r>
            <a:endParaRPr/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5" name="Google Shape;975;g12a977328f8_10_88"/>
          <p:cNvSpPr txBox="1"/>
          <p:nvPr/>
        </p:nvSpPr>
        <p:spPr>
          <a:xfrm>
            <a:off x="4987140" y="4072154"/>
            <a:ext cx="8369100" cy="147729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일별 출력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 attendancedate, intime, outtime, </a:t>
            </a:r>
            <a:endParaRPr/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(select attendancestatename from tblattendancestate </a:t>
            </a:r>
            <a:endParaRPr/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where attendancestateseq = a.attendancestateSeq) as 출결상태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 tblAttendance a </a:t>
            </a:r>
            <a:endParaRPr/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where enrolmentseq = fngetenrol('dkdghvrhd') and to_char(a.attendancedate, 'yymmdd') = '</a:t>
            </a:r>
            <a:r>
              <a:rPr b="0" i="0" lang="en-US" sz="1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220106</a:t>
            </a: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';</a:t>
            </a:r>
            <a:endParaRPr/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0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Google Shape;981;g12a977328f8_10_99"/>
          <p:cNvSpPr txBox="1"/>
          <p:nvPr/>
        </p:nvSpPr>
        <p:spPr>
          <a:xfrm>
            <a:off x="741218" y="1818208"/>
            <a:ext cx="6340762" cy="35394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626262"/>
                </a:solidFill>
                <a:latin typeface="Arial"/>
                <a:ea typeface="Arial"/>
                <a:cs typeface="Arial"/>
                <a:sym typeface="Arial"/>
              </a:rPr>
              <a:t>--아이디 &gt; 학생번호 출력</a:t>
            </a:r>
            <a:endParaRPr b="0" i="0" sz="1400" u="none" cap="none" strike="noStrike">
              <a:solidFill>
                <a:srgbClr val="62626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626262"/>
                </a:solidFill>
                <a:latin typeface="Arial"/>
                <a:ea typeface="Arial"/>
                <a:cs typeface="Arial"/>
                <a:sym typeface="Arial"/>
              </a:rPr>
              <a:t>create or replace </a:t>
            </a:r>
            <a:r>
              <a:rPr b="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function</a:t>
            </a:r>
            <a:r>
              <a:rPr b="0" i="0" lang="en-US" sz="1400" u="none" cap="none" strike="noStrike">
                <a:solidFill>
                  <a:srgbClr val="626262"/>
                </a:solidFill>
                <a:latin typeface="Arial"/>
                <a:ea typeface="Arial"/>
                <a:cs typeface="Arial"/>
                <a:sym typeface="Arial"/>
              </a:rPr>
              <a:t> fnstudentSeq(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62626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626262"/>
                </a:solidFill>
                <a:latin typeface="Arial"/>
                <a:ea typeface="Arial"/>
                <a:cs typeface="Arial"/>
                <a:sym typeface="Arial"/>
              </a:rPr>
              <a:t> pid varchar2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62626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62626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626262"/>
                </a:solidFill>
                <a:latin typeface="Arial"/>
                <a:ea typeface="Arial"/>
                <a:cs typeface="Arial"/>
                <a:sym typeface="Arial"/>
              </a:rPr>
              <a:t>)return number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626262"/>
                </a:solidFill>
                <a:latin typeface="Arial"/>
                <a:ea typeface="Arial"/>
                <a:cs typeface="Arial"/>
                <a:sym typeface="Arial"/>
              </a:rPr>
              <a:t>is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626262"/>
                </a:solidFill>
                <a:latin typeface="Arial"/>
                <a:ea typeface="Arial"/>
                <a:cs typeface="Arial"/>
                <a:sym typeface="Arial"/>
              </a:rPr>
              <a:t>vstuseq number;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626262"/>
                </a:solidFill>
                <a:latin typeface="Arial"/>
                <a:ea typeface="Arial"/>
                <a:cs typeface="Arial"/>
                <a:sym typeface="Arial"/>
              </a:rPr>
              <a:t>begin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62626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626262"/>
                </a:solidFill>
                <a:latin typeface="Arial"/>
                <a:ea typeface="Arial"/>
                <a:cs typeface="Arial"/>
                <a:sym typeface="Arial"/>
              </a:rPr>
              <a:t>   select studentseq into vstuseq from tblstudent</a:t>
            </a:r>
            <a:endParaRPr b="0" i="0" sz="1400" u="none" cap="none" strike="noStrike">
              <a:solidFill>
                <a:srgbClr val="62626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626262"/>
                </a:solidFill>
                <a:latin typeface="Arial"/>
                <a:ea typeface="Arial"/>
                <a:cs typeface="Arial"/>
                <a:sym typeface="Arial"/>
              </a:rPr>
              <a:t> where memberinfoseq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626262"/>
                </a:solidFill>
                <a:latin typeface="Arial"/>
                <a:ea typeface="Arial"/>
                <a:cs typeface="Arial"/>
                <a:sym typeface="Arial"/>
              </a:rPr>
              <a:t>= (select memberinfoseq from tblmemberinfo where id = pid);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626262"/>
                </a:solidFill>
                <a:latin typeface="Arial"/>
                <a:ea typeface="Arial"/>
                <a:cs typeface="Arial"/>
                <a:sym typeface="Arial"/>
              </a:rPr>
              <a:t>return vstuseq;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626262"/>
                </a:solidFill>
                <a:latin typeface="Arial"/>
                <a:ea typeface="Arial"/>
                <a:cs typeface="Arial"/>
                <a:sym typeface="Arial"/>
              </a:rPr>
              <a:t>end;</a:t>
            </a:r>
            <a:endParaRPr/>
          </a:p>
        </p:txBody>
      </p:sp>
      <p:sp>
        <p:nvSpPr>
          <p:cNvPr id="982" name="Google Shape;982;g12a977328f8_10_99"/>
          <p:cNvSpPr txBox="1"/>
          <p:nvPr/>
        </p:nvSpPr>
        <p:spPr>
          <a:xfrm>
            <a:off x="6326908" y="1734979"/>
            <a:ext cx="6096000" cy="39703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626262"/>
                </a:solidFill>
                <a:latin typeface="Arial"/>
                <a:ea typeface="Arial"/>
                <a:cs typeface="Arial"/>
                <a:sym typeface="Arial"/>
              </a:rPr>
              <a:t>--아이디 &gt; 수강한 수강신청번호 출력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626262"/>
                </a:solidFill>
                <a:latin typeface="Arial"/>
                <a:ea typeface="Arial"/>
                <a:cs typeface="Arial"/>
                <a:sym typeface="Arial"/>
              </a:rPr>
              <a:t>create or replace </a:t>
            </a:r>
            <a:r>
              <a:rPr b="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function</a:t>
            </a:r>
            <a:r>
              <a:rPr b="0" i="0" lang="en-US" sz="1400" u="none" cap="none" strike="noStrike">
                <a:solidFill>
                  <a:srgbClr val="626262"/>
                </a:solidFill>
                <a:latin typeface="Arial"/>
                <a:ea typeface="Arial"/>
                <a:cs typeface="Arial"/>
                <a:sym typeface="Arial"/>
              </a:rPr>
              <a:t> fngetenrol(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62626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626262"/>
                </a:solidFill>
                <a:latin typeface="Arial"/>
                <a:ea typeface="Arial"/>
                <a:cs typeface="Arial"/>
                <a:sym typeface="Arial"/>
              </a:rPr>
              <a:t> pid varchar2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62626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62626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626262"/>
                </a:solidFill>
                <a:latin typeface="Arial"/>
                <a:ea typeface="Arial"/>
                <a:cs typeface="Arial"/>
                <a:sym typeface="Arial"/>
              </a:rPr>
              <a:t>)return number</a:t>
            </a:r>
            <a:endParaRPr b="0" i="0" sz="1400" u="none" cap="none" strike="noStrike">
              <a:solidFill>
                <a:srgbClr val="62626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626262"/>
                </a:solidFill>
                <a:latin typeface="Arial"/>
                <a:ea typeface="Arial"/>
                <a:cs typeface="Arial"/>
                <a:sym typeface="Arial"/>
              </a:rPr>
              <a:t>is</a:t>
            </a:r>
            <a:endParaRPr b="0" i="0" sz="1400" u="none" cap="none" strike="noStrike">
              <a:solidFill>
                <a:srgbClr val="62626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626262"/>
                </a:solidFill>
                <a:latin typeface="Arial"/>
                <a:ea typeface="Arial"/>
                <a:cs typeface="Arial"/>
                <a:sym typeface="Arial"/>
              </a:rPr>
              <a:t>venrolseq number;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626262"/>
                </a:solidFill>
                <a:latin typeface="Arial"/>
                <a:ea typeface="Arial"/>
                <a:cs typeface="Arial"/>
                <a:sym typeface="Arial"/>
              </a:rPr>
              <a:t>begin</a:t>
            </a:r>
            <a:endParaRPr b="0" i="0" sz="1400" u="none" cap="none" strike="noStrike">
              <a:solidFill>
                <a:srgbClr val="62626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626262"/>
                </a:solidFill>
                <a:latin typeface="Arial"/>
                <a:ea typeface="Arial"/>
                <a:cs typeface="Arial"/>
                <a:sym typeface="Arial"/>
              </a:rPr>
              <a:t>select enrolmentseq into venrolseq from tblenrolment</a:t>
            </a:r>
            <a:endParaRPr b="0" i="0" sz="1400" u="none" cap="none" strike="noStrike">
              <a:solidFill>
                <a:srgbClr val="62626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626262"/>
                </a:solidFill>
                <a:latin typeface="Arial"/>
                <a:ea typeface="Arial"/>
                <a:cs typeface="Arial"/>
                <a:sym typeface="Arial"/>
              </a:rPr>
              <a:t>   where studentseq =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626262"/>
                </a:solidFill>
                <a:latin typeface="Arial"/>
                <a:ea typeface="Arial"/>
                <a:cs typeface="Arial"/>
                <a:sym typeface="Arial"/>
              </a:rPr>
              <a:t>   (select studentseq from tblstudent where memberinfoseq </a:t>
            </a:r>
            <a:endParaRPr b="0" i="0" sz="1400" u="none" cap="none" strike="noStrike">
              <a:solidFill>
                <a:srgbClr val="62626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626262"/>
                </a:solidFill>
                <a:latin typeface="Arial"/>
                <a:ea typeface="Arial"/>
                <a:cs typeface="Arial"/>
                <a:sym typeface="Arial"/>
              </a:rPr>
              <a:t>= (select memberinfoseq from tblmemberinfo where id = pid))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626262"/>
                </a:solidFill>
                <a:latin typeface="Arial"/>
                <a:ea typeface="Arial"/>
                <a:cs typeface="Arial"/>
                <a:sym typeface="Arial"/>
              </a:rPr>
              <a:t>    and enrolmentstateseq = 1;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62626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626262"/>
                </a:solidFill>
                <a:latin typeface="Arial"/>
                <a:ea typeface="Arial"/>
                <a:cs typeface="Arial"/>
                <a:sym typeface="Arial"/>
              </a:rPr>
              <a:t>return venrolseq;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626262"/>
                </a:solidFill>
                <a:latin typeface="Arial"/>
                <a:ea typeface="Arial"/>
                <a:cs typeface="Arial"/>
                <a:sym typeface="Arial"/>
              </a:rPr>
              <a:t>end;</a:t>
            </a:r>
            <a:endParaRPr/>
          </a:p>
        </p:txBody>
      </p:sp>
      <p:sp>
        <p:nvSpPr>
          <p:cNvPr id="983" name="Google Shape;983;g12a977328f8_10_99"/>
          <p:cNvSpPr txBox="1"/>
          <p:nvPr/>
        </p:nvSpPr>
        <p:spPr>
          <a:xfrm>
            <a:off x="440315" y="389041"/>
            <a:ext cx="9422400" cy="703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400" u="none" cap="none" strike="noStrike">
                <a:solidFill>
                  <a:srgbClr val="626262"/>
                </a:solidFill>
                <a:latin typeface="Arial"/>
                <a:ea typeface="Arial"/>
                <a:cs typeface="Arial"/>
                <a:sym typeface="Arial"/>
              </a:rPr>
              <a:t>C. 02 출결 관리 및 출결 조회 – 출결정보 조회</a:t>
            </a:r>
            <a:endParaRPr/>
          </a:p>
        </p:txBody>
      </p:sp>
      <p:sp>
        <p:nvSpPr>
          <p:cNvPr id="984" name="Google Shape;984;g12a977328f8_10_99"/>
          <p:cNvSpPr txBox="1"/>
          <p:nvPr/>
        </p:nvSpPr>
        <p:spPr>
          <a:xfrm>
            <a:off x="741228" y="1106650"/>
            <a:ext cx="5011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626262"/>
                </a:solidFill>
                <a:latin typeface="Arial"/>
                <a:ea typeface="Arial"/>
                <a:cs typeface="Arial"/>
                <a:sym typeface="Arial"/>
              </a:rPr>
              <a:t>사용한 함수 </a:t>
            </a:r>
            <a:r>
              <a:rPr b="0" i="0" lang="en-US" sz="18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fnstudentSeq, fngetentrol</a:t>
            </a:r>
            <a:endParaRPr b="0" i="0" sz="1800" u="none" cap="none" strike="noStrik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9" name="Shape 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Google Shape;990;g12a977328f8_10_114"/>
          <p:cNvSpPr txBox="1"/>
          <p:nvPr>
            <p:ph type="title"/>
          </p:nvPr>
        </p:nvSpPr>
        <p:spPr>
          <a:xfrm>
            <a:off x="283161" y="402356"/>
            <a:ext cx="9422400" cy="703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C. 03 커뮤니티 관리 및 조회 – 커뮤니티 글 작성</a:t>
            </a:r>
            <a:endParaRPr/>
          </a:p>
        </p:txBody>
      </p:sp>
      <p:sp>
        <p:nvSpPr>
          <p:cNvPr id="991" name="Google Shape;991;g12a977328f8_10_114"/>
          <p:cNvSpPr txBox="1"/>
          <p:nvPr/>
        </p:nvSpPr>
        <p:spPr>
          <a:xfrm>
            <a:off x="73890" y="1139348"/>
            <a:ext cx="5191533" cy="8925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커뮤니티 글 작성하는 프로시저 생성</a:t>
            </a:r>
            <a:endParaRPr/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procWriteComuSt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2" name="Google Shape;992;g12a977328f8_10_114"/>
          <p:cNvSpPr txBox="1"/>
          <p:nvPr/>
        </p:nvSpPr>
        <p:spPr>
          <a:xfrm>
            <a:off x="988291" y="1800016"/>
            <a:ext cx="6096000" cy="39703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62626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626262"/>
                </a:solidFill>
                <a:latin typeface="Arial"/>
                <a:ea typeface="Arial"/>
                <a:cs typeface="Arial"/>
                <a:sym typeface="Arial"/>
              </a:rPr>
              <a:t>create or replace procedure procWriteComuSt(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626262"/>
                </a:solidFill>
                <a:latin typeface="Arial"/>
                <a:ea typeface="Arial"/>
                <a:cs typeface="Arial"/>
                <a:sym typeface="Arial"/>
              </a:rPr>
              <a:t>pid varchar2,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626262"/>
                </a:solidFill>
                <a:latin typeface="Arial"/>
                <a:ea typeface="Arial"/>
                <a:cs typeface="Arial"/>
                <a:sym typeface="Arial"/>
              </a:rPr>
              <a:t>pcategory number,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626262"/>
                </a:solidFill>
                <a:latin typeface="Arial"/>
                <a:ea typeface="Arial"/>
                <a:cs typeface="Arial"/>
                <a:sym typeface="Arial"/>
              </a:rPr>
              <a:t>pcontents varchar2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626262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626262"/>
                </a:solidFill>
                <a:latin typeface="Arial"/>
                <a:ea typeface="Arial"/>
                <a:cs typeface="Arial"/>
                <a:sym typeface="Arial"/>
              </a:rPr>
              <a:t>is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626262"/>
                </a:solidFill>
                <a:latin typeface="Arial"/>
                <a:ea typeface="Arial"/>
                <a:cs typeface="Arial"/>
                <a:sym typeface="Arial"/>
              </a:rPr>
              <a:t>vmemberseq number;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626262"/>
                </a:solidFill>
                <a:latin typeface="Arial"/>
                <a:ea typeface="Arial"/>
                <a:cs typeface="Arial"/>
                <a:sym typeface="Arial"/>
              </a:rPr>
              <a:t>vsheduleseq number;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626262"/>
                </a:solidFill>
                <a:latin typeface="Arial"/>
                <a:ea typeface="Arial"/>
                <a:cs typeface="Arial"/>
                <a:sym typeface="Arial"/>
              </a:rPr>
              <a:t>begin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626262"/>
                </a:solidFill>
                <a:latin typeface="Arial"/>
                <a:ea typeface="Arial"/>
                <a:cs typeface="Arial"/>
                <a:sym typeface="Arial"/>
              </a:rPr>
              <a:t>select subjectscheduleseq,memberseq into vsheduleseq,vmemberseq</a:t>
            </a:r>
            <a:endParaRPr b="0" i="0" sz="1200" u="none" cap="none" strike="noStrike">
              <a:solidFill>
                <a:srgbClr val="62626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626262"/>
                </a:solidFill>
                <a:latin typeface="Arial"/>
                <a:ea typeface="Arial"/>
                <a:cs typeface="Arial"/>
                <a:sym typeface="Arial"/>
              </a:rPr>
              <a:t> from tblmember where memberinfoseq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626262"/>
                </a:solidFill>
                <a:latin typeface="Arial"/>
                <a:ea typeface="Arial"/>
                <a:cs typeface="Arial"/>
                <a:sym typeface="Arial"/>
              </a:rPr>
              <a:t>= (select memberinfoseq from tblmemberinfo where id = 'dkdghvrhd');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62626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626262"/>
                </a:solidFill>
                <a:latin typeface="Arial"/>
                <a:ea typeface="Arial"/>
                <a:cs typeface="Arial"/>
                <a:sym typeface="Arial"/>
              </a:rPr>
              <a:t>if pcategory in (2,3) then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626262"/>
                </a:solidFill>
                <a:latin typeface="Arial"/>
                <a:ea typeface="Arial"/>
                <a:cs typeface="Arial"/>
                <a:sym typeface="Arial"/>
              </a:rPr>
              <a:t>insert into tblcomunity values (seqcomu.nextval, vmemberseq, pcategory ,sysdate, pcontents ,null,0,vsheduleseq);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626262"/>
                </a:solidFill>
                <a:latin typeface="Arial"/>
                <a:ea typeface="Arial"/>
                <a:cs typeface="Arial"/>
                <a:sym typeface="Arial"/>
              </a:rPr>
              <a:t>else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626262"/>
                </a:solidFill>
                <a:latin typeface="Arial"/>
                <a:ea typeface="Arial"/>
                <a:cs typeface="Arial"/>
                <a:sym typeface="Arial"/>
              </a:rPr>
              <a:t>    dbms_output.put_line('카테고리 번호를 올바르게 입력하세요.(2.질문, 3.잡담)');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626262"/>
                </a:solidFill>
                <a:latin typeface="Arial"/>
                <a:ea typeface="Arial"/>
                <a:cs typeface="Arial"/>
                <a:sym typeface="Arial"/>
              </a:rPr>
              <a:t>end if;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end;</a:t>
            </a:r>
            <a:endParaRPr/>
          </a:p>
        </p:txBody>
      </p:sp>
      <p:sp>
        <p:nvSpPr>
          <p:cNvPr id="993" name="Google Shape;993;g12a977328f8_10_114"/>
          <p:cNvSpPr txBox="1"/>
          <p:nvPr/>
        </p:nvSpPr>
        <p:spPr>
          <a:xfrm>
            <a:off x="6824979" y="1225193"/>
            <a:ext cx="6096000" cy="1292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626262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r>
              <a:rPr b="1" i="0" lang="en-US" sz="1400" u="none" cap="none" strike="noStrike">
                <a:solidFill>
                  <a:srgbClr val="626262"/>
                </a:solidFill>
                <a:latin typeface="Arial"/>
                <a:ea typeface="Arial"/>
                <a:cs typeface="Arial"/>
                <a:sym typeface="Arial"/>
              </a:rPr>
              <a:t>글 작성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626262"/>
                </a:solidFill>
                <a:latin typeface="Arial"/>
                <a:ea typeface="Arial"/>
                <a:cs typeface="Arial"/>
                <a:sym typeface="Arial"/>
              </a:rPr>
              <a:t>(아이디,카테고리명,글내용 입력)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62626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626262"/>
                </a:solidFill>
                <a:latin typeface="Arial"/>
                <a:ea typeface="Arial"/>
                <a:cs typeface="Arial"/>
                <a:sym typeface="Arial"/>
              </a:rPr>
              <a:t>begin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626262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0" i="0" lang="en-US" sz="1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procwritecomuSt</a:t>
            </a:r>
            <a:r>
              <a:rPr b="0" i="0" lang="en-US" sz="1200" u="none" cap="none" strike="noStrike">
                <a:solidFill>
                  <a:srgbClr val="626262"/>
                </a:solidFill>
                <a:latin typeface="Arial"/>
                <a:ea typeface="Arial"/>
                <a:cs typeface="Arial"/>
                <a:sym typeface="Arial"/>
              </a:rPr>
              <a:t>('dkdghvrhd’,2,'안녕하세요');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626262"/>
                </a:solidFill>
                <a:latin typeface="Arial"/>
                <a:ea typeface="Arial"/>
                <a:cs typeface="Arial"/>
                <a:sym typeface="Arial"/>
              </a:rPr>
              <a:t>end;</a:t>
            </a:r>
            <a:endParaRPr b="0" i="0" sz="1200" u="none" cap="none" strike="noStrike">
              <a:solidFill>
                <a:srgbClr val="62626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94" name="Google Shape;994;g12a977328f8_10_1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26579" y="2566054"/>
            <a:ext cx="4859049" cy="1725892"/>
          </a:xfrm>
          <a:prstGeom prst="rect">
            <a:avLst/>
          </a:prstGeom>
          <a:noFill/>
          <a:ln>
            <a:noFill/>
          </a:ln>
        </p:spPr>
      </p:pic>
      <p:sp>
        <p:nvSpPr>
          <p:cNvPr id="995" name="Google Shape;995;g12a977328f8_10_114"/>
          <p:cNvSpPr txBox="1"/>
          <p:nvPr/>
        </p:nvSpPr>
        <p:spPr>
          <a:xfrm>
            <a:off x="6824979" y="4467277"/>
            <a:ext cx="6511500" cy="17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626262"/>
                </a:solidFill>
                <a:latin typeface="Arial"/>
                <a:ea typeface="Arial"/>
                <a:cs typeface="Arial"/>
                <a:sym typeface="Arial"/>
              </a:rPr>
              <a:t>--글 수정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626262"/>
                </a:solidFill>
                <a:latin typeface="Arial"/>
                <a:ea typeface="Arial"/>
                <a:cs typeface="Arial"/>
                <a:sym typeface="Arial"/>
              </a:rPr>
              <a:t>update tblcomunity set writedate = sysdate, contents = ('수정내용')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626262"/>
                </a:solidFill>
                <a:latin typeface="Arial"/>
                <a:ea typeface="Arial"/>
                <a:cs typeface="Arial"/>
                <a:sym typeface="Arial"/>
              </a:rPr>
              <a:t>    where memberseq =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626262"/>
                </a:solidFill>
                <a:latin typeface="Arial"/>
                <a:ea typeface="Arial"/>
                <a:cs typeface="Arial"/>
                <a:sym typeface="Arial"/>
              </a:rPr>
              <a:t>(select memberseq from tblmember where memberinfoseq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626262"/>
                </a:solidFill>
                <a:latin typeface="Arial"/>
                <a:ea typeface="Arial"/>
                <a:cs typeface="Arial"/>
                <a:sym typeface="Arial"/>
              </a:rPr>
              <a:t>= (select memberinfoseq from tblmemberinfo where id = 'dkdghvrhd')) and comunityseq = 21;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rgbClr val="62626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626262"/>
                </a:solidFill>
                <a:latin typeface="Arial"/>
                <a:ea typeface="Arial"/>
                <a:cs typeface="Arial"/>
                <a:sym typeface="Arial"/>
              </a:rPr>
              <a:t>--글 삭제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626262"/>
                </a:solidFill>
              </a:rPr>
              <a:t>begin</a:t>
            </a:r>
            <a:endParaRPr sz="1000">
              <a:solidFill>
                <a:srgbClr val="62626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626262"/>
                </a:solidFill>
              </a:rPr>
              <a:t>    procdelcomu('dkdghvrhd' , 21);</a:t>
            </a:r>
            <a:endParaRPr sz="1000">
              <a:solidFill>
                <a:srgbClr val="62626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626262"/>
                </a:solidFill>
              </a:rPr>
              <a:t>end;</a:t>
            </a:r>
            <a:endParaRPr sz="1000">
              <a:solidFill>
                <a:srgbClr val="62626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626262"/>
              </a:solidFill>
            </a:endParaRP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0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Google Shape;1001;g12a977328f8_10_107"/>
          <p:cNvSpPr txBox="1"/>
          <p:nvPr>
            <p:ph type="title"/>
          </p:nvPr>
        </p:nvSpPr>
        <p:spPr>
          <a:xfrm>
            <a:off x="283161" y="402356"/>
            <a:ext cx="9422400" cy="703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C. 03 커뮤니티 관리 및 조회 – 커뮤니티 글 조회</a:t>
            </a:r>
            <a:endParaRPr/>
          </a:p>
        </p:txBody>
      </p:sp>
      <p:sp>
        <p:nvSpPr>
          <p:cNvPr id="1002" name="Google Shape;1002;g12a977328f8_10_107"/>
          <p:cNvSpPr txBox="1"/>
          <p:nvPr/>
        </p:nvSpPr>
        <p:spPr>
          <a:xfrm>
            <a:off x="73890" y="1139348"/>
            <a:ext cx="5191533" cy="104641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커뮤니티 글 조회하는 뷰 생성</a:t>
            </a:r>
            <a:endParaRPr/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vwcomunity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3" name="Google Shape;1003;g12a977328f8_10_107"/>
          <p:cNvSpPr txBox="1"/>
          <p:nvPr/>
        </p:nvSpPr>
        <p:spPr>
          <a:xfrm>
            <a:off x="5634182" y="1012847"/>
            <a:ext cx="6096000" cy="56938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626262"/>
                </a:solidFill>
                <a:latin typeface="Arial"/>
                <a:ea typeface="Arial"/>
                <a:cs typeface="Arial"/>
                <a:sym typeface="Arial"/>
              </a:rPr>
              <a:t>create or replace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view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4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vwcomunity</a:t>
            </a:r>
            <a:endParaRPr b="0" i="0" sz="1400" u="none" cap="none" strike="noStrik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626262"/>
                </a:solidFill>
                <a:latin typeface="Arial"/>
                <a:ea typeface="Arial"/>
                <a:cs typeface="Arial"/>
                <a:sym typeface="Arial"/>
              </a:rPr>
              <a:t>as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626262"/>
                </a:solidFill>
                <a:latin typeface="Arial"/>
                <a:ea typeface="Arial"/>
                <a:cs typeface="Arial"/>
                <a:sym typeface="Arial"/>
              </a:rPr>
              <a:t>select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626262"/>
                </a:solidFill>
                <a:latin typeface="Arial"/>
                <a:ea typeface="Arial"/>
                <a:cs typeface="Arial"/>
                <a:sym typeface="Arial"/>
              </a:rPr>
              <a:t>c.comunityseq as  글번호,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626262"/>
                </a:solidFill>
                <a:latin typeface="Arial"/>
                <a:ea typeface="Arial"/>
                <a:cs typeface="Arial"/>
                <a:sym typeface="Arial"/>
              </a:rPr>
              <a:t>(select categoryname from tblcommucategory where categoryseq = c.categoryseq) as 카테고리명,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626262"/>
                </a:solidFill>
                <a:latin typeface="Arial"/>
                <a:ea typeface="Arial"/>
                <a:cs typeface="Arial"/>
                <a:sym typeface="Arial"/>
              </a:rPr>
              <a:t>c.categoryseq as 카테고리번호,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626262"/>
                </a:solidFill>
                <a:latin typeface="Arial"/>
                <a:ea typeface="Arial"/>
                <a:cs typeface="Arial"/>
                <a:sym typeface="Arial"/>
              </a:rPr>
              <a:t>(select name from tblmemberinfo where memberinfoseq =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626262"/>
                </a:solidFill>
                <a:latin typeface="Arial"/>
                <a:ea typeface="Arial"/>
                <a:cs typeface="Arial"/>
                <a:sym typeface="Arial"/>
              </a:rPr>
              <a:t>(select memberinfoseq from tblmember where memberseq = c.memberseq))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626262"/>
                </a:solidFill>
                <a:latin typeface="Arial"/>
                <a:ea typeface="Arial"/>
                <a:cs typeface="Arial"/>
                <a:sym typeface="Arial"/>
              </a:rPr>
              <a:t>as 작성자명,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626262"/>
                </a:solidFill>
                <a:latin typeface="Arial"/>
                <a:ea typeface="Arial"/>
                <a:cs typeface="Arial"/>
                <a:sym typeface="Arial"/>
              </a:rPr>
              <a:t>c.writedate as 작성날짜,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626262"/>
                </a:solidFill>
                <a:latin typeface="Arial"/>
                <a:ea typeface="Arial"/>
                <a:cs typeface="Arial"/>
                <a:sym typeface="Arial"/>
              </a:rPr>
              <a:t>c.contents as 글내용,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626262"/>
                </a:solidFill>
                <a:latin typeface="Arial"/>
                <a:ea typeface="Arial"/>
                <a:cs typeface="Arial"/>
                <a:sym typeface="Arial"/>
              </a:rPr>
              <a:t>c.answer as 답변여부,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626262"/>
                </a:solidFill>
                <a:latin typeface="Arial"/>
                <a:ea typeface="Arial"/>
                <a:cs typeface="Arial"/>
                <a:sym typeface="Arial"/>
              </a:rPr>
              <a:t>(select count(*) from tblcomment where comunityseq =c.comunityseq) as 댓글수,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626262"/>
                </a:solidFill>
                <a:latin typeface="Arial"/>
                <a:ea typeface="Arial"/>
                <a:cs typeface="Arial"/>
                <a:sym typeface="Arial"/>
              </a:rPr>
              <a:t>c.subjectscheduleseq as"과정과목번호",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626262"/>
                </a:solidFill>
                <a:latin typeface="Arial"/>
                <a:ea typeface="Arial"/>
                <a:cs typeface="Arial"/>
                <a:sym typeface="Arial"/>
              </a:rPr>
              <a:t>c.memberseq as "멤버번호",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626262"/>
                </a:solidFill>
                <a:latin typeface="Arial"/>
                <a:ea typeface="Arial"/>
                <a:cs typeface="Arial"/>
                <a:sym typeface="Arial"/>
              </a:rPr>
              <a:t>(select procedurename from tblprocedurelist where procedurelistseq = (select procedurelist from tblopeningprocedure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626262"/>
                </a:solidFill>
                <a:latin typeface="Arial"/>
                <a:ea typeface="Arial"/>
                <a:cs typeface="Arial"/>
                <a:sym typeface="Arial"/>
              </a:rPr>
              <a:t>where openingprocedureseq = (select openingprocedureseq from tblsubjectschedule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626262"/>
                </a:solidFill>
                <a:latin typeface="Arial"/>
                <a:ea typeface="Arial"/>
                <a:cs typeface="Arial"/>
                <a:sym typeface="Arial"/>
              </a:rPr>
              <a:t>where subjectscheduleseq = c.subjectscheduleseq)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626262"/>
                </a:solidFill>
                <a:latin typeface="Arial"/>
                <a:ea typeface="Arial"/>
                <a:cs typeface="Arial"/>
                <a:sym typeface="Arial"/>
              </a:rPr>
              <a:t>))as 과정명</a:t>
            </a:r>
            <a:endParaRPr b="0" i="0" sz="1400" u="none" cap="none" strike="noStrike">
              <a:solidFill>
                <a:srgbClr val="62626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626262"/>
                </a:solidFill>
                <a:latin typeface="Arial"/>
                <a:ea typeface="Arial"/>
                <a:cs typeface="Arial"/>
                <a:sym typeface="Arial"/>
              </a:rPr>
              <a:t>from tblcomunity c; </a:t>
            </a:r>
            <a:endParaRPr/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8" name="Shape 1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Google Shape;1009;g12a977328f8_10_124"/>
          <p:cNvSpPr txBox="1"/>
          <p:nvPr>
            <p:ph type="title"/>
          </p:nvPr>
        </p:nvSpPr>
        <p:spPr>
          <a:xfrm>
            <a:off x="283160" y="402356"/>
            <a:ext cx="10477203" cy="703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C. 03 커뮤니티 관리 및 조회 – 커뮤니티 글, 댓글 조회</a:t>
            </a:r>
            <a:endParaRPr/>
          </a:p>
        </p:txBody>
      </p:sp>
      <p:sp>
        <p:nvSpPr>
          <p:cNvPr id="1010" name="Google Shape;1010;g12a977328f8_10_124"/>
          <p:cNvSpPr txBox="1"/>
          <p:nvPr/>
        </p:nvSpPr>
        <p:spPr>
          <a:xfrm>
            <a:off x="-375091" y="2997406"/>
            <a:ext cx="7806791" cy="14465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카테고리별로 출력</a:t>
            </a:r>
            <a:endParaRPr/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 "글번호", "카테고리명","작성자명","글내용", "답변여부","댓글수“, ”과정명” from vwcomunity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where "과정과목번호" = (select subjectscheduleseq from tblmember where memberinfoseq </a:t>
            </a:r>
            <a:endParaRPr/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(select memberinfoseq from tblmemberinfo where id = '</a:t>
            </a:r>
            <a:r>
              <a:rPr b="0" i="0" lang="en-US" sz="1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dkdghvrhd</a:t>
            </a: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')) and "카테고리번호" =</a:t>
            </a:r>
            <a:r>
              <a:rPr b="0" i="0" lang="en-US" sz="1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1" name="Google Shape;1011;g12a977328f8_10_124"/>
          <p:cNvSpPr txBox="1"/>
          <p:nvPr/>
        </p:nvSpPr>
        <p:spPr>
          <a:xfrm>
            <a:off x="-375091" y="1121221"/>
            <a:ext cx="5191533" cy="147729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자신이 속한 커뮤니티 글 출력</a:t>
            </a:r>
            <a:endParaRPr/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 "글번호", "카테고리명","작성자명","글내용", "답변여부","댓글수“ ,”과정명” from vwcomunity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where "과정과목번호" = (select subjectscheduleseq from tblmember where memberinfoseq </a:t>
            </a:r>
            <a:endParaRPr/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(select memberinfoseq from tblmemberinfo where id = '</a:t>
            </a:r>
            <a:r>
              <a:rPr b="0" i="0" lang="en-US" sz="1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dkdghvrhd</a:t>
            </a: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')) ;</a:t>
            </a:r>
            <a:endParaRPr/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12" name="Google Shape;1012;g12a977328f8_10_1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9257" y="4633897"/>
            <a:ext cx="5191534" cy="331746"/>
          </a:xfrm>
          <a:prstGeom prst="rect">
            <a:avLst/>
          </a:prstGeom>
          <a:noFill/>
          <a:ln>
            <a:noFill/>
          </a:ln>
        </p:spPr>
      </p:pic>
      <p:sp>
        <p:nvSpPr>
          <p:cNvPr id="1013" name="Google Shape;1013;g12a977328f8_10_124"/>
          <p:cNvSpPr txBox="1"/>
          <p:nvPr/>
        </p:nvSpPr>
        <p:spPr>
          <a:xfrm>
            <a:off x="5408376" y="1078411"/>
            <a:ext cx="5191533" cy="17850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자신이 작성한 커뮤니티 글 출력</a:t>
            </a:r>
            <a:endParaRPr/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 "글번호", "카테고리명","작성자명","글내용", "답변여부","댓글수" ,”과정명” from vwcomunity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where "과정과목번호" = (select subjectscheduleseq from tblmember where memberinfoseq </a:t>
            </a:r>
            <a:endParaRPr/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(select memberinfoseq from tblmemberinfo where id = '</a:t>
            </a:r>
            <a:r>
              <a:rPr b="0" i="0" lang="en-US" sz="1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bhedjnfhg</a:t>
            </a: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')) </a:t>
            </a:r>
            <a:endParaRPr/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"멤버번호" = ( select memberseq from tblmember where memberinfoseq </a:t>
            </a:r>
            <a:endParaRPr/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(select memberinfoseq from tblmemberinfo where id = '</a:t>
            </a:r>
            <a:r>
              <a:rPr b="0" i="0" lang="en-US" sz="1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bhedjnfhg</a:t>
            </a: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'));</a:t>
            </a:r>
            <a:endParaRPr/>
          </a:p>
        </p:txBody>
      </p:sp>
      <p:pic>
        <p:nvPicPr>
          <p:cNvPr id="1014" name="Google Shape;1014;g12a977328f8_10_1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68618" y="2864538"/>
            <a:ext cx="4715020" cy="4241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5" name="Google Shape;1015;g12a977328f8_10_1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481211" y="4791619"/>
            <a:ext cx="4712616" cy="609653"/>
          </a:xfrm>
          <a:prstGeom prst="rect">
            <a:avLst/>
          </a:prstGeom>
          <a:noFill/>
          <a:ln>
            <a:noFill/>
          </a:ln>
        </p:spPr>
      </p:pic>
      <p:sp>
        <p:nvSpPr>
          <p:cNvPr id="1016" name="Google Shape;1016;g12a977328f8_10_124"/>
          <p:cNvSpPr txBox="1"/>
          <p:nvPr/>
        </p:nvSpPr>
        <p:spPr>
          <a:xfrm>
            <a:off x="6368618" y="3417864"/>
            <a:ext cx="6285344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626262"/>
                </a:solidFill>
                <a:latin typeface="Arial"/>
                <a:ea typeface="Arial"/>
                <a:cs typeface="Arial"/>
                <a:sym typeface="Arial"/>
              </a:rPr>
              <a:t>- 글번호 선택 -&gt; 댓글출력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626262"/>
                </a:solidFill>
                <a:latin typeface="Arial"/>
                <a:ea typeface="Arial"/>
                <a:cs typeface="Arial"/>
                <a:sym typeface="Arial"/>
              </a:rPr>
              <a:t>select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626262"/>
                </a:solidFill>
                <a:latin typeface="Arial"/>
                <a:ea typeface="Arial"/>
                <a:cs typeface="Arial"/>
                <a:sym typeface="Arial"/>
              </a:rPr>
              <a:t>comunityseq,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626262"/>
                </a:solidFill>
                <a:latin typeface="Arial"/>
                <a:ea typeface="Arial"/>
                <a:cs typeface="Arial"/>
                <a:sym typeface="Arial"/>
              </a:rPr>
              <a:t>(select name from tblmemberinfo where memberinfoseq =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626262"/>
                </a:solidFill>
                <a:latin typeface="Arial"/>
                <a:ea typeface="Arial"/>
                <a:cs typeface="Arial"/>
                <a:sym typeface="Arial"/>
              </a:rPr>
              <a:t>(select memberinfoseq from tblmember where memberseq = c.memberseq)) as 작성자명,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626262"/>
                </a:solidFill>
                <a:latin typeface="Arial"/>
                <a:ea typeface="Arial"/>
                <a:cs typeface="Arial"/>
                <a:sym typeface="Arial"/>
              </a:rPr>
              <a:t>commentcontents from tblcomment  c where  comunityseq = </a:t>
            </a:r>
            <a:r>
              <a:rPr b="0" i="0" lang="en-US" sz="1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13</a:t>
            </a:r>
            <a:r>
              <a:rPr b="0" i="0" lang="en-US" sz="1000" u="none" cap="none" strike="noStrike">
                <a:solidFill>
                  <a:srgbClr val="626262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b="0" i="0" sz="1000" u="none" cap="none" strike="noStrike">
              <a:solidFill>
                <a:srgbClr val="62626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17" name="Google Shape;1017;g12a977328f8_10_12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55982" y="2701745"/>
            <a:ext cx="5154809" cy="336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2" name="Shape 1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3" name="Google Shape;1023;g12a977328f8_10_137"/>
          <p:cNvSpPr txBox="1"/>
          <p:nvPr>
            <p:ph type="title"/>
          </p:nvPr>
        </p:nvSpPr>
        <p:spPr>
          <a:xfrm>
            <a:off x="283161" y="402356"/>
            <a:ext cx="10449494" cy="703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C. 03 커뮤니티 관리 및 조회 – 커뮤니티 댓글 작성</a:t>
            </a:r>
            <a:endParaRPr/>
          </a:p>
        </p:txBody>
      </p:sp>
      <p:sp>
        <p:nvSpPr>
          <p:cNvPr id="1024" name="Google Shape;1024;g12a977328f8_10_137"/>
          <p:cNvSpPr txBox="1"/>
          <p:nvPr/>
        </p:nvSpPr>
        <p:spPr>
          <a:xfrm>
            <a:off x="73889" y="1061877"/>
            <a:ext cx="5191533" cy="8925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댓글 작성하는 프로시저 생성</a:t>
            </a:r>
            <a:endParaRPr/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procAddCommentSt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5" name="Google Shape;1025;g12a977328f8_10_137"/>
          <p:cNvSpPr txBox="1"/>
          <p:nvPr/>
        </p:nvSpPr>
        <p:spPr>
          <a:xfrm>
            <a:off x="988291" y="1800016"/>
            <a:ext cx="6096000" cy="48628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626262"/>
                </a:solidFill>
                <a:latin typeface="Arial"/>
                <a:ea typeface="Arial"/>
                <a:cs typeface="Arial"/>
                <a:sym typeface="Arial"/>
              </a:rPr>
              <a:t>create or replace </a:t>
            </a:r>
            <a:r>
              <a:rPr b="0" i="0" lang="en-US" sz="1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procedure</a:t>
            </a:r>
            <a:r>
              <a:rPr b="0" i="0" lang="en-US" sz="1000" u="none" cap="none" strike="noStrike">
                <a:solidFill>
                  <a:srgbClr val="62626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0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procAddCommentSt</a:t>
            </a:r>
            <a:r>
              <a:rPr b="0" i="0" lang="en-US" sz="1000" u="none" cap="none" strike="noStrike">
                <a:solidFill>
                  <a:srgbClr val="626262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626262"/>
                </a:solidFill>
                <a:latin typeface="Arial"/>
                <a:ea typeface="Arial"/>
                <a:cs typeface="Arial"/>
                <a:sym typeface="Arial"/>
              </a:rPr>
              <a:t>pid varchar2,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626262"/>
                </a:solidFill>
                <a:latin typeface="Arial"/>
                <a:ea typeface="Arial"/>
                <a:cs typeface="Arial"/>
                <a:sym typeface="Arial"/>
              </a:rPr>
              <a:t>pcomuseq number,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626262"/>
                </a:solidFill>
                <a:latin typeface="Arial"/>
                <a:ea typeface="Arial"/>
                <a:cs typeface="Arial"/>
                <a:sym typeface="Arial"/>
              </a:rPr>
              <a:t>pcomment varchar2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626262"/>
                </a:solidFill>
                <a:latin typeface="Arial"/>
                <a:ea typeface="Arial"/>
                <a:cs typeface="Arial"/>
                <a:sym typeface="Arial"/>
              </a:rPr>
              <a:t>)is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626262"/>
                </a:solidFill>
                <a:latin typeface="Arial"/>
                <a:ea typeface="Arial"/>
                <a:cs typeface="Arial"/>
                <a:sym typeface="Arial"/>
              </a:rPr>
              <a:t> cursor vcursor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626262"/>
                </a:solidFill>
                <a:latin typeface="Arial"/>
                <a:ea typeface="Arial"/>
                <a:cs typeface="Arial"/>
                <a:sym typeface="Arial"/>
              </a:rPr>
              <a:t>is select "글번호" from vwcomunity where "과정과목번호" =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626262"/>
                </a:solidFill>
                <a:latin typeface="Arial"/>
                <a:ea typeface="Arial"/>
                <a:cs typeface="Arial"/>
                <a:sym typeface="Arial"/>
              </a:rPr>
              <a:t>(select subjectscheduleseq from tblmember where memberinfoseq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626262"/>
                </a:solidFill>
                <a:latin typeface="Arial"/>
                <a:ea typeface="Arial"/>
                <a:cs typeface="Arial"/>
                <a:sym typeface="Arial"/>
              </a:rPr>
              <a:t>= (select memberinfoseq from tblmemberinfo where id = pid));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626262"/>
                </a:solidFill>
                <a:latin typeface="Arial"/>
                <a:ea typeface="Arial"/>
                <a:cs typeface="Arial"/>
                <a:sym typeface="Arial"/>
              </a:rPr>
              <a:t>vmemberseq number;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626262"/>
                </a:solidFill>
                <a:latin typeface="Arial"/>
                <a:ea typeface="Arial"/>
                <a:cs typeface="Arial"/>
                <a:sym typeface="Arial"/>
              </a:rPr>
              <a:t>vcomuseq number;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626262"/>
                </a:solidFill>
                <a:latin typeface="Arial"/>
                <a:ea typeface="Arial"/>
                <a:cs typeface="Arial"/>
                <a:sym typeface="Arial"/>
              </a:rPr>
              <a:t>vcount number := 0;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626262"/>
                </a:solidFill>
                <a:latin typeface="Arial"/>
                <a:ea typeface="Arial"/>
                <a:cs typeface="Arial"/>
                <a:sym typeface="Arial"/>
              </a:rPr>
              <a:t>begin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626262"/>
                </a:solidFill>
                <a:latin typeface="Arial"/>
                <a:ea typeface="Arial"/>
                <a:cs typeface="Arial"/>
                <a:sym typeface="Arial"/>
              </a:rPr>
              <a:t>select memberseq into vmemberseq from tblmember where memberinfoseq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626262"/>
                </a:solidFill>
                <a:latin typeface="Arial"/>
                <a:ea typeface="Arial"/>
                <a:cs typeface="Arial"/>
                <a:sym typeface="Arial"/>
              </a:rPr>
              <a:t>= (select memberinfoseq from tblmemberinfo where id = pid);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626262"/>
                </a:solidFill>
                <a:latin typeface="Arial"/>
                <a:ea typeface="Arial"/>
                <a:cs typeface="Arial"/>
                <a:sym typeface="Arial"/>
              </a:rPr>
              <a:t>open vcursor;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626262"/>
                </a:solidFill>
                <a:latin typeface="Arial"/>
                <a:ea typeface="Arial"/>
                <a:cs typeface="Arial"/>
                <a:sym typeface="Arial"/>
              </a:rPr>
              <a:t>loop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626262"/>
                </a:solidFill>
                <a:latin typeface="Arial"/>
                <a:ea typeface="Arial"/>
                <a:cs typeface="Arial"/>
                <a:sym typeface="Arial"/>
              </a:rPr>
              <a:t>fetch vcursor into vcomuseq;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626262"/>
                </a:solidFill>
                <a:latin typeface="Arial"/>
                <a:ea typeface="Arial"/>
                <a:cs typeface="Arial"/>
                <a:sym typeface="Arial"/>
              </a:rPr>
              <a:t>if vcomuseq = pcomuseq then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626262"/>
                </a:solidFill>
                <a:latin typeface="Arial"/>
                <a:ea typeface="Arial"/>
                <a:cs typeface="Arial"/>
                <a:sym typeface="Arial"/>
              </a:rPr>
              <a:t>insert into tblcomment values (seqcomment.nextval, pcomuseq, vmemberseq, pcomment);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626262"/>
                </a:solidFill>
                <a:latin typeface="Arial"/>
                <a:ea typeface="Arial"/>
                <a:cs typeface="Arial"/>
                <a:sym typeface="Arial"/>
              </a:rPr>
              <a:t>vcount := vcount + 1;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626262"/>
                </a:solidFill>
                <a:latin typeface="Arial"/>
                <a:ea typeface="Arial"/>
                <a:cs typeface="Arial"/>
                <a:sym typeface="Arial"/>
              </a:rPr>
              <a:t>end if;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626262"/>
                </a:solidFill>
                <a:latin typeface="Arial"/>
                <a:ea typeface="Arial"/>
                <a:cs typeface="Arial"/>
                <a:sym typeface="Arial"/>
              </a:rPr>
              <a:t>exit when vcursor%notfound;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626262"/>
                </a:solidFill>
                <a:latin typeface="Arial"/>
                <a:ea typeface="Arial"/>
                <a:cs typeface="Arial"/>
                <a:sym typeface="Arial"/>
              </a:rPr>
              <a:t>end loop;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626262"/>
                </a:solidFill>
                <a:latin typeface="Arial"/>
                <a:ea typeface="Arial"/>
                <a:cs typeface="Arial"/>
                <a:sym typeface="Arial"/>
              </a:rPr>
              <a:t>close vcursor;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626262"/>
                </a:solidFill>
                <a:latin typeface="Arial"/>
                <a:ea typeface="Arial"/>
                <a:cs typeface="Arial"/>
                <a:sym typeface="Arial"/>
              </a:rPr>
              <a:t>if vcount &lt;&gt; 1 then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626262"/>
                </a:solidFill>
                <a:latin typeface="Arial"/>
                <a:ea typeface="Arial"/>
                <a:cs typeface="Arial"/>
                <a:sym typeface="Arial"/>
              </a:rPr>
              <a:t>dbms_output.put_line('글 번호를 올바르게 입력하세요.');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626262"/>
                </a:solidFill>
                <a:latin typeface="Arial"/>
                <a:ea typeface="Arial"/>
                <a:cs typeface="Arial"/>
                <a:sym typeface="Arial"/>
              </a:rPr>
              <a:t>end if;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626262"/>
                </a:solidFill>
                <a:latin typeface="Arial"/>
                <a:ea typeface="Arial"/>
                <a:cs typeface="Arial"/>
                <a:sym typeface="Arial"/>
              </a:rPr>
              <a:t>end;</a:t>
            </a:r>
            <a:endParaRPr/>
          </a:p>
        </p:txBody>
      </p:sp>
      <p:sp>
        <p:nvSpPr>
          <p:cNvPr id="1026" name="Google Shape;1026;g12a977328f8_10_137"/>
          <p:cNvSpPr txBox="1"/>
          <p:nvPr/>
        </p:nvSpPr>
        <p:spPr>
          <a:xfrm>
            <a:off x="6345554" y="1169074"/>
            <a:ext cx="6096000" cy="12618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626262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b="1" i="0" lang="en-US" sz="1400" u="none" cap="none" strike="noStrike">
                <a:solidFill>
                  <a:srgbClr val="626262"/>
                </a:solidFill>
                <a:latin typeface="Arial"/>
                <a:ea typeface="Arial"/>
                <a:cs typeface="Arial"/>
                <a:sym typeface="Arial"/>
              </a:rPr>
              <a:t>댓글 작성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626262"/>
                </a:solidFill>
                <a:latin typeface="Arial"/>
                <a:ea typeface="Arial"/>
                <a:cs typeface="Arial"/>
                <a:sym typeface="Arial"/>
              </a:rPr>
              <a:t>(아이디,글번호,댓글내용 입력)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62626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626262"/>
                </a:solidFill>
                <a:latin typeface="Arial"/>
                <a:ea typeface="Arial"/>
                <a:cs typeface="Arial"/>
                <a:sym typeface="Arial"/>
              </a:rPr>
              <a:t>begin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procaddcomments</a:t>
            </a:r>
            <a:r>
              <a:rPr b="0" i="0" lang="en-US" sz="1200" u="none" cap="none" strike="noStrike">
                <a:solidFill>
                  <a:srgbClr val="626262"/>
                </a:solidFill>
                <a:latin typeface="Arial"/>
                <a:ea typeface="Arial"/>
                <a:cs typeface="Arial"/>
                <a:sym typeface="Arial"/>
              </a:rPr>
              <a:t>t ('dkdghvrhd',11,'감사합니다.');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626262"/>
                </a:solidFill>
                <a:latin typeface="Arial"/>
                <a:ea typeface="Arial"/>
                <a:cs typeface="Arial"/>
                <a:sym typeface="Arial"/>
              </a:rPr>
              <a:t>end;</a:t>
            </a:r>
            <a:endParaRPr b="0" i="0" sz="1200" u="none" cap="none" strike="noStrike">
              <a:solidFill>
                <a:srgbClr val="62626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7" name="Google Shape;1027;g12a977328f8_10_1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68618" y="2500431"/>
            <a:ext cx="4933950" cy="4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1028" name="Google Shape;1028;g12a977328f8_10_137"/>
          <p:cNvSpPr txBox="1"/>
          <p:nvPr/>
        </p:nvSpPr>
        <p:spPr>
          <a:xfrm>
            <a:off x="6345554" y="3256024"/>
            <a:ext cx="6511636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626262"/>
                </a:solidFill>
                <a:latin typeface="Arial"/>
                <a:ea typeface="Arial"/>
                <a:cs typeface="Arial"/>
                <a:sym typeface="Arial"/>
              </a:rPr>
              <a:t>--자신이 쓴  댓글 수정 &gt; 글번호 선택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626262"/>
                </a:solidFill>
                <a:latin typeface="Arial"/>
                <a:ea typeface="Arial"/>
                <a:cs typeface="Arial"/>
                <a:sym typeface="Arial"/>
              </a:rPr>
              <a:t>update tblcomment set commentcontents = ('수정내용')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626262"/>
                </a:solidFill>
                <a:latin typeface="Arial"/>
                <a:ea typeface="Arial"/>
                <a:cs typeface="Arial"/>
                <a:sym typeface="Arial"/>
              </a:rPr>
              <a:t>where memberseq =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626262"/>
                </a:solidFill>
                <a:latin typeface="Arial"/>
                <a:ea typeface="Arial"/>
                <a:cs typeface="Arial"/>
                <a:sym typeface="Arial"/>
              </a:rPr>
              <a:t>(select  memberseq from tblmember where memberinfoseq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626262"/>
                </a:solidFill>
                <a:latin typeface="Arial"/>
                <a:ea typeface="Arial"/>
                <a:cs typeface="Arial"/>
                <a:sym typeface="Arial"/>
              </a:rPr>
              <a:t>= (select memberinfoseq from tblmemberinfo where id = '</a:t>
            </a:r>
            <a:r>
              <a:rPr b="0" i="0" lang="en-US" sz="1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dkdghvrhd</a:t>
            </a:r>
            <a:r>
              <a:rPr b="0" i="0" lang="en-US" sz="1000" u="none" cap="none" strike="noStrike">
                <a:solidFill>
                  <a:srgbClr val="626262"/>
                </a:solidFill>
                <a:latin typeface="Arial"/>
                <a:ea typeface="Arial"/>
                <a:cs typeface="Arial"/>
                <a:sym typeface="Arial"/>
              </a:rPr>
              <a:t>')) and commentseq = </a:t>
            </a:r>
            <a:r>
              <a:rPr b="0" i="0" lang="en-US" sz="1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33</a:t>
            </a:r>
            <a:r>
              <a:rPr b="0" i="0" lang="en-US" sz="1000" u="none" cap="none" strike="noStrike">
                <a:solidFill>
                  <a:srgbClr val="626262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rgbClr val="62626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626262"/>
                </a:solidFill>
                <a:latin typeface="Arial"/>
                <a:ea typeface="Arial"/>
                <a:cs typeface="Arial"/>
                <a:sym typeface="Arial"/>
              </a:rPr>
              <a:t>--자신이 쓴 댓글 삭제 &gt; 글번호 선택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626262"/>
                </a:solidFill>
                <a:latin typeface="Arial"/>
                <a:ea typeface="Arial"/>
                <a:cs typeface="Arial"/>
                <a:sym typeface="Arial"/>
              </a:rPr>
              <a:t>delete tblcomment where memberseq = (select  memberseq from tblmember where memberinfoseq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626262"/>
                </a:solidFill>
                <a:latin typeface="Arial"/>
                <a:ea typeface="Arial"/>
                <a:cs typeface="Arial"/>
                <a:sym typeface="Arial"/>
              </a:rPr>
              <a:t>= (select memberinfoseq from tblmemberinfo where id = '</a:t>
            </a:r>
            <a:r>
              <a:rPr b="0" i="0" lang="en-US" sz="1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dkdghvrhd</a:t>
            </a:r>
            <a:r>
              <a:rPr b="0" i="0" lang="en-US" sz="1000" u="none" cap="none" strike="noStrike">
                <a:solidFill>
                  <a:srgbClr val="626262"/>
                </a:solidFill>
                <a:latin typeface="Arial"/>
                <a:ea typeface="Arial"/>
                <a:cs typeface="Arial"/>
                <a:sym typeface="Arial"/>
              </a:rPr>
              <a:t>')) and commentseq = </a:t>
            </a:r>
            <a:r>
              <a:rPr b="0" i="0" lang="en-US" sz="1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33</a:t>
            </a:r>
            <a:r>
              <a:rPr b="0" i="0" lang="en-US" sz="1000" u="none" cap="none" strike="noStrike">
                <a:solidFill>
                  <a:srgbClr val="626262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b="0" i="0" sz="1000" u="none" cap="none" strike="noStrike">
              <a:solidFill>
                <a:srgbClr val="62626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2a977328f8_0_261"/>
          <p:cNvSpPr txBox="1"/>
          <p:nvPr/>
        </p:nvSpPr>
        <p:spPr>
          <a:xfrm>
            <a:off x="1911450" y="1133300"/>
            <a:ext cx="836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9" name="Google Shape;209;g12a977328f8_0_261"/>
          <p:cNvSpPr txBox="1"/>
          <p:nvPr>
            <p:ph type="title"/>
          </p:nvPr>
        </p:nvSpPr>
        <p:spPr>
          <a:xfrm>
            <a:off x="259582" y="172675"/>
            <a:ext cx="3706500" cy="703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Object - Procedure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10" name="Google Shape;210;g12a977328f8_0_261"/>
          <p:cNvSpPr txBox="1"/>
          <p:nvPr/>
        </p:nvSpPr>
        <p:spPr>
          <a:xfrm>
            <a:off x="1835250" y="734225"/>
            <a:ext cx="9047100" cy="56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</a:rPr>
              <a:t>procequipmentstate : 기자재 상태를 수정하는 프로시저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</a:rPr>
              <a:t>procscore : 성적 입력할 프로시저(수강신청번호, 필기점수, 실기점수, 출결점수)를 입력받는다.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</a:rPr>
              <a:t>procpoint : 배점 입력하는 프로시저(필기배점,실기배점,출결배점)을 입력받는다.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</a:rPr>
              <a:t>proctestdate : 시험을 등록하는 프로시저(과목명, 날짜, 시험유형)을 입력받는다.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</a:rPr>
              <a:t>procAttendance(아이디, 출근시각, 퇴근시각): 정상, 지각, 조퇴 출결 정보를기록한다 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</a:rPr>
              <a:t>procAttendanceElse(아이디, 출근시각, 퇴근시각, 근태번호): 외출, 병가, 기타 출결정보를 기록한다.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</a:rPr>
              <a:t>procWriteComuSt(아이디,카테고리번호,글내용) : 학생이 커뮤니티 글 작성하는 프로시저 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</a:rPr>
              <a:t>procAddCommentSt(아이디, 글 번호, 댓글내용) : 학생이 댓글을 작성하는 프로시저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</a:rPr>
              <a:t>procRate(평점, 평가내용, 아이디) : 학생이 과정평가 작성하는 프로시저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</a:rPr>
              <a:t>procAddStudySt(아이디) : 학생이 보충학습 내역 유무 조회하는 프로시저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</a:rPr>
              <a:t>procDelComu(아이디, 글번호) : 학생이 자신이 작성한 글 삭제하는 프로시저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</a:rPr>
              <a:t>procAddBaseInfo(과정명, 과목명, 강의실명, 정원, 교재명, 출판사명) : 기초 정보를 입력하는 프로시저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</a:rPr>
              <a:t>procDelBaseInfo(과정명, 과목명, 강의실명, 정원, 교재명, 출판사명) : 기초 정보를 삭제하는 프로시저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</a:rPr>
              <a:t>procUpdateBaseInfo(과정명, 과목명, 강의실명, 정원, 교재명, 출판사명, 과정번호, 과목번호, 강의실번호, 교재번호, 출판사번호) : 기초 정보를 수정하는 프로시저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b="1" sz="20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3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g12a977328f8_10_147"/>
          <p:cNvSpPr txBox="1"/>
          <p:nvPr>
            <p:ph type="title"/>
          </p:nvPr>
        </p:nvSpPr>
        <p:spPr>
          <a:xfrm>
            <a:off x="283161" y="402356"/>
            <a:ext cx="9422400" cy="703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C. 04 과정평가 관리 및 조회 – 과정평가 작성</a:t>
            </a:r>
            <a:endParaRPr/>
          </a:p>
        </p:txBody>
      </p:sp>
      <p:sp>
        <p:nvSpPr>
          <p:cNvPr id="1035" name="Google Shape;1035;g12a977328f8_10_147"/>
          <p:cNvSpPr txBox="1"/>
          <p:nvPr/>
        </p:nvSpPr>
        <p:spPr>
          <a:xfrm>
            <a:off x="92363" y="1000802"/>
            <a:ext cx="51915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과정평가 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작성하는 프로시저 생성</a:t>
            </a:r>
            <a:endParaRPr/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procRate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6" name="Google Shape;1036;g12a977328f8_10_147"/>
          <p:cNvSpPr txBox="1"/>
          <p:nvPr/>
        </p:nvSpPr>
        <p:spPr>
          <a:xfrm>
            <a:off x="997527" y="1704002"/>
            <a:ext cx="6096000" cy="5078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or replace </a:t>
            </a:r>
            <a:r>
              <a:rPr b="0" i="0" lang="en-US" sz="1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procedure</a:t>
            </a: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0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procRate</a:t>
            </a: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pratenum number,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pcontent varchar2,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pid varchar2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vopeningseq number;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venddate date;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venrol number;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vcount number 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begin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select openingprocedureseq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into vopeningseq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from tblenrolment where enrolmentseq = fngetenrol(pid);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select procedureend into venddate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from tblopeningprocedure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where openingprocedureseq = (select openingprocedureseq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from tblenrolment where enrolmentseq =fngetenrol(pid));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select count(*) into vcount from tblprocedureRate where enrolmentseq = fngetenrol(pid);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vcount = 0 then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to_char(venddate) &lt; to_char(sysdate) then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insert into tblprocedurerate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values (seqRate.nextVal, sysdate, pratenum, pcontent, fngetenrol(pid), vopeningseq 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else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dbms_output.put_line('수강중인 과정이 아직 수료 전입니다.');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end if;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else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dbms_output.put_line('과정평가 내역이 이미 존재합니다.');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end if;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end;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7" name="Google Shape;1037;g12a977328f8_10_147"/>
          <p:cNvSpPr txBox="1"/>
          <p:nvPr/>
        </p:nvSpPr>
        <p:spPr>
          <a:xfrm>
            <a:off x="6188362" y="1116932"/>
            <a:ext cx="6096000" cy="12311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626262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b="1" i="0" lang="en-US" sz="1400" u="none" cap="none" strike="noStrike">
                <a:solidFill>
                  <a:srgbClr val="626262"/>
                </a:solidFill>
                <a:latin typeface="Arial"/>
                <a:ea typeface="Arial"/>
                <a:cs typeface="Arial"/>
                <a:sym typeface="Arial"/>
              </a:rPr>
              <a:t>글 작성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626262"/>
                </a:solidFill>
                <a:latin typeface="Arial"/>
                <a:ea typeface="Arial"/>
                <a:cs typeface="Arial"/>
                <a:sym typeface="Arial"/>
              </a:rPr>
              <a:t>- (평점,내용,아이디)</a:t>
            </a:r>
            <a:endParaRPr b="0" i="0" sz="1400" u="none" cap="none" strike="noStrike">
              <a:solidFill>
                <a:srgbClr val="62626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626262"/>
                </a:solidFill>
                <a:latin typeface="Arial"/>
                <a:ea typeface="Arial"/>
                <a:cs typeface="Arial"/>
                <a:sym typeface="Arial"/>
              </a:rPr>
              <a:t>begin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626262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procrate</a:t>
            </a:r>
            <a:r>
              <a:rPr b="0" i="0" lang="en-US" sz="1400" u="none" cap="none" strike="noStrike">
                <a:solidFill>
                  <a:srgbClr val="626262"/>
                </a:solidFill>
                <a:latin typeface="Arial"/>
                <a:ea typeface="Arial"/>
                <a:cs typeface="Arial"/>
                <a:sym typeface="Arial"/>
              </a:rPr>
              <a:t>(5, '좋아요', 'dkdghvrhd');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626262"/>
                </a:solidFill>
                <a:latin typeface="Arial"/>
                <a:ea typeface="Arial"/>
                <a:cs typeface="Arial"/>
                <a:sym typeface="Arial"/>
              </a:rPr>
              <a:t>end;</a:t>
            </a:r>
            <a:endParaRPr b="0" i="0" sz="1400" u="none" cap="none" strike="noStrike">
              <a:solidFill>
                <a:srgbClr val="62626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38" name="Google Shape;1038;g12a977328f8_10_1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88362" y="2477908"/>
            <a:ext cx="4533900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9" name="Google Shape;1039;g12a977328f8_10_147"/>
          <p:cNvSpPr txBox="1"/>
          <p:nvPr/>
        </p:nvSpPr>
        <p:spPr>
          <a:xfrm>
            <a:off x="6188362" y="3234734"/>
            <a:ext cx="6188362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626262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b="1" i="0" lang="en-US" sz="1400" u="none" cap="none" strike="noStrike">
                <a:solidFill>
                  <a:srgbClr val="626262"/>
                </a:solidFill>
                <a:latin typeface="Arial"/>
                <a:ea typeface="Arial"/>
                <a:cs typeface="Arial"/>
                <a:sym typeface="Arial"/>
              </a:rPr>
              <a:t>자신이 작성한 평가 조회</a:t>
            </a:r>
            <a:endParaRPr b="1" i="0" sz="1400" u="none" cap="none" strike="noStrike">
              <a:solidFill>
                <a:srgbClr val="62626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626262"/>
                </a:solidFill>
                <a:latin typeface="Arial"/>
                <a:ea typeface="Arial"/>
                <a:cs typeface="Arial"/>
                <a:sym typeface="Arial"/>
              </a:rPr>
              <a:t>select proceduredate, ratescore, ratecontents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626262"/>
                </a:solidFill>
                <a:latin typeface="Arial"/>
                <a:ea typeface="Arial"/>
                <a:cs typeface="Arial"/>
                <a:sym typeface="Arial"/>
              </a:rPr>
              <a:t>from tblprocedurerate where enrolmentseq = fngetenrol('</a:t>
            </a:r>
            <a:r>
              <a:rPr b="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dkdghvrhd</a:t>
            </a:r>
            <a:r>
              <a:rPr b="0" i="0" lang="en-US" sz="1400" u="none" cap="none" strike="noStrike">
                <a:solidFill>
                  <a:srgbClr val="626262"/>
                </a:solidFill>
                <a:latin typeface="Arial"/>
                <a:ea typeface="Arial"/>
                <a:cs typeface="Arial"/>
                <a:sym typeface="Arial"/>
              </a:rPr>
              <a:t>');</a:t>
            </a:r>
            <a:endParaRPr b="0" i="0" sz="1400" u="none" cap="none" strike="noStrike">
              <a:solidFill>
                <a:srgbClr val="62626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40" name="Google Shape;1040;g12a977328f8_10_1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88362" y="4100947"/>
            <a:ext cx="3762375" cy="4191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1" name="Google Shape;1041;g12a977328f8_10_147"/>
          <p:cNvSpPr txBox="1"/>
          <p:nvPr/>
        </p:nvSpPr>
        <p:spPr>
          <a:xfrm>
            <a:off x="6144688" y="4647600"/>
            <a:ext cx="62757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--자신이 쓴 평가 삭제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delete from tblprocedurerate where procedurerate = fngetenrol('xklhqjwzvv');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--자신이 쓴 평가 수정(평점, 평가내용)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update tblprocedurerate set proceduredate =(sysdate), ratescore = 5, ratecontents = ('내용') 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where enrolmentseq = fngetenrol('xklhqjwzvv'); 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6" name="Shape 1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Google Shape;1047;g12a977328f8_10_158"/>
          <p:cNvSpPr txBox="1"/>
          <p:nvPr>
            <p:ph type="title"/>
          </p:nvPr>
        </p:nvSpPr>
        <p:spPr>
          <a:xfrm>
            <a:off x="283161" y="402356"/>
            <a:ext cx="9422400" cy="703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C. 05 보충학습 조회 – 보충학습 내역,내용조회</a:t>
            </a:r>
            <a:endParaRPr/>
          </a:p>
        </p:txBody>
      </p:sp>
      <p:sp>
        <p:nvSpPr>
          <p:cNvPr id="1048" name="Google Shape;1048;g12a977328f8_10_158"/>
          <p:cNvSpPr txBox="1"/>
          <p:nvPr/>
        </p:nvSpPr>
        <p:spPr>
          <a:xfrm>
            <a:off x="92363" y="1000802"/>
            <a:ext cx="51915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보충학습 </a:t>
            </a:r>
            <a:r>
              <a:rPr lang="en-US" sz="1800">
                <a:solidFill>
                  <a:schemeClr val="dk1"/>
                </a:solidFill>
              </a:rPr>
              <a:t>유무 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조회하는 프로시저 생성</a:t>
            </a:r>
            <a:endParaRPr/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procAddStudySt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" name="Google Shape;1049;g12a977328f8_10_158"/>
          <p:cNvSpPr txBox="1"/>
          <p:nvPr/>
        </p:nvSpPr>
        <p:spPr>
          <a:xfrm>
            <a:off x="1006762" y="1933382"/>
            <a:ext cx="6096000" cy="3323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626262"/>
                </a:solidFill>
                <a:latin typeface="Arial"/>
                <a:ea typeface="Arial"/>
                <a:cs typeface="Arial"/>
                <a:sym typeface="Arial"/>
              </a:rPr>
              <a:t>--보충학습 내역 있는지 확인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626262"/>
                </a:solidFill>
                <a:latin typeface="Arial"/>
                <a:ea typeface="Arial"/>
                <a:cs typeface="Arial"/>
                <a:sym typeface="Arial"/>
              </a:rPr>
              <a:t>create or replace </a:t>
            </a:r>
            <a:r>
              <a:rPr b="0" i="0" lang="en-US" sz="1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procedure </a:t>
            </a:r>
            <a:r>
              <a:rPr b="0" i="0" lang="en-US" sz="10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procAddstudyst</a:t>
            </a:r>
            <a:r>
              <a:rPr b="0" i="0" lang="en-US" sz="1000" u="none" cap="none" strike="noStrike">
                <a:solidFill>
                  <a:srgbClr val="626262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626262"/>
                </a:solidFill>
                <a:latin typeface="Arial"/>
                <a:ea typeface="Arial"/>
                <a:cs typeface="Arial"/>
                <a:sym typeface="Arial"/>
              </a:rPr>
              <a:t>pid varchar2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626262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626262"/>
                </a:solidFill>
                <a:latin typeface="Arial"/>
                <a:ea typeface="Arial"/>
                <a:cs typeface="Arial"/>
                <a:sym typeface="Arial"/>
              </a:rPr>
              <a:t>is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626262"/>
                </a:solidFill>
                <a:latin typeface="Arial"/>
                <a:ea typeface="Arial"/>
                <a:cs typeface="Arial"/>
                <a:sym typeface="Arial"/>
              </a:rPr>
              <a:t>vresult number;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626262"/>
                </a:solidFill>
                <a:latin typeface="Arial"/>
                <a:ea typeface="Arial"/>
                <a:cs typeface="Arial"/>
                <a:sym typeface="Arial"/>
              </a:rPr>
              <a:t>vname varchar2(30);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626262"/>
                </a:solidFill>
                <a:latin typeface="Arial"/>
                <a:ea typeface="Arial"/>
                <a:cs typeface="Arial"/>
                <a:sym typeface="Arial"/>
              </a:rPr>
              <a:t>begin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rgbClr val="62626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626262"/>
                </a:solidFill>
                <a:latin typeface="Arial"/>
                <a:ea typeface="Arial"/>
                <a:cs typeface="Arial"/>
                <a:sym typeface="Arial"/>
              </a:rPr>
              <a:t>select count(*) into vresult from vwaddstudyst where "학생번호" = fnstudentseq(pid) 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626262"/>
                </a:solidFill>
                <a:latin typeface="Arial"/>
                <a:ea typeface="Arial"/>
                <a:cs typeface="Arial"/>
                <a:sym typeface="Arial"/>
              </a:rPr>
              <a:t>select "학생명"into vname from vwaddstudyst where "학생번호" = fnstudentseq(pid) 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rgbClr val="62626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rgbClr val="62626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626262"/>
                </a:solidFill>
                <a:latin typeface="Arial"/>
                <a:ea typeface="Arial"/>
                <a:cs typeface="Arial"/>
                <a:sym typeface="Arial"/>
              </a:rPr>
              <a:t>if vresult &lt;&gt; 0 then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626262"/>
                </a:solidFill>
                <a:latin typeface="Arial"/>
                <a:ea typeface="Arial"/>
                <a:cs typeface="Arial"/>
                <a:sym typeface="Arial"/>
              </a:rPr>
              <a:t>dbms_output.put_line(vname || ' 님의 보충학습 내역이 있습니다.');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626262"/>
                </a:solidFill>
                <a:latin typeface="Arial"/>
                <a:ea typeface="Arial"/>
                <a:cs typeface="Arial"/>
                <a:sym typeface="Arial"/>
              </a:rPr>
              <a:t>else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626262"/>
                </a:solidFill>
                <a:latin typeface="Arial"/>
                <a:ea typeface="Arial"/>
                <a:cs typeface="Arial"/>
                <a:sym typeface="Arial"/>
              </a:rPr>
              <a:t>dbms_output.put_line(vname || '님의 보충학습 내역이 없습니다.');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626262"/>
                </a:solidFill>
                <a:latin typeface="Arial"/>
                <a:ea typeface="Arial"/>
                <a:cs typeface="Arial"/>
                <a:sym typeface="Arial"/>
              </a:rPr>
              <a:t>end if;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626262"/>
                </a:solidFill>
                <a:latin typeface="Arial"/>
                <a:ea typeface="Arial"/>
                <a:cs typeface="Arial"/>
                <a:sym typeface="Arial"/>
              </a:rPr>
              <a:t>end;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" name="Google Shape;1050;g12a977328f8_10_158"/>
          <p:cNvSpPr txBox="1"/>
          <p:nvPr/>
        </p:nvSpPr>
        <p:spPr>
          <a:xfrm>
            <a:off x="5966692" y="1125297"/>
            <a:ext cx="6096000" cy="12311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626262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r>
              <a:rPr b="1" i="0" lang="en-US" sz="1400" u="none" cap="none" strike="noStrike">
                <a:solidFill>
                  <a:srgbClr val="626262"/>
                </a:solidFill>
                <a:latin typeface="Arial"/>
                <a:ea typeface="Arial"/>
                <a:cs typeface="Arial"/>
                <a:sym typeface="Arial"/>
              </a:rPr>
              <a:t>보충학습 내역 유무 출력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626262"/>
                </a:solidFill>
                <a:latin typeface="Arial"/>
                <a:ea typeface="Arial"/>
                <a:cs typeface="Arial"/>
                <a:sym typeface="Arial"/>
              </a:rPr>
              <a:t>- (아이디)</a:t>
            </a:r>
            <a:endParaRPr b="0" i="0" sz="1400" u="none" cap="none" strike="noStrike">
              <a:solidFill>
                <a:srgbClr val="62626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626262"/>
                </a:solidFill>
                <a:latin typeface="Arial"/>
                <a:ea typeface="Arial"/>
                <a:cs typeface="Arial"/>
                <a:sym typeface="Arial"/>
              </a:rPr>
              <a:t>begin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procaddstudyst</a:t>
            </a:r>
            <a:r>
              <a:rPr b="0" i="0" lang="en-US" sz="1400" u="none" cap="none" strike="noStrike">
                <a:solidFill>
                  <a:srgbClr val="626262"/>
                </a:solidFill>
                <a:latin typeface="Arial"/>
                <a:ea typeface="Arial"/>
                <a:cs typeface="Arial"/>
                <a:sym typeface="Arial"/>
              </a:rPr>
              <a:t>('dkdghvrhd');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626262"/>
                </a:solidFill>
                <a:latin typeface="Arial"/>
                <a:ea typeface="Arial"/>
                <a:cs typeface="Arial"/>
                <a:sym typeface="Arial"/>
              </a:rPr>
              <a:t>end;</a:t>
            </a:r>
            <a:endParaRPr/>
          </a:p>
        </p:txBody>
      </p:sp>
      <p:sp>
        <p:nvSpPr>
          <p:cNvPr id="1051" name="Google Shape;1051;g12a977328f8_10_158"/>
          <p:cNvSpPr txBox="1"/>
          <p:nvPr/>
        </p:nvSpPr>
        <p:spPr>
          <a:xfrm>
            <a:off x="5966692" y="3268900"/>
            <a:ext cx="6188362" cy="8925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626262"/>
                </a:solidFill>
                <a:latin typeface="Arial"/>
                <a:ea typeface="Arial"/>
                <a:cs typeface="Arial"/>
                <a:sym typeface="Arial"/>
              </a:rPr>
              <a:t>-보충학습 정보 출력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62626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626262"/>
                </a:solidFill>
                <a:latin typeface="Arial"/>
                <a:ea typeface="Arial"/>
                <a:cs typeface="Arial"/>
                <a:sym typeface="Arial"/>
              </a:rPr>
              <a:t>select "학생명","과정명", "과목명", "필기점수", "실기점수", "출결점수", "총점","강의실" from vwaddstudyst where "학생번호" = fnstudentseq('dkdghvrhd');</a:t>
            </a:r>
            <a:endParaRPr/>
          </a:p>
        </p:txBody>
      </p:sp>
      <p:pic>
        <p:nvPicPr>
          <p:cNvPr id="1052" name="Google Shape;1052;g12a977328f8_10_1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07386" y="2356403"/>
            <a:ext cx="3686175" cy="75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3" name="Google Shape;1053;g12a977328f8_10_15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97000" y="4376365"/>
            <a:ext cx="5871727" cy="3330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8" name="Shape 1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" name="Google Shape;1059;g12a977328f8_0_228"/>
          <p:cNvSpPr txBox="1"/>
          <p:nvPr>
            <p:ph type="title"/>
          </p:nvPr>
        </p:nvSpPr>
        <p:spPr>
          <a:xfrm>
            <a:off x="5180013" y="1600200"/>
            <a:ext cx="4482600" cy="24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마무리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4" name="Shape 1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" name="Google Shape;1065;g12a977328f8_2_0"/>
          <p:cNvSpPr txBox="1"/>
          <p:nvPr>
            <p:ph idx="4294967295" type="title"/>
          </p:nvPr>
        </p:nvSpPr>
        <p:spPr>
          <a:xfrm>
            <a:off x="283161" y="402356"/>
            <a:ext cx="9422400" cy="703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프로젝트 진행</a:t>
            </a:r>
            <a:endParaRPr/>
          </a:p>
        </p:txBody>
      </p:sp>
      <p:graphicFrame>
        <p:nvGraphicFramePr>
          <p:cNvPr id="1066" name="Google Shape;1066;g12a977328f8_2_0"/>
          <p:cNvGraphicFramePr/>
          <p:nvPr/>
        </p:nvGraphicFramePr>
        <p:xfrm>
          <a:off x="214825" y="18242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{F0AE7AAF-8302-4F3E-A1B1-7922A45822C9}</a:tableStyleId>
              </a:tblPr>
              <a:tblGrid>
                <a:gridCol w="1077225"/>
                <a:gridCol w="1077225"/>
                <a:gridCol w="1077225"/>
                <a:gridCol w="1077225"/>
                <a:gridCol w="1077225"/>
                <a:gridCol w="1077225"/>
                <a:gridCol w="1077225"/>
                <a:gridCol w="1077225"/>
                <a:gridCol w="1077225"/>
                <a:gridCol w="1077225"/>
                <a:gridCol w="1077225"/>
              </a:tblGrid>
              <a:tr h="416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날짜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5/11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5/12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5/13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5/14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5/15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5/16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5/17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5/18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5/19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5/20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요구분석서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순서도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DDL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DML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쿼리작성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PPT 제작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발표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</a:tr>
            </a:tbl>
          </a:graphicData>
        </a:graphic>
      </p:graphicFrame>
      <p:sp>
        <p:nvSpPr>
          <p:cNvPr id="1067" name="Google Shape;1067;g12a977328f8_2_0"/>
          <p:cNvSpPr txBox="1"/>
          <p:nvPr/>
        </p:nvSpPr>
        <p:spPr>
          <a:xfrm>
            <a:off x="363225" y="1105550"/>
            <a:ext cx="3472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Malgun Gothic"/>
                <a:ea typeface="Malgun Gothic"/>
                <a:cs typeface="Malgun Gothic"/>
                <a:sym typeface="Malgun Gothic"/>
              </a:rPr>
              <a:t>2022.05.11 ~ 2022.05.20 (총 10일)</a:t>
            </a:r>
            <a:endParaRPr sz="18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2" name="Shape 1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3" name="Google Shape;1073;p8"/>
          <p:cNvSpPr txBox="1"/>
          <p:nvPr>
            <p:ph idx="4294967295" type="title"/>
          </p:nvPr>
        </p:nvSpPr>
        <p:spPr>
          <a:xfrm>
            <a:off x="283161" y="402356"/>
            <a:ext cx="9422400" cy="703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업무 분담</a:t>
            </a:r>
            <a:endParaRPr/>
          </a:p>
        </p:txBody>
      </p:sp>
      <p:graphicFrame>
        <p:nvGraphicFramePr>
          <p:cNvPr id="1074" name="Google Shape;1074;p8"/>
          <p:cNvGraphicFramePr/>
          <p:nvPr/>
        </p:nvGraphicFramePr>
        <p:xfrm>
          <a:off x="204375" y="1508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{F0AE7AAF-8302-4F3E-A1B1-7922A45822C9}</a:tableStyleId>
              </a:tblPr>
              <a:tblGrid>
                <a:gridCol w="1971175"/>
                <a:gridCol w="1971175"/>
                <a:gridCol w="1971175"/>
                <a:gridCol w="1971175"/>
                <a:gridCol w="1971175"/>
                <a:gridCol w="197117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변창현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서주예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염규준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이지영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정병직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[팀장]정혜인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822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2"/>
                          </a:solidFill>
                        </a:rPr>
                        <a:t>[관리자]</a:t>
                      </a:r>
                      <a:r>
                        <a:rPr lang="en-US"/>
                        <a:t>교육생관리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2"/>
                          </a:solidFill>
                        </a:rPr>
                        <a:t>[교사]</a:t>
                      </a:r>
                      <a:r>
                        <a:rPr lang="en-US"/>
                        <a:t>배점 입출력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2"/>
                          </a:solidFill>
                        </a:rPr>
                        <a:t>[관리자]</a:t>
                      </a:r>
                      <a:r>
                        <a:rPr lang="en-US"/>
                        <a:t>기초정보관리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2"/>
                          </a:solidFill>
                        </a:rPr>
                        <a:t>[교사]</a:t>
                      </a:r>
                      <a:r>
                        <a:rPr lang="en-US"/>
                        <a:t>커뮤니티 관리 및 조회 기능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2"/>
                          </a:solidFill>
                        </a:rPr>
                        <a:t>[관리자]</a:t>
                      </a:r>
                      <a:r>
                        <a:rPr lang="en-US"/>
                        <a:t>커뮤니티 관리 및 조회 기능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[</a:t>
                      </a:r>
                      <a:r>
                        <a:rPr lang="en-US"/>
                        <a:t>교육생]출결 관리 및 출결 조회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822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2"/>
                          </a:solidFill>
                        </a:rPr>
                        <a:t>[관리자]시험관리 및 성적 조회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2"/>
                          </a:solidFill>
                        </a:rPr>
                        <a:t>[교사]성적 입출력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2"/>
                          </a:solidFill>
                        </a:rPr>
                        <a:t>[관리자]교사계정관리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2"/>
                          </a:solidFill>
                        </a:rPr>
                        <a:t>[교사]과목평가 조회 기능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2"/>
                          </a:solidFill>
                        </a:rPr>
                        <a:t>[관리자]과목평가 조회 기능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2"/>
                          </a:solidFill>
                        </a:rPr>
                        <a:t>[교육생]커뮤니티 관리 및 조회기능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822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2"/>
                          </a:solidFill>
                        </a:rPr>
                        <a:t>[관리자]출결 관리 및 출결조회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2"/>
                          </a:solidFill>
                        </a:rPr>
                        <a:t>[교사]출결 관리 및 출결 조회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2"/>
                          </a:solidFill>
                        </a:rPr>
                        <a:t>[관리자]개설과정관리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2"/>
                          </a:solidFill>
                        </a:rPr>
                        <a:t>[교사]</a:t>
                      </a:r>
                      <a:r>
                        <a:rPr lang="en-US">
                          <a:solidFill>
                            <a:schemeClr val="dk2"/>
                          </a:solidFill>
                        </a:rPr>
                        <a:t>보충학습 관리 및 조회 기능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2"/>
                          </a:solidFill>
                        </a:rPr>
                        <a:t>[관리자]</a:t>
                      </a:r>
                      <a:r>
                        <a:rPr lang="en-US">
                          <a:solidFill>
                            <a:schemeClr val="dk2"/>
                          </a:solidFill>
                        </a:rPr>
                        <a:t>보충학습 관리 및 조회 기능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2"/>
                          </a:solidFill>
                        </a:rPr>
                        <a:t>[교육생]과정평가 관리기능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822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2"/>
                          </a:solidFill>
                        </a:rPr>
                        <a:t>[관리자]기자재 관리 기능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2"/>
                          </a:solidFill>
                        </a:rPr>
                        <a:t>[교사]기자재 조회 기능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2"/>
                          </a:solidFill>
                        </a:rPr>
                        <a:t>[관리자]개설과목관리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2"/>
                          </a:solidFill>
                        </a:rPr>
                        <a:t>[교육생]성적조회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2"/>
                          </a:solidFill>
                        </a:rPr>
                        <a:t>[교사]강의 스케줄 조회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2"/>
                          </a:solidFill>
                        </a:rPr>
                        <a:t>[교육생]보충학습 조회기능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9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Google Shape;1080;p9"/>
          <p:cNvSpPr txBox="1"/>
          <p:nvPr>
            <p:ph type="title"/>
          </p:nvPr>
        </p:nvSpPr>
        <p:spPr>
          <a:xfrm>
            <a:off x="4530450" y="3134525"/>
            <a:ext cx="3131100" cy="70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</a:pPr>
            <a:r>
              <a:rPr b="1" lang="en-US" sz="4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감사합니다.</a:t>
            </a:r>
            <a:endParaRPr b="1" sz="4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2a977328f8_7_56"/>
          <p:cNvSpPr txBox="1"/>
          <p:nvPr/>
        </p:nvSpPr>
        <p:spPr>
          <a:xfrm>
            <a:off x="1837950" y="731525"/>
            <a:ext cx="9952200" cy="63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2"/>
                </a:solidFill>
              </a:rPr>
              <a:t>procAddTeacher</a:t>
            </a:r>
            <a:r>
              <a:rPr lang="en-US" sz="1300">
                <a:solidFill>
                  <a:schemeClr val="dk2"/>
                </a:solidFill>
              </a:rPr>
              <a:t>(교사명, 아이디, 주민번호, 전화번호, 과목명) : 교사정보를 입력하는 프로시저 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2"/>
                </a:solidFill>
              </a:rPr>
              <a:t>procDel</a:t>
            </a:r>
            <a:r>
              <a:rPr lang="en-US" sz="1300">
                <a:solidFill>
                  <a:schemeClr val="dk2"/>
                </a:solidFill>
              </a:rPr>
              <a:t>Teacher</a:t>
            </a:r>
            <a:r>
              <a:rPr lang="en-US" sz="1300">
                <a:solidFill>
                  <a:schemeClr val="dk2"/>
                </a:solidFill>
              </a:rPr>
              <a:t>(아이디) : 교사 정보를 삭제하는 프로시저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2"/>
                </a:solidFill>
              </a:rPr>
              <a:t>procUpdate</a:t>
            </a:r>
            <a:r>
              <a:rPr lang="en-US" sz="1300">
                <a:solidFill>
                  <a:schemeClr val="dk2"/>
                </a:solidFill>
              </a:rPr>
              <a:t>Teacher</a:t>
            </a:r>
            <a:r>
              <a:rPr lang="en-US" sz="1300">
                <a:solidFill>
                  <a:schemeClr val="dk2"/>
                </a:solidFill>
              </a:rPr>
              <a:t>(</a:t>
            </a:r>
            <a:r>
              <a:rPr lang="en-US" sz="1300">
                <a:solidFill>
                  <a:schemeClr val="dk2"/>
                </a:solidFill>
              </a:rPr>
              <a:t>교사명, 아이디, 주민번호, 전화번호, 과목번호, 멤버번호, 교사번호, 과목번호</a:t>
            </a:r>
            <a:r>
              <a:rPr lang="en-US" sz="1300">
                <a:solidFill>
                  <a:schemeClr val="dk2"/>
                </a:solidFill>
              </a:rPr>
              <a:t>) : </a:t>
            </a:r>
            <a:r>
              <a:rPr lang="en-US" sz="1300">
                <a:solidFill>
                  <a:schemeClr val="dk2"/>
                </a:solidFill>
              </a:rPr>
              <a:t>교사 정보</a:t>
            </a:r>
            <a:r>
              <a:rPr lang="en-US" sz="1300">
                <a:solidFill>
                  <a:schemeClr val="dk2"/>
                </a:solidFill>
              </a:rPr>
              <a:t>를 수정하는 프로시저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</a:rPr>
              <a:t>procAddOpenProcManage(과정번호, 시작일, 종료일, 강의실번호, 학생정원) : 개설과정 정보를 입력하는 프로시저 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</a:rPr>
              <a:t>procDelOpenProcManage(과정번호) : 개설과정 정보를 삭제하는 프로시저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2"/>
                </a:solidFill>
              </a:rPr>
              <a:t>procUpdateOpenProcManage(과정번호, 시작일, 종료일, 강의실번호, 학생정원, 개설과정번호) : 개설과정 정보를 수정하는 프로시저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2"/>
                </a:solidFill>
              </a:rPr>
              <a:t>procAddOpenSubj(개설과정번호, 시작일, 종료일, 가능과목, 교사번호) : 개설과목 정보를 입력하는 프로시저 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2"/>
                </a:solidFill>
              </a:rPr>
              <a:t>procDelOpenSubj(과목스케줄번호) : 개설과목 정보를 삭제하는 프로시저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</a:rPr>
              <a:t>procUpdateOpenSubj(과목스케줄번호, 시작일, 종료일, 개설과정번호, 가능과목, 교사번호) : 개설과목 정보를 수정하는 프로시저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</a:rPr>
              <a:t>procAdminComuAdd(아이디, 비밀번호, 카테고리, 글 내용, 과목 스케줄 번호) : 관리자 권한으로 커뮤니티에 글을 작성하는 프로시저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</a:rPr>
              <a:t>procAdminComuChange(카테고리, 수정내용, 글 번호) : 글 번호를 추적하여 해당 글의 카테고리와 내용을 수정하는 프로시저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</a:rPr>
              <a:t>procAdminComuDel(글 번호) : 글 번호를 추적하여 해당 글 삭제 및 댓글을 삭제하는 프로시저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</a:rPr>
              <a:t>procAdminCommentAdd(아이디, 비밀번호, 글 번호, 댓글 내용) : 글 번호에 대한 댓글을 관리자 권한으로 작성하는 프로시저로 ‘질문’에 대한 댓글일 경우 ‘답변 여부’도 Y로 수정해준다.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</a:rPr>
              <a:t>procAdminCommentChange(댓글 번호, 수정 내용) : 댓글 번호를 추적하여 댓글 내용을 수정하는 프로시저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</a:rPr>
              <a:t>procAdminCommentDel(댓글 번호) : 댓글 번호를 추적하여 해당 댓글을 삭제하는 프로시저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7" name="Google Shape;217;g12a977328f8_7_56"/>
          <p:cNvSpPr txBox="1"/>
          <p:nvPr>
            <p:ph type="title"/>
          </p:nvPr>
        </p:nvSpPr>
        <p:spPr>
          <a:xfrm>
            <a:off x="259582" y="172675"/>
            <a:ext cx="3706500" cy="703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Object - Procedure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2a977328f8_0_268"/>
          <p:cNvSpPr txBox="1"/>
          <p:nvPr/>
        </p:nvSpPr>
        <p:spPr>
          <a:xfrm>
            <a:off x="1911450" y="1235025"/>
            <a:ext cx="8369100" cy="37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fnequipmentstate : 기자재 상태를 입력하면 기자재 상태번호를 반환하는 함수</a:t>
            </a:r>
            <a:endParaRPr sz="16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fnenrolmentseq : 학생 이름을 입력하면 수강신청 번호를 반환하는 함수</a:t>
            </a:r>
            <a:endParaRPr sz="16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fngetsubjectseq : 과목명을 입력하면 과목스케줄조회번호를 반환하는 함수</a:t>
            </a:r>
            <a:endParaRPr sz="16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fnteacherseq : 아이디를 입력하면 교사번호를 받아오는 함수</a:t>
            </a:r>
            <a:endParaRPr sz="16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fntesttype : 시험유형을 입력하면 번호를 반환하는 함수</a:t>
            </a:r>
            <a:endParaRPr sz="16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fnStudentSeq :  아이디를 입력하면 학생번호 반환</a:t>
            </a:r>
            <a:endParaRPr sz="16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fngetenrol : 아이디를 입력하면 수강신청번호 반환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4" name="Google Shape;224;g12a977328f8_0_268"/>
          <p:cNvSpPr txBox="1"/>
          <p:nvPr>
            <p:ph type="title"/>
          </p:nvPr>
        </p:nvSpPr>
        <p:spPr>
          <a:xfrm>
            <a:off x="259582" y="172675"/>
            <a:ext cx="3706500" cy="703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Object - Function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2a977328f8_0_218"/>
          <p:cNvSpPr txBox="1"/>
          <p:nvPr>
            <p:ph type="title"/>
          </p:nvPr>
        </p:nvSpPr>
        <p:spPr>
          <a:xfrm>
            <a:off x="5180013" y="1600200"/>
            <a:ext cx="4482600" cy="24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주요업무쿼리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2a977328f8_7_0"/>
          <p:cNvSpPr txBox="1"/>
          <p:nvPr>
            <p:ph idx="4294967295" type="title"/>
          </p:nvPr>
        </p:nvSpPr>
        <p:spPr>
          <a:xfrm>
            <a:off x="283161" y="402356"/>
            <a:ext cx="9422400" cy="703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</a:pPr>
            <a:r>
              <a:rPr lang="en-US"/>
              <a:t>A.01 기초정보 관리</a:t>
            </a:r>
            <a:endParaRPr/>
          </a:p>
        </p:txBody>
      </p:sp>
      <p:sp>
        <p:nvSpPr>
          <p:cNvPr id="237" name="Google Shape;237;g12a977328f8_7_0"/>
          <p:cNvSpPr txBox="1"/>
          <p:nvPr/>
        </p:nvSpPr>
        <p:spPr>
          <a:xfrm>
            <a:off x="80875" y="1093500"/>
            <a:ext cx="5395800" cy="31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</a:rPr>
              <a:t> -- 기초 정보 출력 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2"/>
                </a:solidFill>
              </a:rPr>
              <a:t>SELECT 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2"/>
                </a:solidFill>
              </a:rPr>
              <a:t>	pl.PROCEDURENAME AS "과정명", 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2"/>
                </a:solidFill>
              </a:rPr>
              <a:t>	s.SUBJECTNAME AS "과목명", 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2"/>
                </a:solidFill>
              </a:rPr>
              <a:t>	r.ROOMNAME AS "강의실명",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2"/>
                </a:solidFill>
              </a:rPr>
              <a:t>	r.ROOMSUM AS "강의실정원", 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2"/>
                </a:solidFill>
              </a:rPr>
              <a:t>	b.BOOKNAME AS "교재명", 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2"/>
                </a:solidFill>
              </a:rPr>
              <a:t>	p.PUBLISHERNAME AS "출판사명"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2"/>
                </a:solidFill>
              </a:rPr>
              <a:t>FROM TBLPROCEDURESUBJECT ps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2"/>
                </a:solidFill>
              </a:rPr>
              <a:t>	INNER JOIN TBLSUBJECT s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2"/>
                </a:solidFill>
              </a:rPr>
              <a:t>		ON ps.SUBJECTSEQ = s.SUBJECTSEQ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2"/>
                </a:solidFill>
              </a:rPr>
              <a:t>			…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38" name="Google Shape;238;g12a977328f8_7_0"/>
          <p:cNvSpPr txBox="1"/>
          <p:nvPr/>
        </p:nvSpPr>
        <p:spPr>
          <a:xfrm>
            <a:off x="4568700" y="1105550"/>
            <a:ext cx="7223400" cy="19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</a:rPr>
              <a:t> 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2"/>
                </a:solidFill>
              </a:rPr>
              <a:t>…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2"/>
                </a:solidFill>
              </a:rPr>
              <a:t>INNER JOIN TBLOPENINGPROCEDURE op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2"/>
                </a:solidFill>
              </a:rPr>
              <a:t>	ON pl.PROCEDURELISTSEQ = op.PROCEDURELIST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2"/>
                </a:solidFill>
              </a:rPr>
              <a:t>		INNER JOIN TBLROOM r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2"/>
                </a:solidFill>
              </a:rPr>
              <a:t>			ON op.ROOMSEQ = r.ROOMSEQ;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239" name="Google Shape;239;g12a977328f8_7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5200" y="3486775"/>
            <a:ext cx="7573974" cy="289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2a977328f8_7_86"/>
          <p:cNvSpPr txBox="1"/>
          <p:nvPr>
            <p:ph idx="4294967295" type="title"/>
          </p:nvPr>
        </p:nvSpPr>
        <p:spPr>
          <a:xfrm>
            <a:off x="283161" y="402356"/>
            <a:ext cx="9422400" cy="703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</a:pPr>
            <a:r>
              <a:rPr lang="en-US"/>
              <a:t>A.01 기초정보 관리</a:t>
            </a:r>
            <a:endParaRPr/>
          </a:p>
        </p:txBody>
      </p:sp>
      <p:sp>
        <p:nvSpPr>
          <p:cNvPr id="246" name="Google Shape;246;g12a977328f8_7_86"/>
          <p:cNvSpPr txBox="1"/>
          <p:nvPr/>
        </p:nvSpPr>
        <p:spPr>
          <a:xfrm>
            <a:off x="80875" y="1093500"/>
            <a:ext cx="11839200" cy="53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</a:rPr>
              <a:t> -- 기초 정보 입력 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2"/>
                </a:solidFill>
              </a:rPr>
              <a:t>CREATE OR REPLACE </a:t>
            </a:r>
            <a:r>
              <a:rPr lang="en-US" sz="1300">
                <a:solidFill>
                  <a:srgbClr val="FF0000"/>
                </a:solidFill>
              </a:rPr>
              <a:t>PROCEDURE </a:t>
            </a:r>
            <a:r>
              <a:rPr lang="en-US" sz="1300">
                <a:solidFill>
                  <a:schemeClr val="dk2"/>
                </a:solidFill>
              </a:rPr>
              <a:t>procAddBaseInfo(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2"/>
                </a:solidFill>
              </a:rPr>
              <a:t>	pprocedureName tblprocedurelist.PROCEDURENAME%TYPE,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2"/>
                </a:solidFill>
              </a:rPr>
              <a:t>	psubjectName tblsubject.SUBJECTNAME%TYPE,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2"/>
                </a:solidFill>
              </a:rPr>
              <a:t>	proomname tblroom.ROOMNAME%TYPE,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2"/>
                </a:solidFill>
              </a:rPr>
              <a:t>	proomsum tblroom.ROOMSUM%TYPE,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2"/>
                </a:solidFill>
              </a:rPr>
              <a:t>	pbookname tblbook.BOOKNAME%TYPE,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2"/>
                </a:solidFill>
              </a:rPr>
              <a:t>	ppublishername tblpublisher.PUBLISHERNAME%TYPE 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2"/>
                </a:solidFill>
              </a:rPr>
              <a:t>)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2"/>
                </a:solidFill>
              </a:rPr>
              <a:t>IS 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2"/>
                </a:solidFill>
              </a:rPr>
              <a:t>	vpublisherseq NUMBER;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2"/>
                </a:solidFill>
              </a:rPr>
              <a:t>BEGIN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2"/>
                </a:solidFill>
              </a:rPr>
              <a:t>	INSERT INTO TBLPROCEDURELIST VALUES ((SELECT max(PROCEDURELISTSEQ)+1 FROM TBLPROCEDURELIST), pprocedureName);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2"/>
                </a:solidFill>
              </a:rPr>
              <a:t>	INSERT INTO TBLSUBJECT VALUES (seqSubject.nextVal, psubjectName);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2"/>
                </a:solidFill>
              </a:rPr>
              <a:t>	INSERT INTO TBLROOM VALUES ((SELECT max(ROOMSEQ)+1 FROM TBLROOM), proomname, proomsum);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2"/>
                </a:solidFill>
              </a:rPr>
              <a:t>	INSERT INTO TBLPUBLISHER VALUES ((SELECT max(PUBLISHERSEQ)+1 FROM TBLPUBLISHER), ppublishername);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2"/>
                </a:solidFill>
              </a:rPr>
              <a:t>	SELECT PUBLISHERSEQ INTO vpublisherseq FROM TBLPUBLISHER WHERE PUBLISHERNAME = ppublishername;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2"/>
                </a:solidFill>
              </a:rPr>
              <a:t>	INSERT INTO TBLBOOK VALUES ((SELECT max(BOOKSEQ)+1 FROM TBLBOOK), pbookname, vpublisherseq);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2"/>
                </a:solidFill>
              </a:rPr>
              <a:t>	dbms_output.put_line('------------------');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2"/>
                </a:solidFill>
              </a:rPr>
              <a:t>	dbms_output.put_line('등록이 완료 되었습니다.');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2"/>
                </a:solidFill>
              </a:rPr>
              <a:t>	dbms_output.put_line('------------------');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2"/>
                </a:solidFill>
              </a:rPr>
              <a:t>END procAddBaseInfo;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2a977328f8_7_95"/>
          <p:cNvSpPr txBox="1"/>
          <p:nvPr>
            <p:ph idx="4294967295" type="title"/>
          </p:nvPr>
        </p:nvSpPr>
        <p:spPr>
          <a:xfrm>
            <a:off x="283161" y="402356"/>
            <a:ext cx="9422400" cy="703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</a:pPr>
            <a:r>
              <a:rPr lang="en-US"/>
              <a:t>A.01 기초정보 관리</a:t>
            </a:r>
            <a:endParaRPr/>
          </a:p>
        </p:txBody>
      </p:sp>
      <p:sp>
        <p:nvSpPr>
          <p:cNvPr id="253" name="Google Shape;253;g12a977328f8_7_95"/>
          <p:cNvSpPr txBox="1"/>
          <p:nvPr/>
        </p:nvSpPr>
        <p:spPr>
          <a:xfrm>
            <a:off x="80875" y="1093500"/>
            <a:ext cx="11839200" cy="51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</a:rPr>
              <a:t> -- 기초 정보 삭제 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2"/>
                </a:solidFill>
              </a:rPr>
              <a:t>CREATE OR REPLACE </a:t>
            </a:r>
            <a:r>
              <a:rPr lang="en-US" sz="1300">
                <a:solidFill>
                  <a:srgbClr val="FF0000"/>
                </a:solidFill>
              </a:rPr>
              <a:t>PROCEDURE </a:t>
            </a:r>
            <a:r>
              <a:rPr lang="en-US" sz="1300">
                <a:solidFill>
                  <a:schemeClr val="dk2"/>
                </a:solidFill>
              </a:rPr>
              <a:t>procDelBaseInfo(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2"/>
                </a:solidFill>
              </a:rPr>
              <a:t>	pprocedureName tblprocedurelist.PROCEDURENAME%TYPE,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2"/>
                </a:solidFill>
              </a:rPr>
              <a:t>	psubjectName tblsubject.SUBJECTNAME%TYPE,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2"/>
                </a:solidFill>
              </a:rPr>
              <a:t>	proomname tblroom.ROOMNAME%TYPE,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2"/>
                </a:solidFill>
              </a:rPr>
              <a:t>	proomsum tblroom.ROOMSUM%TYPE,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2"/>
                </a:solidFill>
              </a:rPr>
              <a:t>	pbookname tblbook.BOOKNAME%TYPE,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2"/>
                </a:solidFill>
              </a:rPr>
              <a:t>	ppublishername tblpublisher.PUBLISHERNAME%TYPE 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2"/>
                </a:solidFill>
              </a:rPr>
              <a:t>)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2"/>
                </a:solidFill>
              </a:rPr>
              <a:t>IS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2"/>
                </a:solidFill>
              </a:rPr>
              <a:t>BEGIN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2"/>
                </a:solidFill>
              </a:rPr>
              <a:t>	DELETE FROM TBLBOOK WHERE BOOKNAME = pbookname;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2"/>
                </a:solidFill>
              </a:rPr>
              <a:t>	DELETE FROM TBLPUBLISHER WHERE PUBLISHERNAME = ppublishername;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2"/>
                </a:solidFill>
              </a:rPr>
              <a:t>	DELETE FROM TBLROOM WHERE ROOMNAME = proomname;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2"/>
                </a:solidFill>
              </a:rPr>
              <a:t>	DELETE FROM TBLSUBJECT WHERE SUBJECTNAME = psubjectName;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2"/>
                </a:solidFill>
              </a:rPr>
              <a:t>	DELETE FROM TBLPROCEDURELIST WHERE PROCEDURENAME = pprocedureName;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2"/>
                </a:solidFill>
              </a:rPr>
              <a:t>	dbms_output.put_line('------------------');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2"/>
                </a:solidFill>
              </a:rPr>
              <a:t>	dbms_output.put_line('삭제가 완료 되었습니다.');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2"/>
                </a:solidFill>
              </a:rPr>
              <a:t>	dbms_output.put_line('------------------');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2"/>
                </a:solidFill>
              </a:rPr>
              <a:t>END;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2a977328f8_7_101"/>
          <p:cNvSpPr txBox="1"/>
          <p:nvPr>
            <p:ph idx="4294967295" type="title"/>
          </p:nvPr>
        </p:nvSpPr>
        <p:spPr>
          <a:xfrm>
            <a:off x="283161" y="402356"/>
            <a:ext cx="9422400" cy="703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</a:pPr>
            <a:r>
              <a:rPr lang="en-US"/>
              <a:t>A.01 기초정보 관리</a:t>
            </a:r>
            <a:endParaRPr/>
          </a:p>
        </p:txBody>
      </p:sp>
      <p:sp>
        <p:nvSpPr>
          <p:cNvPr id="260" name="Google Shape;260;g12a977328f8_7_101"/>
          <p:cNvSpPr txBox="1"/>
          <p:nvPr/>
        </p:nvSpPr>
        <p:spPr>
          <a:xfrm>
            <a:off x="80875" y="1093500"/>
            <a:ext cx="5958000" cy="53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</a:rPr>
              <a:t> -- 기초 정보 수정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2"/>
                </a:solidFill>
              </a:rPr>
              <a:t>CREATE OR REPLACE </a:t>
            </a:r>
            <a:r>
              <a:rPr lang="en-US" sz="1300">
                <a:solidFill>
                  <a:srgbClr val="FF0000"/>
                </a:solidFill>
              </a:rPr>
              <a:t>PROCEDURE </a:t>
            </a:r>
            <a:r>
              <a:rPr lang="en-US" sz="1300">
                <a:solidFill>
                  <a:schemeClr val="dk2"/>
                </a:solidFill>
              </a:rPr>
              <a:t>procUpdateBaseInfo(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2"/>
                </a:solidFill>
              </a:rPr>
              <a:t>	-- 입력값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2"/>
                </a:solidFill>
              </a:rPr>
              <a:t>	pprocedureName tblprocedurelist.PROCEDURENAME%TYPE,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2"/>
                </a:solidFill>
              </a:rPr>
              <a:t>	psubjectName tblsubject.SUBJECTNAME%TYPE,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2"/>
                </a:solidFill>
              </a:rPr>
              <a:t>	proomname tblroom.ROOMNAME%TYPE,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2"/>
                </a:solidFill>
              </a:rPr>
              <a:t>	proomsum tblroom.ROOMSUM%TYPE,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2"/>
                </a:solidFill>
              </a:rPr>
              <a:t>	pbookname tblbook.BOOKNAME%TYPE,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2"/>
                </a:solidFill>
              </a:rPr>
              <a:t>	ppublishername tblpublisher.PUBLISHERNAME%TYPE, 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2"/>
                </a:solidFill>
              </a:rPr>
              <a:t>	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2"/>
                </a:solidFill>
              </a:rPr>
              <a:t>	-- 시퀀스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2"/>
                </a:solidFill>
              </a:rPr>
              <a:t>	pprocedureSeq tblprocedurelist.PROCEDURELISTSEQ%TYPE,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2"/>
                </a:solidFill>
              </a:rPr>
              <a:t>	psubjectSeq tblsubject.SUBJECTSEQ%TYPE,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2"/>
                </a:solidFill>
              </a:rPr>
              <a:t>	proomSeq tblroom.ROOMSEQ%TYPE,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2"/>
                </a:solidFill>
              </a:rPr>
              <a:t>	pbookSeq tblbook.BOOKSEQ%TYPE,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2"/>
                </a:solidFill>
              </a:rPr>
              <a:t>	ppublisherSeq tblpublisher.PUBLISHERSEQ%TYPE 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2"/>
                </a:solidFill>
              </a:rPr>
              <a:t>)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2"/>
                </a:solidFill>
              </a:rPr>
              <a:t>IS 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2"/>
                </a:solidFill>
              </a:rPr>
              <a:t>BEGIN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2"/>
                </a:solidFill>
              </a:rPr>
              <a:t>	UPDATE TBLPUBLISHER p 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2"/>
                </a:solidFill>
              </a:rPr>
              <a:t>	SET p.PUBLISHERNAME = ppublishername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2"/>
                </a:solidFill>
              </a:rPr>
              <a:t>	WHERE p.PUBLISHERSEQ = ppublisherSeq;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2"/>
                </a:solidFill>
              </a:rPr>
              <a:t>	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2"/>
                </a:solidFill>
              </a:rPr>
              <a:t>	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261" name="Google Shape;261;g12a977328f8_7_101"/>
          <p:cNvSpPr txBox="1"/>
          <p:nvPr/>
        </p:nvSpPr>
        <p:spPr>
          <a:xfrm>
            <a:off x="5729550" y="1105550"/>
            <a:ext cx="5958000" cy="59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2"/>
                </a:solidFill>
              </a:rPr>
              <a:t>UPDATE TBLBOOK b 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2"/>
                </a:solidFill>
              </a:rPr>
              <a:t>	SET b.BOOKNAME =  pbookname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2"/>
                </a:solidFill>
              </a:rPr>
              <a:t>	WHERE b.BOOKSEQ = pbookSeq;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2"/>
                </a:solidFill>
              </a:rPr>
              <a:t>	UPDATE TBLROOM r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2"/>
                </a:solidFill>
              </a:rPr>
              <a:t>	SET r.ROOMNAME = proomname,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2"/>
                </a:solidFill>
              </a:rPr>
              <a:t>		r.ROOMSUM = proomsum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2"/>
                </a:solidFill>
              </a:rPr>
              <a:t>	WHERE r.ROOMSEQ = proomSeq;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2"/>
                </a:solidFill>
              </a:rPr>
              <a:t>	UPDATE TBLSUBJECT s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2"/>
                </a:solidFill>
              </a:rPr>
              <a:t>	SET s.SUBJECTNAME = psubjectName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2"/>
                </a:solidFill>
              </a:rPr>
              <a:t>	WHERE s.SUBJECTSEQ = psubjectSeq;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2"/>
                </a:solidFill>
              </a:rPr>
              <a:t>	UPDATE TBLPROCEDURELIST pl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2"/>
                </a:solidFill>
              </a:rPr>
              <a:t>	SET pl.PROCEDURENAME = pprocedureName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2"/>
                </a:solidFill>
              </a:rPr>
              <a:t>	WHERE pl.PROCEDURELISTSEQ = pprocedureSeq;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2"/>
                </a:solidFill>
              </a:rPr>
              <a:t>	dbms_output.put_line('------------------');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2"/>
                </a:solidFill>
              </a:rPr>
              <a:t>	dbms_output.put_line('수정이 완료 되었습니다.');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2"/>
                </a:solidFill>
              </a:rPr>
              <a:t>	dbms_output.put_line('------------------');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2"/>
                </a:solidFill>
              </a:rPr>
              <a:t>END;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2a977328f8_7_5"/>
          <p:cNvSpPr txBox="1"/>
          <p:nvPr>
            <p:ph idx="4294967295" type="title"/>
          </p:nvPr>
        </p:nvSpPr>
        <p:spPr>
          <a:xfrm>
            <a:off x="283161" y="402356"/>
            <a:ext cx="9422400" cy="703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</a:pPr>
            <a:r>
              <a:rPr lang="en-US"/>
              <a:t>A.02 교사 계정 관리</a:t>
            </a:r>
            <a:endParaRPr/>
          </a:p>
        </p:txBody>
      </p:sp>
      <p:sp>
        <p:nvSpPr>
          <p:cNvPr id="268" name="Google Shape;268;g12a977328f8_7_5"/>
          <p:cNvSpPr txBox="1"/>
          <p:nvPr/>
        </p:nvSpPr>
        <p:spPr>
          <a:xfrm>
            <a:off x="80875" y="1093500"/>
            <a:ext cx="6441600" cy="35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</a:rPr>
              <a:t> -- 전체 교사 정보 출력 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2"/>
                </a:solidFill>
              </a:rPr>
              <a:t>SELECT 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2"/>
                </a:solidFill>
              </a:rPr>
              <a:t>	mi.NAME AS "교사명", 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2"/>
                </a:solidFill>
              </a:rPr>
              <a:t>	SUBSTR(t.SSN, -7) AS "주민번호 뒷자리", 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2"/>
                </a:solidFill>
              </a:rPr>
              <a:t>	t.TEL AS "전화번호", 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2"/>
                </a:solidFill>
              </a:rPr>
              <a:t>	s.SUBJECTNAME AS "강의 가능 과목"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2"/>
                </a:solidFill>
              </a:rPr>
              <a:t>FROM TBLTEACHER t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2"/>
                </a:solidFill>
              </a:rPr>
              <a:t>	INNER JOIN TBLPOSSIBLESUBJECT ps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2"/>
                </a:solidFill>
              </a:rPr>
              <a:t>		ON t.TEACHERSEQ = ps.TEACHERSEQ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2"/>
                </a:solidFill>
              </a:rPr>
              <a:t>			INNER JOIN TBLSUBJECT s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2"/>
                </a:solidFill>
              </a:rPr>
              <a:t>				ON ps.SUBJECTSEQ = s.SUBJECTSEQ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2"/>
                </a:solidFill>
              </a:rPr>
              <a:t>					INNER JOIN TBLMEMBERINFO mi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2"/>
                </a:solidFill>
              </a:rPr>
              <a:t>				       ON t.MEMBERINFOSEQ = mi.MEMBERINFOSEQ;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269" name="Google Shape;269;g12a977328f8_7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28550" y="1105556"/>
            <a:ext cx="4524375" cy="543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"/>
          <p:cNvSpPr txBox="1"/>
          <p:nvPr>
            <p:ph type="title"/>
          </p:nvPr>
        </p:nvSpPr>
        <p:spPr>
          <a:xfrm>
            <a:off x="1409688" y="482463"/>
            <a:ext cx="93726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</a:pPr>
            <a:r>
              <a:rPr lang="en-US" sz="3900">
                <a:latin typeface="Arial"/>
                <a:ea typeface="Arial"/>
                <a:cs typeface="Arial"/>
                <a:sym typeface="Arial"/>
              </a:rPr>
              <a:t>목차</a:t>
            </a:r>
            <a:endParaRPr sz="3900"/>
          </a:p>
        </p:txBody>
      </p:sp>
      <p:sp>
        <p:nvSpPr>
          <p:cNvPr id="149" name="Google Shape;149;p2"/>
          <p:cNvSpPr txBox="1"/>
          <p:nvPr>
            <p:ph idx="1" type="body"/>
          </p:nvPr>
        </p:nvSpPr>
        <p:spPr>
          <a:xfrm>
            <a:off x="1409688" y="1999746"/>
            <a:ext cx="9372600" cy="32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60350" lvl="0" marL="27432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▪"/>
            </a:pPr>
            <a:r>
              <a:rPr lang="en-US" sz="2500">
                <a:latin typeface="Arial"/>
                <a:ea typeface="Arial"/>
                <a:cs typeface="Arial"/>
                <a:sym typeface="Arial"/>
              </a:rPr>
              <a:t>요구분석 및 추가기능</a:t>
            </a:r>
            <a:endParaRPr sz="2500">
              <a:latin typeface="Arial"/>
              <a:ea typeface="Arial"/>
              <a:cs typeface="Arial"/>
              <a:sym typeface="Arial"/>
            </a:endParaRPr>
          </a:p>
          <a:p>
            <a:pPr indent="-260350" lvl="0" marL="274320" rtl="0" algn="ctr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100"/>
              <a:buChar char="▪"/>
            </a:pPr>
            <a:r>
              <a:rPr lang="en-US" sz="2500">
                <a:latin typeface="Arial"/>
                <a:ea typeface="Arial"/>
                <a:cs typeface="Arial"/>
                <a:sym typeface="Arial"/>
              </a:rPr>
              <a:t>ERD</a:t>
            </a:r>
            <a:endParaRPr sz="2500">
              <a:latin typeface="Arial"/>
              <a:ea typeface="Arial"/>
              <a:cs typeface="Arial"/>
              <a:sym typeface="Arial"/>
            </a:endParaRPr>
          </a:p>
          <a:p>
            <a:pPr indent="-260350" lvl="0" marL="274320" rtl="0" algn="ctr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100"/>
              <a:buChar char="▪"/>
            </a:pPr>
            <a:r>
              <a:rPr lang="en-US" sz="2500">
                <a:latin typeface="Arial"/>
                <a:ea typeface="Arial"/>
                <a:cs typeface="Arial"/>
                <a:sym typeface="Arial"/>
              </a:rPr>
              <a:t>Object 설명</a:t>
            </a:r>
            <a:endParaRPr sz="2500">
              <a:latin typeface="Arial"/>
              <a:ea typeface="Arial"/>
              <a:cs typeface="Arial"/>
              <a:sym typeface="Arial"/>
            </a:endParaRPr>
          </a:p>
          <a:p>
            <a:pPr indent="-260350" lvl="0" marL="274320" rtl="0" algn="ctr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100"/>
              <a:buChar char="▪"/>
            </a:pPr>
            <a:r>
              <a:rPr lang="en-US" sz="2500">
                <a:latin typeface="Arial"/>
                <a:ea typeface="Arial"/>
                <a:cs typeface="Arial"/>
                <a:sym typeface="Arial"/>
              </a:rPr>
              <a:t>주요 업무 쿼리 설명</a:t>
            </a:r>
            <a:endParaRPr sz="2500">
              <a:latin typeface="Arial"/>
              <a:ea typeface="Arial"/>
              <a:cs typeface="Arial"/>
              <a:sym typeface="Arial"/>
            </a:endParaRPr>
          </a:p>
          <a:p>
            <a:pPr indent="-260350" lvl="0" marL="274320" rtl="0" algn="ctr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100"/>
              <a:buChar char="▪"/>
            </a:pPr>
            <a:r>
              <a:rPr lang="en-US" sz="2500">
                <a:latin typeface="Arial"/>
                <a:ea typeface="Arial"/>
                <a:cs typeface="Arial"/>
                <a:sym typeface="Arial"/>
              </a:rPr>
              <a:t>마무리</a:t>
            </a:r>
            <a:endParaRPr sz="25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2a977328f8_7_29"/>
          <p:cNvSpPr txBox="1"/>
          <p:nvPr>
            <p:ph idx="4294967295" type="title"/>
          </p:nvPr>
        </p:nvSpPr>
        <p:spPr>
          <a:xfrm>
            <a:off x="283161" y="402356"/>
            <a:ext cx="9422400" cy="703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</a:pPr>
            <a:r>
              <a:rPr lang="en-US"/>
              <a:t>A.02 교사 계정 관리</a:t>
            </a:r>
            <a:endParaRPr/>
          </a:p>
        </p:txBody>
      </p:sp>
      <p:sp>
        <p:nvSpPr>
          <p:cNvPr id="276" name="Google Shape;276;g12a977328f8_7_29"/>
          <p:cNvSpPr txBox="1"/>
          <p:nvPr/>
        </p:nvSpPr>
        <p:spPr>
          <a:xfrm>
            <a:off x="80875" y="1093500"/>
            <a:ext cx="6441600" cy="50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</a:rPr>
              <a:t> -- 특정 교사 정보 출력 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2"/>
                </a:solidFill>
              </a:rPr>
              <a:t>SELECT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2"/>
                </a:solidFill>
              </a:rPr>
              <a:t>	distinct s.SUBJECTNAME AS "개설 과목명", 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2"/>
                </a:solidFill>
              </a:rPr>
              <a:t>	ss.SUBJECTSTART AS "과목 시작 날짜", 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2"/>
                </a:solidFill>
              </a:rPr>
              <a:t>	ss.SUBJECTEND AS "과목 종료 날짜", 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2"/>
                </a:solidFill>
              </a:rPr>
              <a:t>	b.BOOKNAME AS "교재명", 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2"/>
                </a:solidFill>
              </a:rPr>
              <a:t>	r.ROOMNAME AS "강의실명",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2"/>
                </a:solidFill>
              </a:rPr>
              <a:t>	es.ENROLMENTSTATENAME AS "강의 진행 여부"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2"/>
                </a:solidFill>
              </a:rPr>
              <a:t>FROM TBLMEMBERINFO mi	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2"/>
                </a:solidFill>
              </a:rPr>
              <a:t>	INNER JOIN TBLTEACHER t	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2"/>
                </a:solidFill>
              </a:rPr>
              <a:t>		ON mi.MEMBERINFOSEQ = t.MEMBERINFOSEQ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2"/>
                </a:solidFill>
              </a:rPr>
              <a:t>			INNER JOIN TBLPOSSIBLESUBJECT ps	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2"/>
                </a:solidFill>
              </a:rPr>
              <a:t>				ON t.TEACHERSEQ = ps.TEACHERSEQ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2"/>
                </a:solidFill>
              </a:rPr>
              <a:t>					INNER JOIN TBLSUBJECT s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2"/>
                </a:solidFill>
              </a:rPr>
              <a:t>						ON ps.SUBJECTSEQ = s.SUBJECTSEQ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2"/>
                </a:solidFill>
              </a:rPr>
              <a:t>							INNER JOIN TBLBOOKLIST bl									…					WHERE mi.NAME = '박정지'</a:t>
            </a:r>
            <a:endParaRPr>
              <a:solidFill>
                <a:schemeClr val="dk2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2"/>
                </a:solidFill>
              </a:rPr>
              <a:t>order by ss.subjectstart;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277" name="Google Shape;277;g12a977328f8_7_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6150" y="1779300"/>
            <a:ext cx="6009261" cy="191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12a977328f8_7_110"/>
          <p:cNvSpPr txBox="1"/>
          <p:nvPr>
            <p:ph idx="4294967295" type="title"/>
          </p:nvPr>
        </p:nvSpPr>
        <p:spPr>
          <a:xfrm>
            <a:off x="283161" y="402356"/>
            <a:ext cx="9422400" cy="703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</a:pPr>
            <a:r>
              <a:rPr lang="en-US"/>
              <a:t>A.02 교사 계정 관리</a:t>
            </a:r>
            <a:endParaRPr/>
          </a:p>
        </p:txBody>
      </p:sp>
      <p:sp>
        <p:nvSpPr>
          <p:cNvPr id="284" name="Google Shape;284;g12a977328f8_7_110"/>
          <p:cNvSpPr txBox="1"/>
          <p:nvPr/>
        </p:nvSpPr>
        <p:spPr>
          <a:xfrm>
            <a:off x="80875" y="1093500"/>
            <a:ext cx="5958000" cy="62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</a:rPr>
              <a:t> -- </a:t>
            </a:r>
            <a:r>
              <a:rPr lang="en-US" sz="1800">
                <a:solidFill>
                  <a:schemeClr val="dk2"/>
                </a:solidFill>
              </a:rPr>
              <a:t>교사 정보</a:t>
            </a:r>
            <a:r>
              <a:rPr lang="en-US" sz="1800">
                <a:solidFill>
                  <a:schemeClr val="dk2"/>
                </a:solidFill>
              </a:rPr>
              <a:t> 입력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2"/>
                </a:solidFill>
              </a:rPr>
              <a:t>CREATE OR REPLACE </a:t>
            </a:r>
            <a:r>
              <a:rPr lang="en-US" sz="1300">
                <a:solidFill>
                  <a:srgbClr val="FF0000"/>
                </a:solidFill>
              </a:rPr>
              <a:t>PROCEDURE </a:t>
            </a:r>
            <a:r>
              <a:rPr lang="en-US" sz="1300">
                <a:solidFill>
                  <a:schemeClr val="dk2"/>
                </a:solidFill>
              </a:rPr>
              <a:t>procAddTeacher(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2"/>
                </a:solidFill>
              </a:rPr>
              <a:t>	pname tblmemberinfo.NAME%TYPE,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2"/>
                </a:solidFill>
              </a:rPr>
              <a:t>	pid tblmemberinfo.ID%TYPE,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2"/>
                </a:solidFill>
              </a:rPr>
              <a:t>	pssn tblteacher.SSN%TYPE,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2"/>
                </a:solidFill>
              </a:rPr>
              <a:t>	ptel tblteacher.TEL%TYPE,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2"/>
                </a:solidFill>
              </a:rPr>
              <a:t>	psubnum tblsubject.SUBJECTSEQ%TYPE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2"/>
                </a:solidFill>
              </a:rPr>
              <a:t>)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2"/>
                </a:solidFill>
              </a:rPr>
              <a:t>IS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2"/>
                </a:solidFill>
              </a:rPr>
              <a:t>	vmembernum NUMBER; 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2"/>
                </a:solidFill>
              </a:rPr>
              <a:t>BEGIN 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2"/>
                </a:solidFill>
              </a:rPr>
              <a:t>	INSERT INTO TBLMEMBERINFO VALUES ((SELECT max(MEMBERINFOSEQ)+1 FROM TBLMEMBERINFO), pname, pid);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2"/>
                </a:solidFill>
              </a:rPr>
              <a:t>	SELECT MEMBERINFOSEQ into vmembernum FROM tblmemberinfo WHERE ID = pid; 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2"/>
                </a:solidFill>
              </a:rPr>
              <a:t>	INSERT INTO TBLTEACHER VALUES (seqTeacher.nextVal, pssn, ptel, vmembernum);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2"/>
                </a:solidFill>
              </a:rPr>
              <a:t>	INSERT INTO TBLPOSSIBLESUBJECT VALUES ((SELECT max(POSSIBLESUBJECTSEQ)+1 FROM TBLPOSSIBLESUBJECT), FNTEACHERSEQ(pid) , psubnum);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2"/>
                </a:solidFill>
              </a:rPr>
              <a:t>	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2"/>
                </a:solidFill>
              </a:rPr>
              <a:t>	dbms_output.put_line('------------------');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2"/>
                </a:solidFill>
              </a:rPr>
              <a:t>	dbms_output.put_line('등록이 완료 되었습니다.');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2"/>
                </a:solidFill>
              </a:rPr>
              <a:t>	dbms_output.put_line('------------------');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2"/>
                </a:solidFill>
              </a:rPr>
              <a:t>END;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2"/>
                </a:solidFill>
              </a:rPr>
              <a:t>	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2"/>
                </a:solidFill>
              </a:rPr>
              <a:t>	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12a977328f8_7_118"/>
          <p:cNvSpPr txBox="1"/>
          <p:nvPr>
            <p:ph idx="4294967295" type="title"/>
          </p:nvPr>
        </p:nvSpPr>
        <p:spPr>
          <a:xfrm>
            <a:off x="283161" y="402356"/>
            <a:ext cx="9422400" cy="703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</a:pPr>
            <a:r>
              <a:rPr lang="en-US"/>
              <a:t>A.02 교사 계정 관리</a:t>
            </a:r>
            <a:endParaRPr/>
          </a:p>
        </p:txBody>
      </p:sp>
      <p:sp>
        <p:nvSpPr>
          <p:cNvPr id="291" name="Google Shape;291;g12a977328f8_7_118"/>
          <p:cNvSpPr txBox="1"/>
          <p:nvPr/>
        </p:nvSpPr>
        <p:spPr>
          <a:xfrm>
            <a:off x="80875" y="1093500"/>
            <a:ext cx="6806700" cy="46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</a:rPr>
              <a:t> -- 교사 정보 삭제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2"/>
                </a:solidFill>
              </a:rPr>
              <a:t>CREATE OR REPLACE </a:t>
            </a:r>
            <a:r>
              <a:rPr lang="en-US" sz="1300">
                <a:solidFill>
                  <a:srgbClr val="FF0000"/>
                </a:solidFill>
              </a:rPr>
              <a:t>PROCEDURE </a:t>
            </a:r>
            <a:r>
              <a:rPr lang="en-US" sz="1300">
                <a:solidFill>
                  <a:schemeClr val="dk2"/>
                </a:solidFill>
              </a:rPr>
              <a:t>procDelTeacher(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2"/>
                </a:solidFill>
              </a:rPr>
              <a:t>	pid tblmemberinfo.ID%TYPE 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2"/>
                </a:solidFill>
              </a:rPr>
              <a:t>)	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2"/>
                </a:solidFill>
              </a:rPr>
              <a:t>IS 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2"/>
                </a:solidFill>
              </a:rPr>
              <a:t>	vseq NUMBER;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2"/>
                </a:solidFill>
              </a:rPr>
              <a:t>BEGIN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2"/>
                </a:solidFill>
              </a:rPr>
              <a:t>	vseq := fnteacherSeq(pid);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2"/>
                </a:solidFill>
              </a:rPr>
              <a:t>	DELETE FROM TBLPOSSIBLESUBJECT WHERE TEACHERSEQ = vseq;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2"/>
                </a:solidFill>
              </a:rPr>
              <a:t>	DELETE FROM TBLTEACHER WHERE TEACHERSEQ = vseq;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2"/>
                </a:solidFill>
              </a:rPr>
              <a:t>	DELETE FROM TBLMEMBERINFO WHERE ID = pid;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2"/>
                </a:solidFill>
              </a:rPr>
              <a:t>	dbms_output.put_line('------------------');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2"/>
                </a:solidFill>
              </a:rPr>
              <a:t>	dbms_output.put_line('삭제가 완료 되었습니다.');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2"/>
                </a:solidFill>
              </a:rPr>
              <a:t>	dbms_output.put_line('------------------');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2"/>
                </a:solidFill>
              </a:rPr>
              <a:t>END;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2"/>
                </a:solidFill>
              </a:rPr>
              <a:t>	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2"/>
                </a:solidFill>
              </a:rPr>
              <a:t>	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2a977328f8_7_125"/>
          <p:cNvSpPr txBox="1"/>
          <p:nvPr>
            <p:ph idx="4294967295" type="title"/>
          </p:nvPr>
        </p:nvSpPr>
        <p:spPr>
          <a:xfrm>
            <a:off x="283161" y="402356"/>
            <a:ext cx="9422400" cy="703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</a:pPr>
            <a:r>
              <a:rPr lang="en-US"/>
              <a:t>A.02 교사 계정 관리</a:t>
            </a:r>
            <a:endParaRPr/>
          </a:p>
        </p:txBody>
      </p:sp>
      <p:sp>
        <p:nvSpPr>
          <p:cNvPr id="298" name="Google Shape;298;g12a977328f8_7_125"/>
          <p:cNvSpPr txBox="1"/>
          <p:nvPr/>
        </p:nvSpPr>
        <p:spPr>
          <a:xfrm>
            <a:off x="80875" y="1093500"/>
            <a:ext cx="5958000" cy="53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</a:rPr>
              <a:t> -- 교사 정보 수정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2"/>
                </a:solidFill>
              </a:rPr>
              <a:t>CREATE OR REPLACE </a:t>
            </a:r>
            <a:r>
              <a:rPr lang="en-US" sz="1300">
                <a:solidFill>
                  <a:srgbClr val="FF0000"/>
                </a:solidFill>
              </a:rPr>
              <a:t>PROCEDURE </a:t>
            </a:r>
            <a:r>
              <a:rPr lang="en-US" sz="1300">
                <a:solidFill>
                  <a:schemeClr val="dk2"/>
                </a:solidFill>
              </a:rPr>
              <a:t>procUpdateTeacher(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2"/>
                </a:solidFill>
              </a:rPr>
              <a:t>	-- 입력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2"/>
                </a:solidFill>
              </a:rPr>
              <a:t>	pname tblmemberinfo.NAME%TYPE,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2"/>
                </a:solidFill>
              </a:rPr>
              <a:t>	pid tblmemberinfo.ID%TYPE,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2"/>
                </a:solidFill>
              </a:rPr>
              <a:t>	pssn tblteacher.SSN%TYPE,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2"/>
                </a:solidFill>
              </a:rPr>
              <a:t>	ptel tblteacher.TEL%TYPE,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2"/>
                </a:solidFill>
              </a:rPr>
              <a:t>	psubnum tblsubject.SUBJECTSEQ%TYPE,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2"/>
                </a:solidFill>
              </a:rPr>
              <a:t>	-- 시퀀스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2"/>
                </a:solidFill>
              </a:rPr>
              <a:t>	pmemberinfoSeq tblmemberinfo.MEMBERINFOSEQ%TYPE,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2"/>
                </a:solidFill>
              </a:rPr>
              <a:t>	pteacherSeq tblteacher.TEACHERSEQ %TYPE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2"/>
                </a:solidFill>
              </a:rPr>
              <a:t>	--psubjectSeq tblsubject.SUBJECTSEQ%TYPE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2"/>
                </a:solidFill>
              </a:rPr>
              <a:t>)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2"/>
                </a:solidFill>
              </a:rPr>
              <a:t>IS 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2"/>
                </a:solidFill>
              </a:rPr>
              <a:t>BEGIN 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2"/>
                </a:solidFill>
              </a:rPr>
              <a:t>	UPDATE TBLMEMBERINFO mi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2"/>
                </a:solidFill>
              </a:rPr>
              <a:t>	SET mi.NAME = pname,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2"/>
                </a:solidFill>
              </a:rPr>
              <a:t>		mi.ID = pid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2"/>
                </a:solidFill>
              </a:rPr>
              <a:t>	WHERE mi.MEMBERINFOSEQ = pmemberinfoSeq;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2"/>
                </a:solidFill>
              </a:rPr>
              <a:t>	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2"/>
                </a:solidFill>
              </a:rPr>
              <a:t>	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2"/>
                </a:solidFill>
              </a:rPr>
              <a:t>	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299" name="Google Shape;299;g12a977328f8_7_125"/>
          <p:cNvSpPr txBox="1"/>
          <p:nvPr/>
        </p:nvSpPr>
        <p:spPr>
          <a:xfrm>
            <a:off x="5729550" y="1105550"/>
            <a:ext cx="5958000" cy="42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2"/>
                </a:solidFill>
              </a:rPr>
              <a:t>UPDATE TBLTEACHER t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2"/>
                </a:solidFill>
              </a:rPr>
              <a:t>	SET t.SSN = pssn,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2"/>
                </a:solidFill>
              </a:rPr>
              <a:t>		t.TEL = ptel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2"/>
                </a:solidFill>
              </a:rPr>
              <a:t>	WHERE t.TEACHERSEQ = pteacherSeq;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2"/>
                </a:solidFill>
              </a:rPr>
              <a:t>	UPDATE TBLPOSSIBLESUBJECT pss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2"/>
                </a:solidFill>
              </a:rPr>
              <a:t>	SET pss.SUBJECTSEQ = psubnum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2"/>
                </a:solidFill>
              </a:rPr>
              <a:t>	WHERE pss.TEACHERSEQ = pteacherSeq;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2"/>
                </a:solidFill>
              </a:rPr>
              <a:t>	dbms_output.put_line('------------------');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2"/>
                </a:solidFill>
              </a:rPr>
              <a:t>	dbms_output.put_line('수정이 완료 되었습니다.');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2"/>
                </a:solidFill>
              </a:rPr>
              <a:t>	dbms_output.put_line('------------------');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2"/>
                </a:solidFill>
              </a:rPr>
              <a:t>END;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2a977328f8_7_10"/>
          <p:cNvSpPr txBox="1"/>
          <p:nvPr>
            <p:ph idx="4294967295" type="title"/>
          </p:nvPr>
        </p:nvSpPr>
        <p:spPr>
          <a:xfrm>
            <a:off x="283161" y="402356"/>
            <a:ext cx="9422400" cy="703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</a:pPr>
            <a:r>
              <a:rPr lang="en-US"/>
              <a:t>A.03 개설 과정 관리</a:t>
            </a:r>
            <a:endParaRPr/>
          </a:p>
        </p:txBody>
      </p:sp>
      <p:sp>
        <p:nvSpPr>
          <p:cNvPr id="306" name="Google Shape;306;g12a977328f8_7_10"/>
          <p:cNvSpPr txBox="1"/>
          <p:nvPr/>
        </p:nvSpPr>
        <p:spPr>
          <a:xfrm>
            <a:off x="80875" y="1093500"/>
            <a:ext cx="5672100" cy="28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</a:rPr>
              <a:t> -- 전체 개설 과정 정보 출력 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>
                <a:solidFill>
                  <a:schemeClr val="dk2"/>
                </a:solidFill>
              </a:rPr>
              <a:t>SELECT 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>
                <a:solidFill>
                  <a:schemeClr val="dk2"/>
                </a:solidFill>
              </a:rPr>
              <a:t>	DISTINCT pl.PROCEDURENAME AS "과정명", 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>
                <a:solidFill>
                  <a:schemeClr val="dk2"/>
                </a:solidFill>
              </a:rPr>
              <a:t>	op.PROCEDURESTART AS "시작일", 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>
                <a:solidFill>
                  <a:schemeClr val="dk2"/>
                </a:solidFill>
              </a:rPr>
              <a:t>	op.PROCEDUREEND AS "종료일", 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>
                <a:solidFill>
                  <a:schemeClr val="dk2"/>
                </a:solidFill>
              </a:rPr>
              <a:t>	r.ROOMNAME AS "강의실명", 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>
                <a:solidFill>
                  <a:schemeClr val="dk2"/>
                </a:solidFill>
              </a:rPr>
              <a:t>	count(e.STUDENTSEQ) AS "등록인원"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>
                <a:solidFill>
                  <a:schemeClr val="dk2"/>
                </a:solidFill>
              </a:rPr>
              <a:t>FROM TBLOPENINGPROCEDURE op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>
                <a:solidFill>
                  <a:schemeClr val="dk2"/>
                </a:solidFill>
              </a:rPr>
              <a:t>	INNER JOIN TBLPROCEDURELIST pl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>
                <a:solidFill>
                  <a:schemeClr val="dk2"/>
                </a:solidFill>
              </a:rPr>
              <a:t>		ON op.PROCEDURELIST = pl.PROCEDURELISTSEQ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>
                <a:solidFill>
                  <a:schemeClr val="dk2"/>
                </a:solidFill>
              </a:rPr>
              <a:t>			INNER JOIN TBLPROCEDURESUBJECT ps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2"/>
                </a:solidFill>
              </a:rPr>
              <a:t>			…		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307" name="Google Shape;307;g12a977328f8_7_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4100" y="4467388"/>
            <a:ext cx="7543800" cy="2047875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g12a977328f8_7_10"/>
          <p:cNvSpPr txBox="1"/>
          <p:nvPr/>
        </p:nvSpPr>
        <p:spPr>
          <a:xfrm>
            <a:off x="5818350" y="1105550"/>
            <a:ext cx="5672100" cy="26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</a:rPr>
              <a:t> 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2"/>
                </a:solidFill>
              </a:rPr>
              <a:t>			…		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2"/>
                </a:solidFill>
              </a:rPr>
              <a:t>ON op.OPENINGPROCEDURESEQ = 	</a:t>
            </a:r>
            <a:endParaRPr>
              <a:solidFill>
                <a:schemeClr val="dk2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2"/>
                </a:solidFill>
              </a:rPr>
              <a:t>e.OPENINGPROCEDURESEQ			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2"/>
                </a:solidFill>
              </a:rPr>
              <a:t>GROUP BY op.OPENINGPROCEDURESEQ , pl.PROCEDURENAME , op.PROCEDURESTART , op.PROCEDUREEND , r.ROOMNAME , e.STUDENTSEQ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2"/>
                </a:solidFill>
              </a:rPr>
              <a:t>ORDER BY pl.PROCEDURENAME;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12a977328f8_7_44"/>
          <p:cNvSpPr txBox="1"/>
          <p:nvPr>
            <p:ph idx="4294967295" type="title"/>
          </p:nvPr>
        </p:nvSpPr>
        <p:spPr>
          <a:xfrm>
            <a:off x="283161" y="402356"/>
            <a:ext cx="9422400" cy="703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</a:pPr>
            <a:r>
              <a:rPr lang="en-US"/>
              <a:t>A.03 개설 과정 관리</a:t>
            </a:r>
            <a:endParaRPr/>
          </a:p>
        </p:txBody>
      </p:sp>
      <p:sp>
        <p:nvSpPr>
          <p:cNvPr id="315" name="Google Shape;315;g12a977328f8_7_44"/>
          <p:cNvSpPr txBox="1"/>
          <p:nvPr/>
        </p:nvSpPr>
        <p:spPr>
          <a:xfrm>
            <a:off x="80875" y="1093500"/>
            <a:ext cx="5672100" cy="28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</a:rPr>
              <a:t> -- 특정 개설 과정 정보 출력 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2"/>
                </a:solidFill>
              </a:rPr>
              <a:t>SELECT 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2"/>
                </a:solidFill>
              </a:rPr>
              <a:t>	DISTINCT pl.PROCEDURENAME AS "과정명", 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2"/>
                </a:solidFill>
              </a:rPr>
              <a:t>	op.PROCEDURESTART AS "시작일", 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2"/>
                </a:solidFill>
              </a:rPr>
              <a:t>	op.PROCEDUREEND AS "종료일", 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2"/>
                </a:solidFill>
              </a:rPr>
              <a:t>	r.ROOMNAME AS "강의실명", 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2"/>
                </a:solidFill>
              </a:rPr>
              <a:t>	count(e.STUDENTSEQ) AS "등록인원"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2"/>
                </a:solidFill>
              </a:rPr>
              <a:t>FROM TBLOPENINGPROCEDURE op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2"/>
                </a:solidFill>
              </a:rPr>
              <a:t>	INNER JOIN TBLPROCEDURELIST pl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2"/>
                </a:solidFill>
              </a:rPr>
              <a:t>		ON op.PROCEDURELIST = pl.PROCEDURELISTSEQ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2"/>
                </a:solidFill>
              </a:rPr>
              <a:t>			INNER JOIN TBLPROCEDURESUBJECT ps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2"/>
                </a:solidFill>
              </a:rPr>
              <a:t>			…		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16" name="Google Shape;316;g12a977328f8_7_44"/>
          <p:cNvSpPr txBox="1"/>
          <p:nvPr/>
        </p:nvSpPr>
        <p:spPr>
          <a:xfrm>
            <a:off x="80875" y="3827125"/>
            <a:ext cx="5672100" cy="21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2"/>
                </a:solidFill>
              </a:rPr>
              <a:t>			ON op.OPENINGPROCEDURESEQ = 	</a:t>
            </a:r>
            <a:endParaRPr>
              <a:solidFill>
                <a:schemeClr val="dk2"/>
              </a:solidFill>
            </a:endParaRPr>
          </a:p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2"/>
                </a:solidFill>
              </a:rPr>
              <a:t>e.OPENINGPROCEDURESEQ			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2"/>
                </a:solidFill>
              </a:rPr>
              <a:t>GROUP BY op.OPENINGPROCEDURESEQ , pl.PROCEDURENAME , op.PROCEDURESTART , op.PROCEDUREEND , r.ROOMNAME , e.STUDENTSEQ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2"/>
                </a:solidFill>
              </a:rPr>
              <a:t>ORDER BY pl.PROCEDURENAME;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317" name="Google Shape;317;g12a977328f8_7_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67575" y="1093500"/>
            <a:ext cx="4929624" cy="388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12a977328f8_7_72"/>
          <p:cNvSpPr txBox="1"/>
          <p:nvPr>
            <p:ph idx="4294967295" type="title"/>
          </p:nvPr>
        </p:nvSpPr>
        <p:spPr>
          <a:xfrm>
            <a:off x="283161" y="402356"/>
            <a:ext cx="9422400" cy="703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</a:pPr>
            <a:r>
              <a:rPr lang="en-US"/>
              <a:t>A.03 개설 과정 관리</a:t>
            </a:r>
            <a:endParaRPr/>
          </a:p>
        </p:txBody>
      </p:sp>
      <p:sp>
        <p:nvSpPr>
          <p:cNvPr id="324" name="Google Shape;324;g12a977328f8_7_72"/>
          <p:cNvSpPr txBox="1"/>
          <p:nvPr/>
        </p:nvSpPr>
        <p:spPr>
          <a:xfrm>
            <a:off x="80875" y="1093500"/>
            <a:ext cx="6303600" cy="34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</a:rPr>
              <a:t> -- 등록된 교육생 정보 출력 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2"/>
                </a:solidFill>
              </a:rPr>
              <a:t>SELECT 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2"/>
                </a:solidFill>
              </a:rPr>
              <a:t>	mi.NAME AS "교육생 이름" , 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2"/>
                </a:solidFill>
              </a:rPr>
              <a:t>	SUBSTR(s.SSN, -7) AS "주민번호 뒷자리" , 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2"/>
                </a:solidFill>
              </a:rPr>
              <a:t>	TO_CHAR(s.REGDATE, 'YYYY/MM/DD') AS "등록일" , 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2"/>
                </a:solidFill>
              </a:rPr>
              <a:t>	es.ENROLMENTSTATENAME AS "수료여부"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2"/>
                </a:solidFill>
              </a:rPr>
              <a:t>FROM TBLENROLMENT e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2"/>
                </a:solidFill>
              </a:rPr>
              <a:t>	INNER JOIN TBLSTUDENT s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2"/>
                </a:solidFill>
              </a:rPr>
              <a:t>		ON e.STUDENTSEQ = s.STUDENTSEQ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2"/>
                </a:solidFill>
              </a:rPr>
              <a:t>			INNER JOIN TBLMEMBERINFO mi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2"/>
                </a:solidFill>
              </a:rPr>
              <a:t>				ON s.MEMBERINFOSEQ = mi.MEMBERINFOSEQ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2"/>
                </a:solidFill>
              </a:rPr>
              <a:t>					INNER JOIN TBLENROLMENTSTATE es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2"/>
                </a:solidFill>
              </a:rPr>
              <a:t>						ON e.ENROLMENTSTATESEQ = </a:t>
            </a:r>
            <a:endParaRPr>
              <a:solidFill>
                <a:schemeClr val="dk2"/>
              </a:solidFill>
            </a:endParaRPr>
          </a:p>
          <a:p>
            <a:pPr indent="45720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2"/>
                </a:solidFill>
              </a:rPr>
              <a:t>es.ENROLMENTSTATESEQ;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2"/>
                </a:solidFill>
              </a:rPr>
              <a:t>		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325" name="Google Shape;325;g12a977328f8_7_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89275" y="1257956"/>
            <a:ext cx="3914775" cy="527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12a977328f8_7_142"/>
          <p:cNvSpPr txBox="1"/>
          <p:nvPr>
            <p:ph idx="4294967295" type="title"/>
          </p:nvPr>
        </p:nvSpPr>
        <p:spPr>
          <a:xfrm>
            <a:off x="283161" y="402356"/>
            <a:ext cx="9422400" cy="703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</a:pPr>
            <a:r>
              <a:rPr lang="en-US"/>
              <a:t>A.03 개설 과정 관리</a:t>
            </a:r>
            <a:endParaRPr/>
          </a:p>
        </p:txBody>
      </p:sp>
      <p:sp>
        <p:nvSpPr>
          <p:cNvPr id="332" name="Google Shape;332;g12a977328f8_7_142"/>
          <p:cNvSpPr txBox="1"/>
          <p:nvPr/>
        </p:nvSpPr>
        <p:spPr>
          <a:xfrm>
            <a:off x="80875" y="1093500"/>
            <a:ext cx="7043400" cy="52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</a:rPr>
              <a:t> -- </a:t>
            </a:r>
            <a:r>
              <a:rPr lang="en-US" sz="1800">
                <a:solidFill>
                  <a:schemeClr val="dk2"/>
                </a:solidFill>
              </a:rPr>
              <a:t>개설 과정 정보 입력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2"/>
                </a:solidFill>
              </a:rPr>
              <a:t>CREATE OR REPLACE </a:t>
            </a:r>
            <a:r>
              <a:rPr lang="en-US" sz="1300">
                <a:solidFill>
                  <a:srgbClr val="FF0000"/>
                </a:solidFill>
              </a:rPr>
              <a:t>PROCEDURE </a:t>
            </a:r>
            <a:r>
              <a:rPr lang="en-US" sz="1300">
                <a:solidFill>
                  <a:schemeClr val="dk2"/>
                </a:solidFill>
              </a:rPr>
              <a:t>procAddOpenProcManage(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2"/>
                </a:solidFill>
              </a:rPr>
              <a:t>	pprocseq tblopeningprocedure.PROCEDURELIST%TYPE,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2"/>
                </a:solidFill>
              </a:rPr>
              <a:t>	pstartdate tblopeningprocedure.PROCEDURESTART%TYPE,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2"/>
                </a:solidFill>
              </a:rPr>
              <a:t>	penddate tblopeningprocedure.PROCEDUREEND%TYPE,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2"/>
                </a:solidFill>
              </a:rPr>
              <a:t>	proom tblopeningprocedure.ROOMSEQ%TYPE,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2"/>
                </a:solidFill>
              </a:rPr>
              <a:t>	pstudentsum tblopeningprocedure.STUDENTSUM%TYPE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2"/>
                </a:solidFill>
              </a:rPr>
              <a:t>)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2"/>
                </a:solidFill>
              </a:rPr>
              <a:t>IS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2"/>
                </a:solidFill>
              </a:rPr>
              <a:t>BEGIN 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2"/>
                </a:solidFill>
              </a:rPr>
              <a:t>	INSERT INTO tblopeningprocedure 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2"/>
                </a:solidFill>
              </a:rPr>
              <a:t>	VALUES (SEQOPENINGPROCEDURE.nextVal, proom, to_date(pstartdate,'YYYY-MM-DD'), to_date(penddate,'YYYY-MM-DD'), pstudentsum, pprocseq);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2"/>
                </a:solidFill>
              </a:rPr>
              <a:t>	dbms_output.put_line('------------------');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2"/>
                </a:solidFill>
              </a:rPr>
              <a:t>	dbms_output.put_line('등록이 완료 되었습니다.');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2"/>
                </a:solidFill>
              </a:rPr>
              <a:t>	dbms_output.put_line('------------------');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2"/>
                </a:solidFill>
              </a:rPr>
              <a:t>END;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2"/>
                </a:solidFill>
              </a:rPr>
              <a:t>	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2"/>
                </a:solidFill>
              </a:rPr>
              <a:t>	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2a977328f8_7_150"/>
          <p:cNvSpPr txBox="1"/>
          <p:nvPr>
            <p:ph idx="4294967295" type="title"/>
          </p:nvPr>
        </p:nvSpPr>
        <p:spPr>
          <a:xfrm>
            <a:off x="283161" y="402356"/>
            <a:ext cx="9422400" cy="703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</a:pPr>
            <a:r>
              <a:rPr lang="en-US"/>
              <a:t>A.03 개설 과정 관리</a:t>
            </a:r>
            <a:endParaRPr/>
          </a:p>
        </p:txBody>
      </p:sp>
      <p:sp>
        <p:nvSpPr>
          <p:cNvPr id="339" name="Google Shape;339;g12a977328f8_7_150"/>
          <p:cNvSpPr txBox="1"/>
          <p:nvPr/>
        </p:nvSpPr>
        <p:spPr>
          <a:xfrm>
            <a:off x="80875" y="1093500"/>
            <a:ext cx="7043400" cy="50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</a:rPr>
              <a:t> -- 개설 과정 정보 삭제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2"/>
                </a:solidFill>
              </a:rPr>
              <a:t>CREATE OR REPLACE </a:t>
            </a:r>
            <a:r>
              <a:rPr lang="en-US" sz="1300">
                <a:solidFill>
                  <a:srgbClr val="FF0000"/>
                </a:solidFill>
              </a:rPr>
              <a:t>PROCEDURE </a:t>
            </a:r>
            <a:r>
              <a:rPr lang="en-US" sz="1300">
                <a:solidFill>
                  <a:schemeClr val="dk2"/>
                </a:solidFill>
              </a:rPr>
              <a:t>procDelOpenProcManage(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2"/>
                </a:solidFill>
              </a:rPr>
              <a:t>	pseq tblopeningprocedure.OPENINGPROCEDURESEQ%TYPE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2"/>
                </a:solidFill>
              </a:rPr>
              <a:t>)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2"/>
                </a:solidFill>
              </a:rPr>
              <a:t>IS 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2"/>
                </a:solidFill>
              </a:rPr>
              <a:t>BEGIN 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2"/>
                </a:solidFill>
              </a:rPr>
              <a:t>	DELETE FROM TBLOPENINGPROCEDURE WHERE OPENINGPROCEDURESEQ = pseq;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2"/>
                </a:solidFill>
              </a:rPr>
              <a:t>	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2"/>
                </a:solidFill>
              </a:rPr>
              <a:t>	dbms_output.put_line('------------------');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2"/>
                </a:solidFill>
              </a:rPr>
              <a:t>	dbms_output.put_line('삭제가 완료 되었습니다.');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2"/>
                </a:solidFill>
              </a:rPr>
              <a:t>	dbms_output.put_line('------------------');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2"/>
                </a:solidFill>
              </a:rPr>
              <a:t>END;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2"/>
                </a:solidFill>
              </a:rPr>
              <a:t>BEGIN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2"/>
                </a:solidFill>
              </a:rPr>
              <a:t>	procDelOpenProcManage(21);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2"/>
                </a:solidFill>
              </a:rPr>
              <a:t>END;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2"/>
                </a:solidFill>
              </a:rPr>
              <a:t>	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2"/>
                </a:solidFill>
              </a:rPr>
              <a:t>	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12a977328f8_7_156"/>
          <p:cNvSpPr txBox="1"/>
          <p:nvPr>
            <p:ph idx="4294967295" type="title"/>
          </p:nvPr>
        </p:nvSpPr>
        <p:spPr>
          <a:xfrm>
            <a:off x="283161" y="402356"/>
            <a:ext cx="9422400" cy="703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</a:pPr>
            <a:r>
              <a:rPr lang="en-US"/>
              <a:t>A.03 개설 과정 관리</a:t>
            </a:r>
            <a:endParaRPr/>
          </a:p>
        </p:txBody>
      </p:sp>
      <p:sp>
        <p:nvSpPr>
          <p:cNvPr id="346" name="Google Shape;346;g12a977328f8_7_156"/>
          <p:cNvSpPr txBox="1"/>
          <p:nvPr/>
        </p:nvSpPr>
        <p:spPr>
          <a:xfrm>
            <a:off x="80875" y="1093500"/>
            <a:ext cx="7043400" cy="41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</a:rPr>
              <a:t> -- 개설 과정 정보 수정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2"/>
                </a:solidFill>
              </a:rPr>
              <a:t>CREATE OR REPLACE </a:t>
            </a:r>
            <a:r>
              <a:rPr lang="en-US" sz="1300">
                <a:solidFill>
                  <a:srgbClr val="FF0000"/>
                </a:solidFill>
              </a:rPr>
              <a:t>PROCEDURE </a:t>
            </a:r>
            <a:r>
              <a:rPr lang="en-US" sz="1300">
                <a:solidFill>
                  <a:schemeClr val="dk2"/>
                </a:solidFill>
              </a:rPr>
              <a:t>procUpdateProcManage(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2"/>
                </a:solidFill>
              </a:rPr>
              <a:t>	pprocseq tblopeningprocedure.PROCEDURELIST%TYPE,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2"/>
                </a:solidFill>
              </a:rPr>
              <a:t>	pstartdate tblopeningprocedure.PROCEDURESTART%TYPE,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2"/>
                </a:solidFill>
              </a:rPr>
              <a:t>	penddate tblopeningprocedure.PROCEDUREEND%TYPE,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2"/>
                </a:solidFill>
              </a:rPr>
              <a:t>	proom tblopeningprocedure.ROOMSEQ%TYPE,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2"/>
                </a:solidFill>
              </a:rPr>
              <a:t>	pstudentsum tblopeningprocedure.STUDENTSUM%TYPE,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2"/>
                </a:solidFill>
              </a:rPr>
              <a:t>	pseq tblopeningprocedure.OPENINGPROCEDURESEQ%TYPE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2"/>
                </a:solidFill>
              </a:rPr>
              <a:t>    )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2"/>
                </a:solidFill>
              </a:rPr>
              <a:t>IS 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2"/>
                </a:solidFill>
              </a:rPr>
              <a:t>BEGIN 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2"/>
                </a:solidFill>
              </a:rPr>
              <a:t>	UPDATE TBLOPENINGPROCEDURE 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2"/>
                </a:solidFill>
              </a:rPr>
              <a:t>	SET ROOMSEQ = proom,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2"/>
                </a:solidFill>
              </a:rPr>
              <a:t>		PROCEDURESTART = to_Date(pstartdate,'YYYY-MM-DD'),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2"/>
                </a:solidFill>
              </a:rPr>
              <a:t>		PROCEDUREEND = to_Date(penddate,'YYYY-MM-DD'),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2"/>
                </a:solidFill>
              </a:rPr>
              <a:t>		STUDENTSUM = pstudentsum,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2"/>
                </a:solidFill>
              </a:rPr>
              <a:t>		PROCEDURELIST = pprocseq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2"/>
                </a:solidFill>
              </a:rPr>
              <a:t>	WHERE OPENINGPROCEDURESEQ = pseq;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347" name="Google Shape;347;g12a977328f8_7_156"/>
          <p:cNvSpPr txBox="1"/>
          <p:nvPr/>
        </p:nvSpPr>
        <p:spPr>
          <a:xfrm>
            <a:off x="5582075" y="1093500"/>
            <a:ext cx="7043400" cy="3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2"/>
                </a:solidFill>
              </a:rPr>
              <a:t>	dbms_output.put_line('------------------');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2"/>
                </a:solidFill>
              </a:rPr>
              <a:t>	dbms_output.put_line('수정이 완료 되었습니다.');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2"/>
                </a:solidFill>
              </a:rPr>
              <a:t>	dbms_output.put_line('------------------');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2"/>
                </a:solidFill>
              </a:rPr>
              <a:t>END;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2"/>
                </a:solidFill>
              </a:rPr>
              <a:t>BEGIN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2"/>
                </a:solidFill>
              </a:rPr>
              <a:t>	procUpdateProcManage(9,'2022-05-21','2022-06-21',6,26,21);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2"/>
                </a:solidFill>
              </a:rPr>
              <a:t>END;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2"/>
                </a:solidFill>
              </a:rPr>
              <a:t>	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2"/>
                </a:solidFill>
              </a:rPr>
              <a:t>	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"/>
          <p:cNvSpPr txBox="1"/>
          <p:nvPr>
            <p:ph type="title"/>
          </p:nvPr>
        </p:nvSpPr>
        <p:spPr>
          <a:xfrm>
            <a:off x="5180013" y="1600200"/>
            <a:ext cx="4482461" cy="248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요구분석 및 추가기능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12a977328f8_7_15"/>
          <p:cNvSpPr txBox="1"/>
          <p:nvPr>
            <p:ph idx="4294967295" type="title"/>
          </p:nvPr>
        </p:nvSpPr>
        <p:spPr>
          <a:xfrm>
            <a:off x="283161" y="402356"/>
            <a:ext cx="9422400" cy="703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</a:pPr>
            <a:r>
              <a:rPr lang="en-US"/>
              <a:t>A.04 개설 과목 관리</a:t>
            </a:r>
            <a:endParaRPr/>
          </a:p>
        </p:txBody>
      </p:sp>
      <p:sp>
        <p:nvSpPr>
          <p:cNvPr id="354" name="Google Shape;354;g12a977328f8_7_15"/>
          <p:cNvSpPr txBox="1"/>
          <p:nvPr/>
        </p:nvSpPr>
        <p:spPr>
          <a:xfrm>
            <a:off x="80875" y="1093500"/>
            <a:ext cx="64416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</a:rPr>
              <a:t> -- 개설 과목 정보 출력 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>
                <a:solidFill>
                  <a:schemeClr val="dk2"/>
                </a:solidFill>
              </a:rPr>
              <a:t>SELECT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>
                <a:solidFill>
                  <a:schemeClr val="dk2"/>
                </a:solidFill>
              </a:rPr>
              <a:t>    distinct op.OPENINGPROCEDURESEQ,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>
                <a:solidFill>
                  <a:schemeClr val="dk2"/>
                </a:solidFill>
              </a:rPr>
              <a:t>     pl.PROCEDURENAME AS "과정명", 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>
                <a:solidFill>
                  <a:schemeClr val="dk2"/>
                </a:solidFill>
              </a:rPr>
              <a:t>	op.PROCEDURESTART AS "과정시작" , 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>
                <a:solidFill>
                  <a:schemeClr val="dk2"/>
                </a:solidFill>
              </a:rPr>
              <a:t>	op.PROCEDUREEND AS "과정끝" , 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>
                <a:solidFill>
                  <a:schemeClr val="dk2"/>
                </a:solidFill>
              </a:rPr>
              <a:t>	r.ROOMNAME AS "강의실" , 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>
                <a:solidFill>
                  <a:schemeClr val="dk2"/>
                </a:solidFill>
              </a:rPr>
              <a:t>	s.SUBJECTNAME AS "과목명" , 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>
                <a:solidFill>
                  <a:schemeClr val="dk2"/>
                </a:solidFill>
              </a:rPr>
              <a:t>	ss.SUBJECTSTART AS "과목시작" , 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2"/>
                </a:solidFill>
              </a:rPr>
              <a:t>	ss.SUBJECTEND AS "과목끝" , 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355" name="Google Shape;355;g12a977328f8_7_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8850" y="3429000"/>
            <a:ext cx="8294301" cy="3350325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g12a977328f8_7_15"/>
          <p:cNvSpPr txBox="1"/>
          <p:nvPr/>
        </p:nvSpPr>
        <p:spPr>
          <a:xfrm>
            <a:off x="4930250" y="1105550"/>
            <a:ext cx="6441600" cy="3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</a:rPr>
              <a:t> 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2"/>
                </a:solidFill>
              </a:rPr>
              <a:t>	b.BOOKNAME AS "교재명",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2"/>
                </a:solidFill>
              </a:rPr>
              <a:t>	mi.NAME AS "교사"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2"/>
                </a:solidFill>
              </a:rPr>
              <a:t>FROM TBLOPENINGPROCEDURE op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2"/>
                </a:solidFill>
              </a:rPr>
              <a:t>	INNER JOIN TBLPROCEDURELIST pl	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2"/>
                </a:solidFill>
              </a:rPr>
              <a:t>		ON op.PROCEDURELIST = pl.PROCEDURELISTSEQ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2"/>
                </a:solidFill>
              </a:rPr>
              <a:t>			…</a:t>
            </a:r>
            <a:endParaRPr>
              <a:solidFill>
                <a:schemeClr val="dk2"/>
              </a:solidFill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2"/>
                </a:solidFill>
              </a:rPr>
              <a:t>ON t.MEMBERINFOSEQ = mi.MEMBERINFOSEQ</a:t>
            </a:r>
            <a:endParaRPr>
              <a:solidFill>
                <a:schemeClr val="dk2"/>
              </a:solidFill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2"/>
                </a:solidFill>
              </a:rPr>
              <a:t>WHERE op.OPENINGPROCEDURESEQ = 11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2"/>
                </a:solidFill>
              </a:rPr>
              <a:t>                   ORDER BY ss.SUBJECTSTART;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12a977328f8_7_164"/>
          <p:cNvSpPr txBox="1"/>
          <p:nvPr>
            <p:ph idx="4294967295" type="title"/>
          </p:nvPr>
        </p:nvSpPr>
        <p:spPr>
          <a:xfrm>
            <a:off x="283161" y="402356"/>
            <a:ext cx="9422400" cy="703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</a:pPr>
            <a:r>
              <a:rPr lang="en-US"/>
              <a:t>A.</a:t>
            </a:r>
            <a:r>
              <a:rPr lang="en-US"/>
              <a:t>04 개설 과목 관리</a:t>
            </a:r>
            <a:endParaRPr/>
          </a:p>
        </p:txBody>
      </p:sp>
      <p:sp>
        <p:nvSpPr>
          <p:cNvPr id="363" name="Google Shape;363;g12a977328f8_7_164"/>
          <p:cNvSpPr txBox="1"/>
          <p:nvPr/>
        </p:nvSpPr>
        <p:spPr>
          <a:xfrm>
            <a:off x="80875" y="1093500"/>
            <a:ext cx="6530400" cy="54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</a:rPr>
              <a:t> -- 개설 과목 정보 입력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2"/>
                </a:solidFill>
              </a:rPr>
              <a:t>CREATE OR REPLACE </a:t>
            </a:r>
            <a:r>
              <a:rPr lang="en-US" sz="1300">
                <a:solidFill>
                  <a:srgbClr val="FF0000"/>
                </a:solidFill>
              </a:rPr>
              <a:t>PROCEDURE</a:t>
            </a:r>
            <a:r>
              <a:rPr lang="en-US" sz="1300">
                <a:solidFill>
                  <a:schemeClr val="dk2"/>
                </a:solidFill>
              </a:rPr>
              <a:t> procAddOpenSubj(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2"/>
                </a:solidFill>
              </a:rPr>
              <a:t>	popenproc tblopeningprocedure.OPENINGPROCEDURESEQ%TYPE,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2"/>
                </a:solidFill>
              </a:rPr>
              <a:t>	psubjectstart tblsubjectschedule.SUBJECTSTART%TYPE,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2"/>
                </a:solidFill>
              </a:rPr>
              <a:t>	psubjectend tblsubjectschedule.SUBJECTEND%TYPE,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2"/>
                </a:solidFill>
              </a:rPr>
              <a:t>	psubject tblpossiblesubject.SUBJECTSEQ%TYPE,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2"/>
                </a:solidFill>
              </a:rPr>
              <a:t>	pteacher tblpossiblesubject.TEACHERSEQ%TYPE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2"/>
                </a:solidFill>
              </a:rPr>
              <a:t>)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2"/>
                </a:solidFill>
              </a:rPr>
              <a:t>IS 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2"/>
                </a:solidFill>
              </a:rPr>
              <a:t>	vpossisubjseq NUMBER;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2"/>
                </a:solidFill>
              </a:rPr>
              <a:t>BEGIN 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2"/>
                </a:solidFill>
              </a:rPr>
              <a:t>	INSERT INTO TBLPOSSIBLESUBJECT VALUES(TBLPOSSIBLESUBJECTSEQ.nextVal, pteacher, psubject);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2"/>
                </a:solidFill>
              </a:rPr>
              <a:t>	SELECT max(POSSIBLESUBJECTSEQ)into vpossisubjseq FROM TBLPOSSIBLESUBJECT;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2"/>
                </a:solidFill>
              </a:rPr>
              <a:t>	INSERT INTO TBLSUBJECTSCHEDULE VALUES(SEQSUBSCHEDULE.nextVal, to_Date(psubjectstart,'YYYY-MM-DD'), to_Date(psubjectend,'YYYY-MM-DD'), popenproc , vpossisubjseq);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2"/>
                </a:solidFill>
              </a:rPr>
              <a:t>	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2"/>
                </a:solidFill>
              </a:rPr>
              <a:t>	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2"/>
                </a:solidFill>
              </a:rPr>
              <a:t>	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364" name="Google Shape;364;g12a977328f8_7_164"/>
          <p:cNvSpPr txBox="1"/>
          <p:nvPr/>
        </p:nvSpPr>
        <p:spPr>
          <a:xfrm>
            <a:off x="6722325" y="1105550"/>
            <a:ext cx="7043400" cy="31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</a:rPr>
              <a:t> 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2"/>
                </a:solidFill>
              </a:rPr>
              <a:t>	dbms_output.put_line('------------------');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2"/>
                </a:solidFill>
              </a:rPr>
              <a:t>	dbms_output.put_line('등록이 완료 되었습니다.');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2"/>
                </a:solidFill>
              </a:rPr>
              <a:t>	dbms_output.put_line('------------------');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2"/>
                </a:solidFill>
              </a:rPr>
              <a:t>END;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2"/>
                </a:solidFill>
              </a:rPr>
              <a:t>BEGIN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2"/>
                </a:solidFill>
              </a:rPr>
              <a:t>	procAddOpenSubj(21,'2022-05-20','2022-06-20',34,22);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2"/>
                </a:solidFill>
              </a:rPr>
              <a:t>END;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2"/>
                </a:solidFill>
              </a:rPr>
              <a:t>	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2"/>
                </a:solidFill>
              </a:rPr>
              <a:t>	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12a977328f8_7_171"/>
          <p:cNvSpPr txBox="1"/>
          <p:nvPr>
            <p:ph idx="4294967295" type="title"/>
          </p:nvPr>
        </p:nvSpPr>
        <p:spPr>
          <a:xfrm>
            <a:off x="283161" y="402356"/>
            <a:ext cx="9422400" cy="703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</a:pPr>
            <a:r>
              <a:rPr lang="en-US"/>
              <a:t>A.04 개설 과목 관리</a:t>
            </a:r>
            <a:endParaRPr/>
          </a:p>
        </p:txBody>
      </p:sp>
      <p:sp>
        <p:nvSpPr>
          <p:cNvPr id="371" name="Google Shape;371;g12a977328f8_7_171"/>
          <p:cNvSpPr txBox="1"/>
          <p:nvPr/>
        </p:nvSpPr>
        <p:spPr>
          <a:xfrm>
            <a:off x="80875" y="1093500"/>
            <a:ext cx="7043400" cy="584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</a:rPr>
              <a:t> -- 개설 과목 정보 삭제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2"/>
                </a:solidFill>
              </a:rPr>
              <a:t>CREATE OR REPLACE </a:t>
            </a:r>
            <a:r>
              <a:rPr lang="en-US" sz="1300">
                <a:solidFill>
                  <a:srgbClr val="FF0000"/>
                </a:solidFill>
              </a:rPr>
              <a:t>PROCEDURE </a:t>
            </a:r>
            <a:r>
              <a:rPr lang="en-US" sz="1300">
                <a:solidFill>
                  <a:schemeClr val="dk2"/>
                </a:solidFill>
              </a:rPr>
              <a:t>procDelOpenSubj(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2"/>
                </a:solidFill>
              </a:rPr>
              <a:t>	psubjsch tblsubjectschedule.SUBJECTSCHEDULESEQ%TYPE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2"/>
                </a:solidFill>
              </a:rPr>
              <a:t>)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2"/>
                </a:solidFill>
              </a:rPr>
              <a:t>IS 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2"/>
                </a:solidFill>
              </a:rPr>
              <a:t>	vpossseq NUMBER;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2"/>
                </a:solidFill>
              </a:rPr>
              <a:t>BEGIN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2"/>
                </a:solidFill>
              </a:rPr>
              <a:t>	SELECT POSSIBLESUBJECTSEQ INTO vpossseq FROM TBLSUBJECTSCHEDULE WHERE SUBJECTSCHEDULESEQ = psubjsch;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2"/>
                </a:solidFill>
              </a:rPr>
              <a:t>	DELETE FROM TBLSUBJECTSCHEDULE WHERE SUBJECTSCHEDULESEQ = psubjsch;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2"/>
                </a:solidFill>
              </a:rPr>
              <a:t>	DELETE FROM TBLPOSSIBLESUBJECT WHERE POSSIBLESUBJECTSEQ = vpossseq;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2"/>
                </a:solidFill>
              </a:rPr>
              <a:t>	dbms_output.put_line('------------------');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2"/>
                </a:solidFill>
              </a:rPr>
              <a:t>	dbms_output.put_line('삭제가 완료 되었습니다.');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2"/>
                </a:solidFill>
              </a:rPr>
              <a:t>	dbms_output.put_line('------------------');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2"/>
                </a:solidFill>
              </a:rPr>
              <a:t>END;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2"/>
                </a:solidFill>
              </a:rPr>
              <a:t>BEGIN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2"/>
                </a:solidFill>
              </a:rPr>
              <a:t>	procDelOpenSubj(64);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2"/>
                </a:solidFill>
              </a:rPr>
              <a:t>END;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2"/>
                </a:solidFill>
              </a:rPr>
              <a:t>	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2"/>
                </a:solidFill>
              </a:rPr>
              <a:t>	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12a977328f8_7_177"/>
          <p:cNvSpPr txBox="1"/>
          <p:nvPr>
            <p:ph idx="4294967295" type="title"/>
          </p:nvPr>
        </p:nvSpPr>
        <p:spPr>
          <a:xfrm>
            <a:off x="283161" y="402356"/>
            <a:ext cx="9422400" cy="703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</a:pPr>
            <a:r>
              <a:rPr lang="en-US"/>
              <a:t>A.04 개설 과목 관리</a:t>
            </a:r>
            <a:endParaRPr/>
          </a:p>
        </p:txBody>
      </p:sp>
      <p:sp>
        <p:nvSpPr>
          <p:cNvPr id="378" name="Google Shape;378;g12a977328f8_7_177"/>
          <p:cNvSpPr txBox="1"/>
          <p:nvPr/>
        </p:nvSpPr>
        <p:spPr>
          <a:xfrm>
            <a:off x="80875" y="1093500"/>
            <a:ext cx="7043400" cy="58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</a:rPr>
              <a:t> -- 개설 과목 정보 수정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2"/>
                </a:solidFill>
              </a:rPr>
              <a:t>CREATE OR REPLACE </a:t>
            </a:r>
            <a:r>
              <a:rPr lang="en-US" sz="1300">
                <a:solidFill>
                  <a:srgbClr val="FF0000"/>
                </a:solidFill>
              </a:rPr>
              <a:t>PROCEDURE </a:t>
            </a:r>
            <a:r>
              <a:rPr lang="en-US" sz="1300">
                <a:solidFill>
                  <a:schemeClr val="dk2"/>
                </a:solidFill>
              </a:rPr>
              <a:t>procUpdateOpenSubj(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2"/>
                </a:solidFill>
              </a:rPr>
              <a:t>	psubjschseq tblsubjectschedule.SUBJECTSCHEDULESEQ%TYPE,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2"/>
                </a:solidFill>
              </a:rPr>
              <a:t>	psubjectstart tblsubjectschedule.SUBJECTSTART%TYPE,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2"/>
                </a:solidFill>
              </a:rPr>
              <a:t>	psubjectend tblsubjectschedule.SUBJECTEND%TYPE,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2"/>
                </a:solidFill>
              </a:rPr>
              <a:t>	popenproc tblopeningprocedure.OPENINGPROCEDURESEQ%TYPE,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2"/>
                </a:solidFill>
              </a:rPr>
              <a:t>	pposssubject tblpossiblesubject.SUBJECTSEQ%TYPE,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2"/>
                </a:solidFill>
              </a:rPr>
              <a:t>	pteacher tblpossiblesubject.TEACHERSEQ%TYPE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2"/>
                </a:solidFill>
              </a:rPr>
              <a:t>)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2"/>
                </a:solidFill>
              </a:rPr>
              <a:t>IS 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2"/>
                </a:solidFill>
              </a:rPr>
              <a:t>BEGIN 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2"/>
                </a:solidFill>
              </a:rPr>
              <a:t>	UPDATE TBLSUBJECTSCHEDULE 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2"/>
                </a:solidFill>
              </a:rPr>
              <a:t>	SET SUBJECTSTART = to_date(psubjectstart,'YYYY-MM-DD'),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2"/>
                </a:solidFill>
              </a:rPr>
              <a:t>		SUBJECTEND = to_date(psubjectend,'YYYY-MM-DD'),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2"/>
                </a:solidFill>
              </a:rPr>
              <a:t>		OPENINGPROCEDURESEQ = popenproc,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2"/>
                </a:solidFill>
              </a:rPr>
              <a:t>		POSSIBLESUBJECTSEQ = pposssubject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2"/>
                </a:solidFill>
              </a:rPr>
              <a:t>	WHERE SUBJECTSCHEDULESEQ = psubjschseq;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2"/>
                </a:solidFill>
              </a:rPr>
              <a:t>	dbms_output.out_line("------------------");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2"/>
                </a:solidFill>
              </a:rPr>
              <a:t>	dbms_output.out_line("수정이 완료 되었습니다.");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2"/>
                </a:solidFill>
              </a:rPr>
              <a:t>	dbms_output.out_line("------------------");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2"/>
                </a:solidFill>
              </a:rPr>
              <a:t>END;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2"/>
                </a:solidFill>
              </a:rPr>
              <a:t>	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2"/>
                </a:solidFill>
              </a:rPr>
              <a:t>	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12a977328f8_3_0"/>
          <p:cNvSpPr txBox="1"/>
          <p:nvPr>
            <p:ph idx="4294967295" type="title"/>
          </p:nvPr>
        </p:nvSpPr>
        <p:spPr>
          <a:xfrm>
            <a:off x="190507" y="237900"/>
            <a:ext cx="3706500" cy="703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</a:pPr>
            <a:r>
              <a:rPr lang="en-US"/>
              <a:t>A.05 교육생 관리</a:t>
            </a:r>
            <a:endParaRPr/>
          </a:p>
        </p:txBody>
      </p:sp>
      <p:sp>
        <p:nvSpPr>
          <p:cNvPr id="385" name="Google Shape;385;g12a977328f8_3_0"/>
          <p:cNvSpPr txBox="1"/>
          <p:nvPr/>
        </p:nvSpPr>
        <p:spPr>
          <a:xfrm>
            <a:off x="5332350" y="1105475"/>
            <a:ext cx="58410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6" name="Google Shape;386;g12a977328f8_3_0"/>
          <p:cNvSpPr txBox="1"/>
          <p:nvPr/>
        </p:nvSpPr>
        <p:spPr>
          <a:xfrm>
            <a:off x="80875" y="1093500"/>
            <a:ext cx="6506400" cy="51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</a:rPr>
              <a:t> -- 교육생 정보 출력 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</a:rPr>
              <a:t>CREATE OR REPLACE VIEW vwStudentManagement AS 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</a:rPr>
              <a:t>SELECT  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</a:rPr>
              <a:t>    mi.name as "이름", 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</a:rPr>
              <a:t>    s.ssn as "주민번호", 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</a:rPr>
              <a:t>    s.tel as "전화번호", 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</a:rPr>
              <a:t>    s.regdate as "등록일자", 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</a:rPr>
              <a:t>    s.employment as "취업여부",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</a:rPr>
              <a:t>    count(mi.memberinfoseq) as "수강신청 횟수"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</a:rPr>
              <a:t>FROM tblmemberinfo mi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</a:rPr>
              <a:t>    INNER JOIN tblstudent s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</a:rPr>
              <a:t>        on mi.memberinfoseq = s.memberinfoseq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</a:rPr>
              <a:t>            WHERE mi.memberinfoseq &gt; 10 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</a:rPr>
              <a:t>                group by mi.name, s.ssn, s.tel, s.regdate, s.employment;</a:t>
            </a:r>
            <a:endParaRPr sz="1800">
              <a:solidFill>
                <a:schemeClr val="dk2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</a:rPr>
              <a:t>  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87" name="Google Shape;387;g12a977328f8_3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87400" y="223825"/>
            <a:ext cx="5366150" cy="641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12a977328f8_3_21"/>
          <p:cNvSpPr txBox="1"/>
          <p:nvPr>
            <p:ph idx="4294967295" type="title"/>
          </p:nvPr>
        </p:nvSpPr>
        <p:spPr>
          <a:xfrm>
            <a:off x="283161" y="402356"/>
            <a:ext cx="9422400" cy="703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</a:pPr>
            <a:r>
              <a:rPr lang="en-US"/>
              <a:t>A.05 교육생 관리</a:t>
            </a:r>
            <a:endParaRPr/>
          </a:p>
        </p:txBody>
      </p:sp>
      <p:sp>
        <p:nvSpPr>
          <p:cNvPr id="394" name="Google Shape;394;g12a977328f8_3_21"/>
          <p:cNvSpPr txBox="1"/>
          <p:nvPr/>
        </p:nvSpPr>
        <p:spPr>
          <a:xfrm>
            <a:off x="4071300" y="2315100"/>
            <a:ext cx="8120700" cy="37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2"/>
                </a:solidFill>
              </a:rPr>
              <a:t>FROM tblmemberinfo mi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2"/>
                </a:solidFill>
              </a:rPr>
              <a:t>    INNER JOIN tblstudent s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2"/>
                </a:solidFill>
              </a:rPr>
              <a:t>        on mi.memberinfoseq = s.memberinfoseq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2"/>
                </a:solidFill>
              </a:rPr>
              <a:t>            INNER JOIN tblenrolment e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2"/>
                </a:solidFill>
              </a:rPr>
              <a:t>                on s.studentseq = e.studentseq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2"/>
                </a:solidFill>
              </a:rPr>
              <a:t>                        INNER JOIN tblopeningprocedure o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2"/>
                </a:solidFill>
              </a:rPr>
              <a:t>                            on e.openingprocedureseq = o.openingprocedureseq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2"/>
                </a:solidFill>
              </a:rPr>
              <a:t>                                INNER JOIN tblprocedurelist p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2"/>
                </a:solidFill>
              </a:rPr>
              <a:t>                                    on o.procedurelist = p.procedurelistseq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2"/>
                </a:solidFill>
              </a:rPr>
              <a:t>                                        INNER JOIN tblroom r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2"/>
                </a:solidFill>
              </a:rPr>
              <a:t>                                            on o.roomseq = r.roomseq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2"/>
                </a:solidFill>
              </a:rPr>
              <a:t>                                                INNER JOIN tblcompletestate c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2"/>
                </a:solidFill>
              </a:rPr>
              <a:t>                                                    on e.completestateseq = c.completestateseq;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395" name="Google Shape;395;g12a977328f8_3_21"/>
          <p:cNvSpPr txBox="1"/>
          <p:nvPr/>
        </p:nvSpPr>
        <p:spPr>
          <a:xfrm>
            <a:off x="283150" y="1183850"/>
            <a:ext cx="5049300" cy="37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</a:rPr>
              <a:t>-- 교육생 정보 검색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</a:rPr>
              <a:t>CREATE OR REPLACE VIEW vwstudentinfosearch AS 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</a:rPr>
              <a:t>SELECT 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</a:rPr>
              <a:t>    mi.name as "이름",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</a:rPr>
              <a:t>    p.procedurename as "개설과정 정보",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</a:rPr>
              <a:t>    o.procedurestart as "과정 시작일",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</a:rPr>
              <a:t>    o.procedureend as "과정 종료일",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</a:rPr>
              <a:t>    r.roomname as "강의실",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</a:rPr>
              <a:t>    c.completestate as "수료상태 여부",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</a:rPr>
              <a:t>    e.completedate as "수료 및 중도탈락 날짜"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1" name="Google Shape;401;g12a977328f8_3_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3050" y="889150"/>
            <a:ext cx="9105900" cy="354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2" name="Google Shape;402;g12a977328f8_3_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43051" y="5384475"/>
            <a:ext cx="9105899" cy="1032730"/>
          </a:xfrm>
          <a:prstGeom prst="rect">
            <a:avLst/>
          </a:prstGeom>
          <a:noFill/>
          <a:ln>
            <a:noFill/>
          </a:ln>
        </p:spPr>
      </p:pic>
      <p:sp>
        <p:nvSpPr>
          <p:cNvPr id="403" name="Google Shape;403;g12a977328f8_3_36"/>
          <p:cNvSpPr txBox="1"/>
          <p:nvPr/>
        </p:nvSpPr>
        <p:spPr>
          <a:xfrm>
            <a:off x="486150" y="372900"/>
            <a:ext cx="4884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</a:rPr>
              <a:t>SELECT * FROM </a:t>
            </a:r>
            <a:r>
              <a:rPr lang="en-US" sz="1800">
                <a:solidFill>
                  <a:schemeClr val="dk2"/>
                </a:solidFill>
              </a:rPr>
              <a:t>vwstudentinfosearch;</a:t>
            </a:r>
            <a:endParaRPr/>
          </a:p>
        </p:txBody>
      </p:sp>
      <p:sp>
        <p:nvSpPr>
          <p:cNvPr id="404" name="Google Shape;404;g12a977328f8_3_36"/>
          <p:cNvSpPr txBox="1"/>
          <p:nvPr/>
        </p:nvSpPr>
        <p:spPr>
          <a:xfrm>
            <a:off x="601500" y="4539013"/>
            <a:ext cx="5494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</a:rPr>
              <a:t>SELECT * FROM vwstudentinfosearch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</a:rPr>
              <a:t>    </a:t>
            </a:r>
            <a:r>
              <a:rPr lang="en-US" sz="1800">
                <a:solidFill>
                  <a:schemeClr val="dk2"/>
                </a:solidFill>
              </a:rPr>
              <a:t>where "이름" = '천혜현'; 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12a977328f8_3_488"/>
          <p:cNvSpPr txBox="1"/>
          <p:nvPr>
            <p:ph idx="4294967295" type="title"/>
          </p:nvPr>
        </p:nvSpPr>
        <p:spPr>
          <a:xfrm>
            <a:off x="206961" y="249956"/>
            <a:ext cx="9422400" cy="703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</a:pPr>
            <a:r>
              <a:rPr lang="en-US"/>
              <a:t>A.05 교육생 관리</a:t>
            </a:r>
            <a:endParaRPr/>
          </a:p>
        </p:txBody>
      </p:sp>
      <p:sp>
        <p:nvSpPr>
          <p:cNvPr id="411" name="Google Shape;411;g12a977328f8_3_488"/>
          <p:cNvSpPr txBox="1"/>
          <p:nvPr/>
        </p:nvSpPr>
        <p:spPr>
          <a:xfrm>
            <a:off x="664150" y="1005175"/>
            <a:ext cx="4723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Malgun Gothic"/>
                <a:ea typeface="Malgun Gothic"/>
                <a:cs typeface="Malgun Gothic"/>
                <a:sym typeface="Malgun Gothic"/>
              </a:rPr>
              <a:t>교육생 정보 추가, 수정, 삭제 기능</a:t>
            </a:r>
            <a:endParaRPr sz="18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2" name="Google Shape;412;g12a977328f8_3_488"/>
          <p:cNvSpPr txBox="1"/>
          <p:nvPr/>
        </p:nvSpPr>
        <p:spPr>
          <a:xfrm>
            <a:off x="731850" y="1466875"/>
            <a:ext cx="11129100" cy="53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-- 기본정보 추가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-- 학생등록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INSERT INTO tblmemberinfo (memberinfoseq, name, id) VALUES ((select max(tblmemberinfo.memberinfoseq) + 1 from tblmemberinfo), '변창현', 'akskqlkdkkk');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INSERT INTO tblstudent (studentseq, ssn, tel, regdate, employment, memberinfoseq) VALUES ((select max(tblstudent.studentseq) + 1 from tblstudent), '990801-1123344', '010-8071-2383', '2022-05-09', 'N', (select max(tblmemberinfo.memberinfoseq) from tblmemberinfo));</a:t>
            </a:r>
            <a:endParaRPr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-- 학생 기본정보 수정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-- 멤버 테이블에 아이디 수정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update tblmemberinfo set ID = '원하는 id' where memberinfoseq = 학생의 seq번호;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-- 멤버 테이블에 이름 수정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update tblmemberinfo set name = 'OOO' where memberinfoseq = 학생의 seq번호;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-- 학생 테이블에 전화번호 수정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update tblstudent set tel = '전화번호' where studentseq = 학생의 seq 번호;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-- 학생 테이블에 주민번호 수정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update tblstudent set ssn = '주민번호' where studentseq = 학생의 seq 번호;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-- 기본정보 삭제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-- 멤버 테이블에 학생 아이디로 정보 삭제 (이름은 동명이인때매 X)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delete from tblmemberinfo where id = '학생 아이디 입력';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-- 학생 테이블에 학생 주민번호로 정보 삭제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delete from tblstudent where ssn = '학생 주민번호 입력';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12a977328f8_3_28"/>
          <p:cNvSpPr txBox="1"/>
          <p:nvPr>
            <p:ph idx="4294967295" type="title"/>
          </p:nvPr>
        </p:nvSpPr>
        <p:spPr>
          <a:xfrm>
            <a:off x="283161" y="402356"/>
            <a:ext cx="9422400" cy="703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</a:pPr>
            <a:r>
              <a:rPr lang="en-US"/>
              <a:t>A.06 시험관리 및 성적관리</a:t>
            </a:r>
            <a:endParaRPr/>
          </a:p>
        </p:txBody>
      </p:sp>
      <p:sp>
        <p:nvSpPr>
          <p:cNvPr id="419" name="Google Shape;419;g12a977328f8_3_28"/>
          <p:cNvSpPr txBox="1"/>
          <p:nvPr/>
        </p:nvSpPr>
        <p:spPr>
          <a:xfrm>
            <a:off x="283150" y="1183850"/>
            <a:ext cx="5367600" cy="62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</a:rPr>
              <a:t>-- 과목별 성적 / 시험 등록 여부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</a:rPr>
              <a:t>CREATE OR REPLACE VIEW vwTestManagementAndGradeCheck AS 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</a:rPr>
              <a:t>SELECT 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</a:rPr>
              <a:t>    pl.procedurename as "개설된 과정 이름",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</a:rPr>
              <a:t>    sb.subjectname as "개설 과목명",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</a:rPr>
              <a:t>    case s.scoresum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</a:rPr>
              <a:t>        when null then 'N'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</a:rPr>
              <a:t>        else 'Y'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</a:rPr>
              <a:t>    end as "성적 등록 여부",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</a:rPr>
              <a:t>    case que.question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</a:rPr>
              <a:t>        when null then 'N'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</a:rPr>
              <a:t>        else 'Y'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</a:rPr>
              <a:t>    end as "시험 파일 등록 여부"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</a:rPr>
              <a:t> 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</a:rPr>
              <a:t>  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0" name="Google Shape;420;g12a977328f8_3_28"/>
          <p:cNvSpPr txBox="1"/>
          <p:nvPr/>
        </p:nvSpPr>
        <p:spPr>
          <a:xfrm>
            <a:off x="4898100" y="2200650"/>
            <a:ext cx="7370100" cy="43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</a:rPr>
              <a:t>from tblscore s 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</a:rPr>
              <a:t>    inner join tblwrittenscore ws 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</a:rPr>
              <a:t>        on s.writtenscoreseq = ws.writtenscoreseq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</a:rPr>
              <a:t>            inner join tblpoint p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</a:rPr>
              <a:t>                on s.pointseq = p.pointseq</a:t>
            </a:r>
            <a:endParaRPr sz="1800">
              <a:solidFill>
                <a:schemeClr val="dk2"/>
              </a:solidFill>
            </a:endParaRPr>
          </a:p>
          <a:p>
            <a:pPr indent="45720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</a:rPr>
              <a:t>……</a:t>
            </a:r>
            <a:endParaRPr sz="1800">
              <a:solidFill>
                <a:schemeClr val="dk2"/>
              </a:solidFill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</a:rPr>
              <a:t>left outer  join tblbooklist bl</a:t>
            </a:r>
            <a:endParaRPr sz="1800">
              <a:solidFill>
                <a:schemeClr val="dk2"/>
              </a:solidFill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</a:rPr>
              <a:t>   on bl.subjectseq = sb.subjectseq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</a:rPr>
              <a:t>				left outer join tblbook bb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</a:rPr>
              <a:t>	  			   on bb.bookseq = bl.bookseq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</a:rPr>
              <a:t>					INNER join tbltest te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</a:rPr>
              <a:t>	   			on te.subjectscheduleseq = sch.subjectscheduleseq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</a:rPr>
              <a:t> 						inner join tblquestion que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</a:rPr>
              <a:t>						   on que.testseq = te.testseq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</a:rPr>
              <a:t>							order by scoreseq;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6" name="Google Shape;426;g12a977328f8_3_1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4350" y="242525"/>
            <a:ext cx="5767975" cy="6372949"/>
          </a:xfrm>
          <a:prstGeom prst="rect">
            <a:avLst/>
          </a:prstGeom>
          <a:noFill/>
          <a:ln>
            <a:noFill/>
          </a:ln>
        </p:spPr>
      </p:pic>
      <p:sp>
        <p:nvSpPr>
          <p:cNvPr id="427" name="Google Shape;427;g12a977328f8_3_177"/>
          <p:cNvSpPr txBox="1"/>
          <p:nvPr/>
        </p:nvSpPr>
        <p:spPr>
          <a:xfrm>
            <a:off x="724950" y="609575"/>
            <a:ext cx="4232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SELECT * FROM vwTestManagementAndGradeCheck;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2a977328f8_0_242"/>
          <p:cNvSpPr txBox="1"/>
          <p:nvPr/>
        </p:nvSpPr>
        <p:spPr>
          <a:xfrm>
            <a:off x="3204075" y="875875"/>
            <a:ext cx="4620900" cy="52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latin typeface="Malgun Gothic"/>
                <a:ea typeface="Malgun Gothic"/>
                <a:cs typeface="Malgun Gothic"/>
                <a:sym typeface="Malgun Gothic"/>
              </a:rPr>
              <a:t>[관리자]</a:t>
            </a:r>
            <a:endParaRPr b="1" sz="19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Malgun Gothic"/>
              <a:buChar char="-"/>
            </a:pPr>
            <a:r>
              <a:rPr lang="en-US" sz="1800">
                <a:latin typeface="Malgun Gothic"/>
                <a:ea typeface="Malgun Gothic"/>
                <a:cs typeface="Malgun Gothic"/>
                <a:sym typeface="Malgun Gothic"/>
              </a:rPr>
              <a:t>기초 정보 관리</a:t>
            </a:r>
            <a:endParaRPr sz="18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Malgun Gothic"/>
              <a:buChar char="-"/>
            </a:pPr>
            <a:r>
              <a:rPr lang="en-US" sz="1800">
                <a:latin typeface="Malgun Gothic"/>
                <a:ea typeface="Malgun Gothic"/>
                <a:cs typeface="Malgun Gothic"/>
                <a:sym typeface="Malgun Gothic"/>
              </a:rPr>
              <a:t>교사 계정 관리</a:t>
            </a:r>
            <a:endParaRPr sz="18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Malgun Gothic"/>
              <a:buChar char="-"/>
            </a:pPr>
            <a:r>
              <a:rPr lang="en-US" sz="1800">
                <a:latin typeface="Malgun Gothic"/>
                <a:ea typeface="Malgun Gothic"/>
                <a:cs typeface="Malgun Gothic"/>
                <a:sym typeface="Malgun Gothic"/>
              </a:rPr>
              <a:t>개설 과정 관리</a:t>
            </a:r>
            <a:endParaRPr sz="18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Malgun Gothic"/>
              <a:buChar char="-"/>
            </a:pPr>
            <a:r>
              <a:rPr lang="en-US" sz="1800">
                <a:latin typeface="Malgun Gothic"/>
                <a:ea typeface="Malgun Gothic"/>
                <a:cs typeface="Malgun Gothic"/>
                <a:sym typeface="Malgun Gothic"/>
              </a:rPr>
              <a:t>개설 과목 관리</a:t>
            </a:r>
            <a:endParaRPr sz="18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Malgun Gothic"/>
              <a:buChar char="-"/>
            </a:pPr>
            <a:r>
              <a:rPr lang="en-US" sz="1800">
                <a:latin typeface="Malgun Gothic"/>
                <a:ea typeface="Malgun Gothic"/>
                <a:cs typeface="Malgun Gothic"/>
                <a:sym typeface="Malgun Gothic"/>
              </a:rPr>
              <a:t>교육생 관리</a:t>
            </a:r>
            <a:endParaRPr sz="18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Malgun Gothic"/>
              <a:buChar char="-"/>
            </a:pPr>
            <a:r>
              <a:rPr lang="en-US" sz="1800">
                <a:latin typeface="Malgun Gothic"/>
                <a:ea typeface="Malgun Gothic"/>
                <a:cs typeface="Malgun Gothic"/>
                <a:sym typeface="Malgun Gothic"/>
              </a:rPr>
              <a:t>시험 관리 및 성적 조회</a:t>
            </a:r>
            <a:endParaRPr sz="18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Malgun Gothic"/>
              <a:buChar char="-"/>
            </a:pPr>
            <a:r>
              <a:rPr lang="en-US" sz="1800">
                <a:latin typeface="Malgun Gothic"/>
                <a:ea typeface="Malgun Gothic"/>
                <a:cs typeface="Malgun Gothic"/>
                <a:sym typeface="Malgun Gothic"/>
              </a:rPr>
              <a:t>출결 관리 및 출결 조회</a:t>
            </a:r>
            <a:endParaRPr sz="18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latin typeface="Malgun Gothic"/>
                <a:ea typeface="Malgun Gothic"/>
                <a:cs typeface="Malgun Gothic"/>
                <a:sym typeface="Malgun Gothic"/>
              </a:rPr>
              <a:t>[교사]</a:t>
            </a:r>
            <a:endParaRPr b="1" sz="19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Malgun Gothic"/>
              <a:buChar char="-"/>
            </a:pPr>
            <a:r>
              <a:rPr lang="en-US" sz="1800">
                <a:latin typeface="Malgun Gothic"/>
                <a:ea typeface="Malgun Gothic"/>
                <a:cs typeface="Malgun Gothic"/>
                <a:sym typeface="Malgun Gothic"/>
              </a:rPr>
              <a:t>강의 스케줄 조회</a:t>
            </a:r>
            <a:endParaRPr sz="18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Malgun Gothic"/>
              <a:buChar char="-"/>
            </a:pPr>
            <a:r>
              <a:rPr lang="en-US" sz="1800">
                <a:latin typeface="Malgun Gothic"/>
                <a:ea typeface="Malgun Gothic"/>
                <a:cs typeface="Malgun Gothic"/>
                <a:sym typeface="Malgun Gothic"/>
              </a:rPr>
              <a:t>배점 입출력</a:t>
            </a:r>
            <a:endParaRPr sz="18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Malgun Gothic"/>
              <a:buChar char="-"/>
            </a:pPr>
            <a:r>
              <a:rPr lang="en-US" sz="1800">
                <a:latin typeface="Malgun Gothic"/>
                <a:ea typeface="Malgun Gothic"/>
                <a:cs typeface="Malgun Gothic"/>
                <a:sym typeface="Malgun Gothic"/>
              </a:rPr>
              <a:t>성적 입출력</a:t>
            </a:r>
            <a:endParaRPr sz="18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Malgun Gothic"/>
              <a:buChar char="-"/>
            </a:pPr>
            <a:r>
              <a:rPr lang="en-US" sz="1800">
                <a:latin typeface="Malgun Gothic"/>
                <a:ea typeface="Malgun Gothic"/>
                <a:cs typeface="Malgun Gothic"/>
                <a:sym typeface="Malgun Gothic"/>
              </a:rPr>
              <a:t>출결 관리 및 출결 조회</a:t>
            </a:r>
            <a:endParaRPr sz="18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latin typeface="Malgun Gothic"/>
                <a:ea typeface="Malgun Gothic"/>
                <a:cs typeface="Malgun Gothic"/>
                <a:sym typeface="Malgun Gothic"/>
              </a:rPr>
              <a:t>[교육생]</a:t>
            </a:r>
            <a:endParaRPr b="1" sz="19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Malgun Gothic"/>
              <a:buChar char="-"/>
            </a:pPr>
            <a:r>
              <a:rPr lang="en-US" sz="1800">
                <a:latin typeface="Malgun Gothic"/>
                <a:ea typeface="Malgun Gothic"/>
                <a:cs typeface="Malgun Gothic"/>
                <a:sym typeface="Malgun Gothic"/>
              </a:rPr>
              <a:t>성적 조회</a:t>
            </a:r>
            <a:endParaRPr sz="18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Malgun Gothic"/>
              <a:buChar char="-"/>
            </a:pPr>
            <a:r>
              <a:rPr lang="en-US" sz="1800">
                <a:latin typeface="Malgun Gothic"/>
                <a:ea typeface="Malgun Gothic"/>
                <a:cs typeface="Malgun Gothic"/>
                <a:sym typeface="Malgun Gothic"/>
              </a:rPr>
              <a:t>출결 관리 및 출결 조회</a:t>
            </a:r>
            <a:endParaRPr sz="18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Malgun Gothic"/>
              <a:buChar char="-"/>
            </a:pPr>
            <a:r>
              <a:rPr lang="en-US" sz="1800">
                <a:latin typeface="Malgun Gothic"/>
                <a:ea typeface="Malgun Gothic"/>
                <a:cs typeface="Malgun Gothic"/>
                <a:sym typeface="Malgun Gothic"/>
              </a:rPr>
              <a:t>커뮤니티 관리 및 조회 기능</a:t>
            </a:r>
            <a:endParaRPr sz="18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2" name="Google Shape;162;g12a977328f8_0_242"/>
          <p:cNvSpPr txBox="1"/>
          <p:nvPr>
            <p:ph type="title"/>
          </p:nvPr>
        </p:nvSpPr>
        <p:spPr>
          <a:xfrm>
            <a:off x="259582" y="172675"/>
            <a:ext cx="3706500" cy="703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요구분석 - 공통기능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12a977328f8_3_46"/>
          <p:cNvSpPr txBox="1"/>
          <p:nvPr/>
        </p:nvSpPr>
        <p:spPr>
          <a:xfrm>
            <a:off x="283150" y="1183850"/>
            <a:ext cx="6205800" cy="56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</a:rPr>
              <a:t>--과목별 출력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</a:rPr>
              <a:t>CREATE OR REPLACE VIEW vwTestManagementSubject AS 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</a:rPr>
              <a:t>SELECT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</a:rPr>
              <a:t>    distinct s.scoreseq,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</a:rPr>
              <a:t>    pl.procedurename as "개설 과정명",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</a:rPr>
              <a:t>    op.procedurestart as "개설 시작기간", 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</a:rPr>
              <a:t>    op.procedureend as "개설 종료기간" ,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</a:rPr>
              <a:t>    r.roomname as "강의실명",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</a:rPr>
              <a:t>    sb.subjectname as "개설 과목명",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</a:rPr>
              <a:t>    t.teacherseq, 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</a:rPr>
              <a:t>    bb.bookname as "교재명",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</a:rPr>
              <a:t>    mi.name as "학생명",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</a:rPr>
              <a:t>    sd.ssn as "학생 주민번호",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</a:rPr>
              <a:t>    ws.writtenscore * p.writtenpoint / 100 as "필기", 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</a:rPr>
              <a:t>    ps.practicalscore * p.practicalpoint / 100 as "실기", 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</a:rPr>
              <a:t>    ads.attendancescore * p.attendancepoint / 100 as "출결"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4" name="Google Shape;434;g12a977328f8_3_46"/>
          <p:cNvSpPr txBox="1"/>
          <p:nvPr>
            <p:ph idx="4294967295" type="title"/>
          </p:nvPr>
        </p:nvSpPr>
        <p:spPr>
          <a:xfrm>
            <a:off x="283161" y="402356"/>
            <a:ext cx="9422400" cy="703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</a:pPr>
            <a:r>
              <a:rPr lang="en-US"/>
              <a:t>A.06 시험관리 및 성적관리</a:t>
            </a:r>
            <a:endParaRPr/>
          </a:p>
        </p:txBody>
      </p:sp>
      <p:sp>
        <p:nvSpPr>
          <p:cNvPr id="435" name="Google Shape;435;g12a977328f8_3_46"/>
          <p:cNvSpPr txBox="1"/>
          <p:nvPr/>
        </p:nvSpPr>
        <p:spPr>
          <a:xfrm>
            <a:off x="4898100" y="2200650"/>
            <a:ext cx="7370100" cy="43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</a:rPr>
              <a:t>from tblscore s 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</a:rPr>
              <a:t>    inner join tblwrittenscore ws 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</a:rPr>
              <a:t>        on s.writtenscoreseq = ws.writtenscoreseq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</a:rPr>
              <a:t>            inner join tblpoint p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</a:rPr>
              <a:t>                on s.pointseq = p.pointseq</a:t>
            </a:r>
            <a:endParaRPr sz="1800">
              <a:solidFill>
                <a:schemeClr val="dk2"/>
              </a:solidFill>
            </a:endParaRPr>
          </a:p>
          <a:p>
            <a:pPr indent="45720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</a:rPr>
              <a:t>……</a:t>
            </a:r>
            <a:endParaRPr sz="1800">
              <a:solidFill>
                <a:schemeClr val="dk2"/>
              </a:solidFill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</a:rPr>
              <a:t>left outer  join tblbooklist bl</a:t>
            </a:r>
            <a:endParaRPr sz="1800">
              <a:solidFill>
                <a:schemeClr val="dk2"/>
              </a:solidFill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</a:rPr>
              <a:t>   on bl.subjectseq = sb.subjectseq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</a:rPr>
              <a:t>				left outer join tblbook bb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</a:rPr>
              <a:t>	  			   on bb.bookseq = bl.bookseq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</a:rPr>
              <a:t>					INNER join tbltest te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</a:rPr>
              <a:t>	   			on te.subjectscheduleseq = sch.subjectscheduleseq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</a:rPr>
              <a:t> 						inner join tblquestion que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</a:rPr>
              <a:t>						   on que.testseq = te.testseq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</a:rPr>
              <a:t>							order by scoreseq;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1" name="Google Shape;441;g12a977328f8_3_1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538" y="1165775"/>
            <a:ext cx="11444927" cy="50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442" name="Google Shape;442;g12a977328f8_3_187"/>
          <p:cNvSpPr txBox="1"/>
          <p:nvPr/>
        </p:nvSpPr>
        <p:spPr>
          <a:xfrm>
            <a:off x="152400" y="613725"/>
            <a:ext cx="9126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SELECT * FROM vwTestManagementSubject;</a:t>
            </a:r>
            <a:endParaRPr sz="18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12a977328f8_3_50"/>
          <p:cNvSpPr txBox="1"/>
          <p:nvPr>
            <p:ph idx="4294967295" type="title"/>
          </p:nvPr>
        </p:nvSpPr>
        <p:spPr>
          <a:xfrm>
            <a:off x="283161" y="402356"/>
            <a:ext cx="9422400" cy="703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</a:pPr>
            <a:r>
              <a:rPr lang="en-US"/>
              <a:t>A.06 시험관리 및 성적관리</a:t>
            </a:r>
            <a:endParaRPr/>
          </a:p>
        </p:txBody>
      </p:sp>
      <p:sp>
        <p:nvSpPr>
          <p:cNvPr id="449" name="Google Shape;449;g12a977328f8_3_50"/>
          <p:cNvSpPr txBox="1"/>
          <p:nvPr/>
        </p:nvSpPr>
        <p:spPr>
          <a:xfrm>
            <a:off x="511750" y="1427225"/>
            <a:ext cx="6768900" cy="60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-- 교육생 개인별 출</a:t>
            </a:r>
            <a:r>
              <a:rPr lang="en-US" sz="1800"/>
              <a:t>력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CREATE OR REPLACE VIEW vwTestManagementIndividual AS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SELECT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    distinct s.scoreseq,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    pl.procedurename as "개설 과정명",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    op.procedurestart as "개설 시작기간",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    op.procedureend as "개설 종료기간" ,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    r.roomname as "강의실명",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    sb.subjectname as "개설 과목명",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    t.teacherseq,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    bb.bookname as "교재명",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    mi.name as "학생명",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    sd.ssn as "학생 주민번호",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    ws.writtenscore * p.writtenpoint / 100 as "필기",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    ps.practicalscore * p.practicalpoint / 100 as "실기",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    ads.attendancescore * p.attendancepoint / 100 as "출결"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 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   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50" name="Google Shape;450;g12a977328f8_3_50"/>
          <p:cNvSpPr txBox="1"/>
          <p:nvPr/>
        </p:nvSpPr>
        <p:spPr>
          <a:xfrm>
            <a:off x="4898100" y="2353050"/>
            <a:ext cx="7370100" cy="43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</a:rPr>
              <a:t>from tblscore s 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</a:rPr>
              <a:t>    inner join tblwrittenscore ws 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</a:rPr>
              <a:t>        on s.writtenscoreseq = ws.writtenscoreseq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</a:rPr>
              <a:t>            inner join tblpoint p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</a:rPr>
              <a:t>                on s.pointseq = p.pointseq</a:t>
            </a:r>
            <a:endParaRPr sz="1800">
              <a:solidFill>
                <a:schemeClr val="dk2"/>
              </a:solidFill>
            </a:endParaRPr>
          </a:p>
          <a:p>
            <a:pPr indent="45720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</a:rPr>
              <a:t>……</a:t>
            </a:r>
            <a:endParaRPr sz="1800">
              <a:solidFill>
                <a:schemeClr val="dk2"/>
              </a:solidFill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</a:rPr>
              <a:t>left outer  join tblbooklist bl</a:t>
            </a:r>
            <a:endParaRPr sz="1800">
              <a:solidFill>
                <a:schemeClr val="dk2"/>
              </a:solidFill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</a:rPr>
              <a:t>   on bl.subjectseq = sb.subjectseq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</a:rPr>
              <a:t>				left outer join tblbook bb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</a:rPr>
              <a:t>	  			   on bb.bookseq = bl.bookseq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</a:rPr>
              <a:t>					INNER join tbltest te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</a:rPr>
              <a:t>	   			on te.subjectscheduleseq = sch.subjectscheduleseq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</a:rPr>
              <a:t> 						inner join tblquestion que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</a:rPr>
              <a:t>						   on que.testseq = te.testseq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</a:rPr>
              <a:t>							order by scoreseq;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6" name="Google Shape;456;g12a977328f8_3_1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725" y="4833625"/>
            <a:ext cx="10972551" cy="16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7" name="Google Shape;457;g12a977328f8_3_1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9725" y="751025"/>
            <a:ext cx="10972549" cy="3398320"/>
          </a:xfrm>
          <a:prstGeom prst="rect">
            <a:avLst/>
          </a:prstGeom>
          <a:noFill/>
          <a:ln>
            <a:noFill/>
          </a:ln>
        </p:spPr>
      </p:pic>
      <p:sp>
        <p:nvSpPr>
          <p:cNvPr id="458" name="Google Shape;458;g12a977328f8_3_182"/>
          <p:cNvSpPr txBox="1"/>
          <p:nvPr/>
        </p:nvSpPr>
        <p:spPr>
          <a:xfrm>
            <a:off x="609725" y="333650"/>
            <a:ext cx="410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SELECT * FROM vwTestManagementIndividual;</a:t>
            </a:r>
            <a:endParaRPr/>
          </a:p>
        </p:txBody>
      </p:sp>
      <p:sp>
        <p:nvSpPr>
          <p:cNvPr id="459" name="Google Shape;459;g12a977328f8_3_182"/>
          <p:cNvSpPr txBox="1"/>
          <p:nvPr/>
        </p:nvSpPr>
        <p:spPr>
          <a:xfrm>
            <a:off x="609725" y="4183688"/>
            <a:ext cx="6927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SELECT * FROM vwTestManagementIndividual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WHERE "학생명" = '이철운';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12a977328f8_3_54"/>
          <p:cNvSpPr txBox="1"/>
          <p:nvPr/>
        </p:nvSpPr>
        <p:spPr>
          <a:xfrm>
            <a:off x="586950" y="1105550"/>
            <a:ext cx="7632900" cy="584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-- 출결 관리 및 출결 조회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CREATE OR REPLACE VIEW vwAttendance AS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SELECT  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    p.procedurename as "과정명",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    mi.name as "학생이름",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    a.attendancedate as "날짜",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    a.intime as "입실시간",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    a.outtime as "퇴실시간",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    at.attendancestatename as "근태상황"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FROM tblmemberinfo mi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    INNER JOIN tblstudent s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        on mi.memberinfoseq = s.memberinfoseq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            INNER JOIN tblenrolment e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                on s.studentseq = e.studentseq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                    INNER JOIN tblattendance a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                        on e.enrolmentseq = a.enrolmentseq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                            INNER JOIN tblopeningprocedure o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                                on e.openingprocedureseq = o.openingprocedureseq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                                    INNER JOIN tblprocedurelist p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                                        on o.procedurelist = p.procedurelistseq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                                            INNER JOIN tblattendancestate at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                                                on at.attendancestateseq = a.attendancestateseq;</a:t>
            </a:r>
            <a:endParaRPr sz="1600"/>
          </a:p>
        </p:txBody>
      </p:sp>
      <p:sp>
        <p:nvSpPr>
          <p:cNvPr id="466" name="Google Shape;466;g12a977328f8_3_54"/>
          <p:cNvSpPr txBox="1"/>
          <p:nvPr>
            <p:ph idx="4294967295" type="title"/>
          </p:nvPr>
        </p:nvSpPr>
        <p:spPr>
          <a:xfrm>
            <a:off x="283161" y="180331"/>
            <a:ext cx="9422400" cy="703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</a:pPr>
            <a:r>
              <a:rPr lang="en-US"/>
              <a:t>A.07 출결관리 및 출결조회</a:t>
            </a:r>
            <a:endParaRPr/>
          </a:p>
        </p:txBody>
      </p:sp>
      <p:pic>
        <p:nvPicPr>
          <p:cNvPr id="467" name="Google Shape;467;g12a977328f8_3_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1450" y="1302900"/>
            <a:ext cx="6372776" cy="319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3" name="Google Shape;473;g12a977328f8_3_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46950" y="283400"/>
            <a:ext cx="5171677" cy="191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4" name="Google Shape;474;g12a977328f8_3_1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57500" y="4533349"/>
            <a:ext cx="5171676" cy="1828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475" name="Google Shape;475;g12a977328f8_3_1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36388" y="2418125"/>
            <a:ext cx="5192791" cy="1828450"/>
          </a:xfrm>
          <a:prstGeom prst="rect">
            <a:avLst/>
          </a:prstGeom>
          <a:noFill/>
          <a:ln>
            <a:noFill/>
          </a:ln>
        </p:spPr>
      </p:pic>
      <p:sp>
        <p:nvSpPr>
          <p:cNvPr id="476" name="Google Shape;476;g12a977328f8_3_110"/>
          <p:cNvSpPr txBox="1"/>
          <p:nvPr/>
        </p:nvSpPr>
        <p:spPr>
          <a:xfrm>
            <a:off x="360825" y="1608250"/>
            <a:ext cx="3077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2"/>
                </a:solidFill>
              </a:rPr>
              <a:t>– </a:t>
            </a:r>
            <a:r>
              <a:rPr lang="en-US">
                <a:solidFill>
                  <a:schemeClr val="dk2"/>
                </a:solidFill>
              </a:rPr>
              <a:t>쿼리는 앞서 출결 관리 및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>
                <a:solidFill>
                  <a:schemeClr val="dk2"/>
                </a:solidFill>
              </a:rPr>
              <a:t>   출결 조회에서 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>
                <a:solidFill>
                  <a:schemeClr val="dk2"/>
                </a:solidFill>
              </a:rPr>
              <a:t>   만들어놓은 view를 사용한다.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7" name="Google Shape;477;g12a977328f8_3_110"/>
          <p:cNvSpPr txBox="1"/>
          <p:nvPr/>
        </p:nvSpPr>
        <p:spPr>
          <a:xfrm>
            <a:off x="3811650" y="824300"/>
            <a:ext cx="2864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>
                <a:solidFill>
                  <a:schemeClr val="dk2"/>
                </a:solidFill>
              </a:rPr>
              <a:t>-- 연도별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>
                <a:solidFill>
                  <a:schemeClr val="dk2"/>
                </a:solidFill>
              </a:rPr>
              <a:t>SELECT * FROM vwAttendance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>
                <a:solidFill>
                  <a:schemeClr val="dk2"/>
                </a:solidFill>
              </a:rPr>
              <a:t>    where substr("날짜", 1, 2) = 22; 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8" name="Google Shape;478;g12a977328f8_3_110"/>
          <p:cNvSpPr txBox="1"/>
          <p:nvPr/>
        </p:nvSpPr>
        <p:spPr>
          <a:xfrm>
            <a:off x="3767550" y="3013350"/>
            <a:ext cx="2864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>
                <a:solidFill>
                  <a:schemeClr val="dk2"/>
                </a:solidFill>
              </a:rPr>
              <a:t>-- 월별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>
                <a:solidFill>
                  <a:schemeClr val="dk2"/>
                </a:solidFill>
              </a:rPr>
              <a:t>SELECT * FROM vwAttendance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>
                <a:solidFill>
                  <a:schemeClr val="dk2"/>
                </a:solidFill>
              </a:rPr>
              <a:t>    where substr("날짜", 4, 2) = 05; 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9" name="Google Shape;479;g12a977328f8_3_110"/>
          <p:cNvSpPr txBox="1"/>
          <p:nvPr/>
        </p:nvSpPr>
        <p:spPr>
          <a:xfrm>
            <a:off x="3714150" y="5031925"/>
            <a:ext cx="2917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>
                <a:solidFill>
                  <a:schemeClr val="dk2"/>
                </a:solidFill>
              </a:rPr>
              <a:t>-- 일별  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>
                <a:solidFill>
                  <a:schemeClr val="dk2"/>
                </a:solidFill>
              </a:rPr>
              <a:t>SELECT * FROM vwAttendance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>
                <a:solidFill>
                  <a:schemeClr val="dk2"/>
                </a:solidFill>
              </a:rPr>
              <a:t>    where substr("날짜", 7, 2) = 19; 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0" name="Google Shape;480;g12a977328f8_3_110"/>
          <p:cNvSpPr txBox="1"/>
          <p:nvPr/>
        </p:nvSpPr>
        <p:spPr>
          <a:xfrm>
            <a:off x="360825" y="992650"/>
            <a:ext cx="4764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>
                <a:solidFill>
                  <a:schemeClr val="dk2"/>
                </a:solidFill>
              </a:rPr>
              <a:t>–</a:t>
            </a:r>
            <a:r>
              <a:rPr lang="en-US">
                <a:solidFill>
                  <a:schemeClr val="dk2"/>
                </a:solidFill>
              </a:rPr>
              <a:t> 출결 현황을 기간별(년, 월, 일) 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>
                <a:solidFill>
                  <a:schemeClr val="dk2"/>
                </a:solidFill>
              </a:rPr>
              <a:t>   조회할 수 있어야 한다.   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1" name="Google Shape;481;g12a977328f8_3_110"/>
          <p:cNvSpPr txBox="1"/>
          <p:nvPr>
            <p:ph idx="4294967295" type="title"/>
          </p:nvPr>
        </p:nvSpPr>
        <p:spPr>
          <a:xfrm>
            <a:off x="283161" y="180331"/>
            <a:ext cx="9422400" cy="703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</a:pPr>
            <a:r>
              <a:rPr lang="en-US"/>
              <a:t>A.07 출결관리 및 출결조회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12a977328f8_3_446"/>
          <p:cNvSpPr txBox="1"/>
          <p:nvPr>
            <p:ph idx="4294967295" type="title"/>
          </p:nvPr>
        </p:nvSpPr>
        <p:spPr>
          <a:xfrm>
            <a:off x="242036" y="163906"/>
            <a:ext cx="9422400" cy="703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</a:pPr>
            <a:r>
              <a:rPr lang="en-US"/>
              <a:t>A.07 출결관리 및 출결조회</a:t>
            </a:r>
            <a:endParaRPr/>
          </a:p>
        </p:txBody>
      </p:sp>
      <p:sp>
        <p:nvSpPr>
          <p:cNvPr id="488" name="Google Shape;488;g12a977328f8_3_446"/>
          <p:cNvSpPr txBox="1"/>
          <p:nvPr/>
        </p:nvSpPr>
        <p:spPr>
          <a:xfrm>
            <a:off x="385100" y="943300"/>
            <a:ext cx="54255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2"/>
                </a:solidFill>
              </a:rPr>
              <a:t>-- 특정(특정 과정, 특정 인원) 출결 현황을 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2"/>
                </a:solidFill>
              </a:rPr>
              <a:t>   조회할 수 있어야 한다.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2"/>
                </a:solidFill>
              </a:rPr>
              <a:t>–</a:t>
            </a:r>
            <a:r>
              <a:rPr lang="en-US" sz="1600">
                <a:solidFill>
                  <a:schemeClr val="dk2"/>
                </a:solidFill>
              </a:rPr>
              <a:t> 쿼리는 앞서 출결 관리 및 출결 조회에서 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2"/>
                </a:solidFill>
              </a:rPr>
              <a:t>만들어놓은 view를 사용한다.</a:t>
            </a:r>
            <a:endParaRPr sz="1600">
              <a:solidFill>
                <a:schemeClr val="dk2"/>
              </a:solidFill>
            </a:endParaRPr>
          </a:p>
        </p:txBody>
      </p:sp>
      <p:pic>
        <p:nvPicPr>
          <p:cNvPr id="489" name="Google Shape;489;g12a977328f8_3_4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800" y="3258425"/>
            <a:ext cx="6990951" cy="253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0" name="Google Shape;490;g12a977328f8_3_4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90099" y="1032224"/>
            <a:ext cx="6865800" cy="1528708"/>
          </a:xfrm>
          <a:prstGeom prst="rect">
            <a:avLst/>
          </a:prstGeom>
          <a:noFill/>
          <a:ln>
            <a:noFill/>
          </a:ln>
        </p:spPr>
      </p:pic>
      <p:sp>
        <p:nvSpPr>
          <p:cNvPr id="491" name="Google Shape;491;g12a977328f8_3_446"/>
          <p:cNvSpPr txBox="1"/>
          <p:nvPr/>
        </p:nvSpPr>
        <p:spPr>
          <a:xfrm>
            <a:off x="8657500" y="2554200"/>
            <a:ext cx="33984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2"/>
                </a:solidFill>
              </a:rPr>
              <a:t>-- 인원별 검색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2"/>
                </a:solidFill>
              </a:rPr>
              <a:t>SELECT * FROM vwAttendance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2"/>
                </a:solidFill>
              </a:rPr>
              <a:t>    WHERE "학생이름" = '한유정';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2" name="Google Shape;492;g12a977328f8_3_446"/>
          <p:cNvSpPr txBox="1"/>
          <p:nvPr/>
        </p:nvSpPr>
        <p:spPr>
          <a:xfrm>
            <a:off x="385100" y="2359300"/>
            <a:ext cx="68658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2"/>
                </a:solidFill>
              </a:rPr>
              <a:t>-- 과정별 검색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2"/>
                </a:solidFill>
              </a:rPr>
              <a:t>SELECT * FROM vwAttendance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2"/>
                </a:solidFill>
              </a:rPr>
              <a:t>    WHERE "과정명" = '반응형 UI/UX 웹콘텐츠 개발자 양성과정A5';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12a977328f8_3_70"/>
          <p:cNvSpPr txBox="1"/>
          <p:nvPr>
            <p:ph idx="4294967295" type="title"/>
          </p:nvPr>
        </p:nvSpPr>
        <p:spPr>
          <a:xfrm>
            <a:off x="242036" y="163906"/>
            <a:ext cx="9422400" cy="703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</a:pPr>
            <a:r>
              <a:rPr lang="en-US"/>
              <a:t>A.08 기자재 관리기능</a:t>
            </a:r>
            <a:endParaRPr/>
          </a:p>
        </p:txBody>
      </p:sp>
      <p:sp>
        <p:nvSpPr>
          <p:cNvPr id="499" name="Google Shape;499;g12a977328f8_3_70"/>
          <p:cNvSpPr txBox="1"/>
          <p:nvPr/>
        </p:nvSpPr>
        <p:spPr>
          <a:xfrm>
            <a:off x="328925" y="1019625"/>
            <a:ext cx="5928000" cy="46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-- 기자재 목록 확인</a:t>
            </a:r>
            <a:endParaRPr sz="1600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CREATE OR REPLACE VIEW vwEquipmentManage AS</a:t>
            </a:r>
            <a:endParaRPr sz="1600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SELECT</a:t>
            </a:r>
            <a:endParaRPr sz="1600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ec.categoryname as "기자재 카테고리",</a:t>
            </a:r>
            <a:endParaRPr sz="1600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e.equipmentname as "기자재 이름",</a:t>
            </a:r>
            <a:endParaRPr sz="1600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es.statename as "기자재 사용가능 여부",</a:t>
            </a:r>
            <a:endParaRPr sz="1600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r.roomname as "기자재 사용 위치",</a:t>
            </a:r>
            <a:endParaRPr sz="1600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e.importdate as "반입 날짜"</a:t>
            </a:r>
            <a:endParaRPr sz="1600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</a:t>
            </a:r>
            <a:endParaRPr sz="1600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FROM tblequipment e</a:t>
            </a:r>
            <a:endParaRPr sz="1600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INNER JOIN tblroom r</a:t>
            </a:r>
            <a:endParaRPr sz="1600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on e.roomseq = r.roomseq</a:t>
            </a:r>
            <a:endParaRPr sz="1600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INNER JOIN tblequipmentstate es</a:t>
            </a:r>
            <a:endParaRPr sz="1600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on e.equipmentstateseq = es.equipmentstateseq</a:t>
            </a:r>
            <a:endParaRPr sz="1600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    INNER JOIN tblequipmentcategory ec</a:t>
            </a:r>
            <a:endParaRPr sz="1600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        on e.categoryseq = ec.categoryseq;</a:t>
            </a:r>
            <a:endParaRPr sz="1600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500" name="Google Shape;500;g12a977328f8_3_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62850" y="731681"/>
            <a:ext cx="5630275" cy="51625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12a977328f8_3_74"/>
          <p:cNvSpPr txBox="1"/>
          <p:nvPr/>
        </p:nvSpPr>
        <p:spPr>
          <a:xfrm>
            <a:off x="595625" y="1251825"/>
            <a:ext cx="49869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-- 카테고리별 출력</a:t>
            </a:r>
            <a:endParaRPr sz="1800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앞서 만들어놓은 기자재 관리 뷰를 사용하여 </a:t>
            </a:r>
            <a:endParaRPr sz="1800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조건만 걸어줘서 출력</a:t>
            </a:r>
            <a:endParaRPr sz="1800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</a:rPr>
              <a:t>SELECT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</a:rPr>
              <a:t>    * 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</a:rPr>
              <a:t>FROM vwEquipmentManage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</a:rPr>
              <a:t>    WHERE "기자재 카테고리" = '키보드';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7" name="Google Shape;507;g12a977328f8_3_74"/>
          <p:cNvSpPr txBox="1"/>
          <p:nvPr>
            <p:ph idx="4294967295" type="title"/>
          </p:nvPr>
        </p:nvSpPr>
        <p:spPr>
          <a:xfrm>
            <a:off x="242036" y="163906"/>
            <a:ext cx="9422400" cy="703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</a:pPr>
            <a:r>
              <a:rPr lang="en-US"/>
              <a:t>A.08 기자재 관리기능</a:t>
            </a:r>
            <a:endParaRPr/>
          </a:p>
        </p:txBody>
      </p:sp>
      <p:pic>
        <p:nvPicPr>
          <p:cNvPr id="508" name="Google Shape;508;g12a977328f8_3_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87175" y="867106"/>
            <a:ext cx="5259432" cy="56860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12a977328f8_3_144"/>
          <p:cNvSpPr txBox="1"/>
          <p:nvPr/>
        </p:nvSpPr>
        <p:spPr>
          <a:xfrm>
            <a:off x="370050" y="1085450"/>
            <a:ext cx="5442900" cy="32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-- 사용위치별 출력</a:t>
            </a:r>
            <a:endParaRPr sz="1800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앞서 만들어놓은 기자재 관리 뷰를 사용하여 </a:t>
            </a:r>
            <a:endParaRPr sz="1800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조건만 걸어줘서 출력</a:t>
            </a:r>
            <a:endParaRPr sz="1800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</a:rPr>
              <a:t>SELECT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</a:rPr>
              <a:t>    * 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</a:rPr>
              <a:t>FROM vwEquipmentManage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</a:rPr>
              <a:t>    WHERE "기자재 사용 위치" = '1강의실';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5" name="Google Shape;515;g12a977328f8_3_144"/>
          <p:cNvSpPr txBox="1"/>
          <p:nvPr>
            <p:ph idx="4294967295" type="title"/>
          </p:nvPr>
        </p:nvSpPr>
        <p:spPr>
          <a:xfrm>
            <a:off x="242036" y="163906"/>
            <a:ext cx="9422400" cy="703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</a:pPr>
            <a:r>
              <a:rPr lang="en-US"/>
              <a:t>A.08 기자재 관리기능</a:t>
            </a:r>
            <a:endParaRPr/>
          </a:p>
        </p:txBody>
      </p:sp>
      <p:pic>
        <p:nvPicPr>
          <p:cNvPr id="516" name="Google Shape;516;g12a977328f8_3_1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83375" y="867106"/>
            <a:ext cx="4689717" cy="56860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2a977328f8_0_254"/>
          <p:cNvSpPr txBox="1"/>
          <p:nvPr/>
        </p:nvSpPr>
        <p:spPr>
          <a:xfrm>
            <a:off x="1735475" y="1233100"/>
            <a:ext cx="8369100" cy="44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Malgun Gothic"/>
              <a:buAutoNum type="arabicPeriod"/>
            </a:pPr>
            <a:r>
              <a:rPr b="1" lang="en-US" sz="2000">
                <a:latin typeface="Malgun Gothic"/>
                <a:ea typeface="Malgun Gothic"/>
                <a:cs typeface="Malgun Gothic"/>
                <a:sym typeface="Malgun Gothic"/>
              </a:rPr>
              <a:t>커뮤니티</a:t>
            </a:r>
            <a:endParaRPr b="1" sz="20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Malgun Gothic"/>
              <a:buChar char="-"/>
            </a:pPr>
            <a:r>
              <a:rPr lang="en-US" sz="1600">
                <a:latin typeface="Malgun Gothic"/>
                <a:ea typeface="Malgun Gothic"/>
                <a:cs typeface="Malgun Gothic"/>
                <a:sym typeface="Malgun Gothic"/>
              </a:rPr>
              <a:t>[관리자] 커뮤니티 관리 및 조회 기능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Malgun Gothic"/>
              <a:buChar char="-"/>
            </a:pPr>
            <a:r>
              <a:rPr lang="en-US" sz="1600">
                <a:latin typeface="Malgun Gothic"/>
                <a:ea typeface="Malgun Gothic"/>
                <a:cs typeface="Malgun Gothic"/>
                <a:sym typeface="Malgun Gothic"/>
              </a:rPr>
              <a:t>커뮤니티를 개설과정별로 생성한다.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Malgun Gothic"/>
              <a:buChar char="-"/>
            </a:pPr>
            <a:r>
              <a:rPr lang="en-US" sz="1600">
                <a:latin typeface="Malgun Gothic"/>
                <a:ea typeface="Malgun Gothic"/>
                <a:cs typeface="Malgun Gothic"/>
                <a:sym typeface="Malgun Gothic"/>
              </a:rPr>
              <a:t>CRUD가 가능하며 게시글과 댓글을 출력할 수 있다.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Malgun Gothic"/>
              <a:buChar char="-"/>
            </a:pPr>
            <a:r>
              <a:rPr lang="en-US" sz="1600">
                <a:latin typeface="Malgun Gothic"/>
                <a:ea typeface="Malgun Gothic"/>
                <a:cs typeface="Malgun Gothic"/>
                <a:sym typeface="Malgun Gothic"/>
              </a:rPr>
              <a:t>[교사] 커뮤니티 관리 및 조회 기능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Malgun Gothic"/>
              <a:buChar char="-"/>
            </a:pPr>
            <a:r>
              <a:rPr lang="en-US" sz="1600">
                <a:latin typeface="Malgun Gothic"/>
                <a:ea typeface="Malgun Gothic"/>
                <a:cs typeface="Malgun Gothic"/>
                <a:sym typeface="Malgun Gothic"/>
              </a:rPr>
              <a:t>CRUD가 가능하며 질문카테고리에 답변을 하는 경우 답변여부를 수정할 수 있다.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Malgun Gothic"/>
              <a:buChar char="-"/>
            </a:pPr>
            <a:r>
              <a:rPr lang="en-US" sz="16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질문 카테고리에는 선생님의 답변여부가 체크된다.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Malgun Gothic"/>
              <a:buChar char="-"/>
            </a:pPr>
            <a:r>
              <a:rPr lang="en-US" sz="1600">
                <a:latin typeface="Malgun Gothic"/>
                <a:ea typeface="Malgun Gothic"/>
                <a:cs typeface="Malgun Gothic"/>
                <a:sym typeface="Malgun Gothic"/>
              </a:rPr>
              <a:t>[교육생] 커뮤니티 관리 및 조회 기능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Malgun Gothic"/>
              <a:buChar char="-"/>
            </a:pPr>
            <a:r>
              <a:rPr lang="en-US" sz="1600">
                <a:latin typeface="Malgun Gothic"/>
                <a:ea typeface="Malgun Gothic"/>
                <a:cs typeface="Malgun Gothic"/>
                <a:sym typeface="Malgun Gothic"/>
              </a:rPr>
              <a:t>CRUD가 가능하며, 자신이 작성한 글을 모아서 출력할 수 있다.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Malgun Gothic"/>
              <a:buAutoNum type="arabicPeriod"/>
            </a:pPr>
            <a:r>
              <a:rPr b="1" lang="en-US" sz="2000">
                <a:latin typeface="Malgun Gothic"/>
                <a:ea typeface="Malgun Gothic"/>
                <a:cs typeface="Malgun Gothic"/>
                <a:sym typeface="Malgun Gothic"/>
              </a:rPr>
              <a:t>기자재</a:t>
            </a:r>
            <a:endParaRPr b="1" sz="20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Malgun Gothic"/>
              <a:buChar char="-"/>
            </a:pPr>
            <a:r>
              <a:rPr lang="en-US" sz="1600">
                <a:latin typeface="Malgun Gothic"/>
                <a:ea typeface="Malgun Gothic"/>
                <a:cs typeface="Malgun Gothic"/>
                <a:sym typeface="Malgun Gothic"/>
              </a:rPr>
              <a:t>[관리자] 기자재 관리 기능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Malgun Gothic"/>
              <a:buChar char="-"/>
            </a:pPr>
            <a:r>
              <a:rPr lang="en-US" sz="1600">
                <a:latin typeface="Malgun Gothic"/>
                <a:ea typeface="Malgun Gothic"/>
                <a:cs typeface="Malgun Gothic"/>
                <a:sym typeface="Malgun Gothic"/>
              </a:rPr>
              <a:t>기자재에 대한 CRUD가 가능하며 조건별로 출력할 수 있다.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Malgun Gothic"/>
              <a:buChar char="-"/>
            </a:pPr>
            <a:r>
              <a:rPr lang="en-US" sz="1600">
                <a:latin typeface="Malgun Gothic"/>
                <a:ea typeface="Malgun Gothic"/>
                <a:cs typeface="Malgun Gothic"/>
                <a:sym typeface="Malgun Gothic"/>
              </a:rPr>
              <a:t>[교사] 기자재 관리 및 조회 기능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Malgun Gothic"/>
              <a:buChar char="-"/>
            </a:pPr>
            <a:r>
              <a:rPr lang="en-US" sz="1600">
                <a:latin typeface="Malgun Gothic"/>
                <a:ea typeface="Malgun Gothic"/>
                <a:cs typeface="Malgun Gothic"/>
                <a:sym typeface="Malgun Gothic"/>
              </a:rPr>
              <a:t>조회가 가능하며 사용여부를 수정할 수 있다.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9" name="Google Shape;169;g12a977328f8_0_254"/>
          <p:cNvSpPr txBox="1"/>
          <p:nvPr>
            <p:ph type="title"/>
          </p:nvPr>
        </p:nvSpPr>
        <p:spPr>
          <a:xfrm>
            <a:off x="259582" y="172675"/>
            <a:ext cx="3706500" cy="703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요구분석 - </a:t>
            </a:r>
            <a:r>
              <a:rPr lang="en-US">
                <a:solidFill>
                  <a:schemeClr val="dk1"/>
                </a:solidFill>
              </a:rPr>
              <a:t>추가 기능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12a977328f8_3_148"/>
          <p:cNvSpPr txBox="1"/>
          <p:nvPr>
            <p:ph idx="4294967295" type="title"/>
          </p:nvPr>
        </p:nvSpPr>
        <p:spPr>
          <a:xfrm>
            <a:off x="242036" y="163906"/>
            <a:ext cx="9422400" cy="703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</a:pPr>
            <a:r>
              <a:rPr lang="en-US"/>
              <a:t>A.08 기자재 관리기능</a:t>
            </a:r>
            <a:endParaRPr/>
          </a:p>
        </p:txBody>
      </p:sp>
      <p:sp>
        <p:nvSpPr>
          <p:cNvPr id="523" name="Google Shape;523;g12a977328f8_3_148"/>
          <p:cNvSpPr txBox="1"/>
          <p:nvPr/>
        </p:nvSpPr>
        <p:spPr>
          <a:xfrm>
            <a:off x="524700" y="1132825"/>
            <a:ext cx="6059400" cy="37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-- 기자재 별 총 수량 출력</a:t>
            </a:r>
            <a:endParaRPr sz="1800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앞서 만들어놓은 기자재 관리 뷰를 사용하여 </a:t>
            </a:r>
            <a:endParaRPr sz="1800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조건만 걸어줘서 출력</a:t>
            </a:r>
            <a:endParaRPr sz="1800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SELECT</a:t>
            </a:r>
            <a:endParaRPr sz="1800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"기자재 이름",</a:t>
            </a:r>
            <a:endParaRPr sz="1800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COUNT(*) as 수량</a:t>
            </a:r>
            <a:endParaRPr sz="1800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</a:t>
            </a:r>
            <a:endParaRPr sz="1800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FROM vwEquipmentManage</a:t>
            </a:r>
            <a:endParaRPr sz="1800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group by "기자재 이름";</a:t>
            </a:r>
            <a:endParaRPr sz="1800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524" name="Google Shape;524;g12a977328f8_3_1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89375" y="585956"/>
            <a:ext cx="2951699" cy="56860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12a977328f8_3_499"/>
          <p:cNvSpPr txBox="1"/>
          <p:nvPr/>
        </p:nvSpPr>
        <p:spPr>
          <a:xfrm>
            <a:off x="315600" y="1571125"/>
            <a:ext cx="11560800" cy="40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-- 기자재 정보 입력시 카테고리명, 기자재명을 기본정보로 입력 그리고 </a:t>
            </a:r>
            <a:r>
              <a:rPr lang="en-US" sz="18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사용가능여부와 사용위치 추가</a:t>
            </a:r>
            <a:endParaRPr sz="1800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-- 기자재 추가</a:t>
            </a:r>
            <a:endParaRPr sz="1800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INSERT INTO tblequipmentstate VALUES ((select max(EQUIPMENTSTATESEQ.nextval) + 1 from tblequipmentstate), '10일뒤 사용가능');</a:t>
            </a:r>
            <a:endParaRPr sz="1800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INSERT INTO tblequipmentcategory VALUES ((select max(tblequipmentcategory.categoryseq) + 1 from tblequipmentcategory), '추가카테고리');</a:t>
            </a:r>
            <a:endParaRPr sz="1800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INSERT INTO tblequipment VALUES ((select max(equipmentseq) + 1 from tblequipment), '기자재명', roomseq, (select max(tblequipmentcategory.categoryseq) from tblequipmentcategory), (select max(EQUIPMENTSTATESEQ.nextval) from tblequipmentstate),importdate);</a:t>
            </a:r>
            <a:endParaRPr sz="1800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1" name="Google Shape;531;g12a977328f8_3_499"/>
          <p:cNvSpPr txBox="1"/>
          <p:nvPr>
            <p:ph idx="4294967295" type="title"/>
          </p:nvPr>
        </p:nvSpPr>
        <p:spPr>
          <a:xfrm>
            <a:off x="242036" y="163906"/>
            <a:ext cx="9422400" cy="703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</a:pPr>
            <a:r>
              <a:rPr lang="en-US"/>
              <a:t>A.08 기자재 관리기능</a:t>
            </a:r>
            <a:endParaRPr/>
          </a:p>
        </p:txBody>
      </p:sp>
      <p:sp>
        <p:nvSpPr>
          <p:cNvPr id="532" name="Google Shape;532;g12a977328f8_3_499"/>
          <p:cNvSpPr txBox="1"/>
          <p:nvPr/>
        </p:nvSpPr>
        <p:spPr>
          <a:xfrm>
            <a:off x="315600" y="1023875"/>
            <a:ext cx="10595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기자재</a:t>
            </a:r>
            <a:r>
              <a:rPr lang="en-US" sz="18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 정보 추가, 수정, 삭제 기능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8" name="Google Shape;538;g12a977328f8_1_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7175" y="980425"/>
            <a:ext cx="7854001" cy="2266076"/>
          </a:xfrm>
          <a:prstGeom prst="rect">
            <a:avLst/>
          </a:prstGeom>
          <a:noFill/>
          <a:ln>
            <a:noFill/>
          </a:ln>
        </p:spPr>
      </p:pic>
      <p:sp>
        <p:nvSpPr>
          <p:cNvPr id="539" name="Google Shape;539;g12a977328f8_1_24"/>
          <p:cNvSpPr txBox="1"/>
          <p:nvPr/>
        </p:nvSpPr>
        <p:spPr>
          <a:xfrm>
            <a:off x="296100" y="980425"/>
            <a:ext cx="6901500" cy="89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-- 관리자 </a:t>
            </a:r>
            <a:r>
              <a:rPr lang="en-US">
                <a:solidFill>
                  <a:schemeClr val="dk2"/>
                </a:solidFill>
              </a:rPr>
              <a:t>커뮤니티 글 조회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000">
                <a:solidFill>
                  <a:schemeClr val="dk2"/>
                </a:solidFill>
              </a:rPr>
              <a:t>select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000">
                <a:solidFill>
                  <a:schemeClr val="dk2"/>
                </a:solidFill>
              </a:rPr>
              <a:t>    c.comunityseq as "글번호",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000">
                <a:solidFill>
                  <a:schemeClr val="dk2"/>
                </a:solidFill>
              </a:rPr>
              <a:t>    op.openingProcedureSeq as "개설과정번호",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000">
                <a:solidFill>
                  <a:schemeClr val="dk2"/>
                </a:solidFill>
              </a:rPr>
              <a:t>    pl.procedurename as “과정명”, 	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000">
                <a:solidFill>
                  <a:schemeClr val="dk2"/>
                </a:solidFill>
              </a:rPr>
              <a:t>    case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000">
                <a:solidFill>
                  <a:schemeClr val="dk2"/>
                </a:solidFill>
              </a:rPr>
              <a:t>        when c.categoryseq = 1 then '공지사항'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000">
                <a:solidFill>
                  <a:schemeClr val="dk2"/>
                </a:solidFill>
              </a:rPr>
              <a:t>        when c.categoryseq = 2 then '질문'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2"/>
                </a:solidFill>
              </a:rPr>
              <a:t>        when c.categoryseq = 3 then '잡담'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000">
                <a:solidFill>
                  <a:schemeClr val="dk2"/>
                </a:solidFill>
              </a:rPr>
              <a:t>    end as "카테고리",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000">
                <a:solidFill>
                  <a:schemeClr val="dk2"/>
                </a:solidFill>
              </a:rPr>
              <a:t>    i.name as "작성자",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000">
                <a:solidFill>
                  <a:schemeClr val="dk2"/>
                </a:solidFill>
              </a:rPr>
              <a:t>    c.writedate as "작성날짜",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000">
                <a:solidFill>
                  <a:schemeClr val="dk2"/>
                </a:solidFill>
              </a:rPr>
              <a:t>    c.contents as "내용",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000">
                <a:solidFill>
                  <a:schemeClr val="dk2"/>
                </a:solidFill>
              </a:rPr>
              <a:t>    c.answer as "답변여부",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2"/>
                </a:solidFill>
              </a:rPr>
              <a:t>    (select 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2"/>
                </a:solidFill>
              </a:rPr>
              <a:t>        count(*) 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000">
                <a:solidFill>
                  <a:schemeClr val="dk2"/>
                </a:solidFill>
              </a:rPr>
              <a:t>    from tblcomment group by comunityseq having comunityseq = c.comunityseq) as "댓글수"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000">
                <a:solidFill>
                  <a:schemeClr val="dk2"/>
                </a:solidFill>
              </a:rPr>
              <a:t>from tblcomunity c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000">
                <a:solidFill>
                  <a:schemeClr val="dk2"/>
                </a:solidFill>
              </a:rPr>
              <a:t>    inner join tblmember m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000">
                <a:solidFill>
                  <a:schemeClr val="dk2"/>
                </a:solidFill>
              </a:rPr>
              <a:t>        on c.memberseq = m.memberseq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000">
                <a:solidFill>
                  <a:schemeClr val="dk2"/>
                </a:solidFill>
              </a:rPr>
              <a:t>            inner join tblmemberinfo i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000">
                <a:solidFill>
                  <a:schemeClr val="dk2"/>
                </a:solidFill>
              </a:rPr>
              <a:t>                on m.memberinfoseq = i.memberinfoseq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000">
                <a:solidFill>
                  <a:schemeClr val="dk2"/>
                </a:solidFill>
              </a:rPr>
              <a:t>                    left join tblEnrolment e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000">
                <a:solidFill>
                  <a:schemeClr val="dk2"/>
                </a:solidFill>
              </a:rPr>
              <a:t>                        on e.enrolmentSeq = m.enrolmentSeq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000">
                <a:solidFill>
                  <a:schemeClr val="dk2"/>
                </a:solidFill>
              </a:rPr>
              <a:t>                            left join tblOpeningProcedure op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000">
                <a:solidFill>
                  <a:schemeClr val="dk2"/>
                </a:solidFill>
              </a:rPr>
              <a:t>                                on op.openingprocedureseq = e.openingprocedureseq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000">
                <a:solidFill>
                  <a:schemeClr val="dk2"/>
                </a:solidFill>
              </a:rPr>
              <a:t>                                    left join tblProcedureList pl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000">
                <a:solidFill>
                  <a:schemeClr val="dk2"/>
                </a:solidFill>
              </a:rPr>
              <a:t>                                        on pl.procedurelistseq = op.procedureList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2"/>
                </a:solidFill>
              </a:rPr>
              <a:t>                                            order by c.comunityseq;</a:t>
            </a:r>
            <a:endParaRPr sz="1000"/>
          </a:p>
        </p:txBody>
      </p:sp>
      <p:sp>
        <p:nvSpPr>
          <p:cNvPr id="540" name="Google Shape;540;g12a977328f8_1_24"/>
          <p:cNvSpPr txBox="1"/>
          <p:nvPr>
            <p:ph idx="4294967295" type="title"/>
          </p:nvPr>
        </p:nvSpPr>
        <p:spPr>
          <a:xfrm>
            <a:off x="242036" y="163906"/>
            <a:ext cx="9422400" cy="703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</a:pPr>
            <a:r>
              <a:rPr lang="en-US"/>
              <a:t>A.09 커뮤니티 관리 및 조회 기능  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12a977328f8_1_42"/>
          <p:cNvSpPr txBox="1"/>
          <p:nvPr/>
        </p:nvSpPr>
        <p:spPr>
          <a:xfrm>
            <a:off x="319125" y="353575"/>
            <a:ext cx="4058100" cy="55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-- 개설과정번호를 입력하여 해당 글 출력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SELECT</a:t>
            </a:r>
            <a:r>
              <a:rPr lang="en-US"/>
              <a:t> * FROM vwAdminComuView where "개설과정번호" = 15;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-- 카테고리를 입력하여 해당 질문 출력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2"/>
                </a:solidFill>
              </a:rPr>
              <a:t>SELECT * FROM vwAdminComuView where "카테고리" = ‘질문’;</a:t>
            </a:r>
            <a:r>
              <a:rPr lang="en-US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-- 답변여부를 입력하여 답변해야 할 글을 출력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SELECT * FROM </a:t>
            </a:r>
            <a:r>
              <a:rPr lang="en-US">
                <a:solidFill>
                  <a:schemeClr val="dk2"/>
                </a:solidFill>
              </a:rPr>
              <a:t>vwAdminComuView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where “답변여부” = ‘Y’;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>
                <a:solidFill>
                  <a:schemeClr val="dk2"/>
                </a:solidFill>
              </a:rPr>
              <a:t>SELECT * FROM vwAdminComuView 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>
                <a:solidFill>
                  <a:schemeClr val="dk2"/>
                </a:solidFill>
              </a:rPr>
              <a:t>    where “답변여부” = ‘N’;  </a:t>
            </a:r>
            <a:endParaRPr/>
          </a:p>
        </p:txBody>
      </p:sp>
      <p:pic>
        <p:nvPicPr>
          <p:cNvPr id="547" name="Google Shape;547;g12a977328f8_1_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1813" y="846225"/>
            <a:ext cx="7092350" cy="64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8" name="Google Shape;548;g12a977328f8_1_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80200" y="2648675"/>
            <a:ext cx="7555575" cy="76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9" name="Google Shape;549;g12a977328f8_1_42"/>
          <p:cNvPicPr preferRelativeResize="0"/>
          <p:nvPr/>
        </p:nvPicPr>
        <p:blipFill rotWithShape="1">
          <a:blip r:embed="rId5">
            <a:alphaModFix/>
          </a:blip>
          <a:srcRect b="0" l="0" r="537" t="0"/>
          <a:stretch/>
        </p:blipFill>
        <p:spPr>
          <a:xfrm>
            <a:off x="4497338" y="4779700"/>
            <a:ext cx="7121299" cy="49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0" name="Google Shape;550;g12a977328f8_1_4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97350" y="5269787"/>
            <a:ext cx="7121275" cy="449335"/>
          </a:xfrm>
          <a:prstGeom prst="rect">
            <a:avLst/>
          </a:prstGeom>
          <a:noFill/>
          <a:ln>
            <a:noFill/>
          </a:ln>
        </p:spPr>
      </p:pic>
      <p:sp>
        <p:nvSpPr>
          <p:cNvPr id="551" name="Google Shape;551;g12a977328f8_1_42"/>
          <p:cNvSpPr txBox="1"/>
          <p:nvPr>
            <p:ph idx="4294967295" type="title"/>
          </p:nvPr>
        </p:nvSpPr>
        <p:spPr>
          <a:xfrm>
            <a:off x="242036" y="163906"/>
            <a:ext cx="9422400" cy="703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</a:pPr>
            <a:r>
              <a:rPr lang="en-US"/>
              <a:t>A.09 커뮤니티 관리 및 조회 기능  </a:t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12a977328f8_1_49"/>
          <p:cNvSpPr txBox="1"/>
          <p:nvPr/>
        </p:nvSpPr>
        <p:spPr>
          <a:xfrm>
            <a:off x="296100" y="980425"/>
            <a:ext cx="6901500" cy="89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-- 관리자 </a:t>
            </a:r>
            <a:r>
              <a:rPr lang="en-US">
                <a:solidFill>
                  <a:schemeClr val="dk2"/>
                </a:solidFill>
              </a:rPr>
              <a:t>댓</a:t>
            </a:r>
            <a:r>
              <a:rPr lang="en-US">
                <a:solidFill>
                  <a:schemeClr val="dk2"/>
                </a:solidFill>
              </a:rPr>
              <a:t>글 조회(전체)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2"/>
                </a:solidFill>
              </a:rPr>
              <a:t>select </a:t>
            </a:r>
            <a:endParaRPr sz="15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2"/>
                </a:solidFill>
              </a:rPr>
              <a:t>    c.comunityseq as "글번호",</a:t>
            </a:r>
            <a:endParaRPr sz="15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2"/>
                </a:solidFill>
              </a:rPr>
              <a:t>    mi.name as "작성자", </a:t>
            </a:r>
            <a:endParaRPr sz="15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2"/>
                </a:solidFill>
              </a:rPr>
              <a:t>    c.commentcontents as "댓글내용",</a:t>
            </a:r>
            <a:endParaRPr sz="15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2"/>
                </a:solidFill>
              </a:rPr>
              <a:t>    c.commentseq as "댓글번호"</a:t>
            </a:r>
            <a:endParaRPr sz="15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2"/>
                </a:solidFill>
              </a:rPr>
              <a:t>from tblcomment c </a:t>
            </a:r>
            <a:endParaRPr sz="15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2"/>
                </a:solidFill>
              </a:rPr>
              <a:t>    inner join tblmember m </a:t>
            </a:r>
            <a:endParaRPr sz="15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2"/>
                </a:solidFill>
              </a:rPr>
              <a:t>        on c.memberseq = m.memberseq </a:t>
            </a:r>
            <a:endParaRPr sz="15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2"/>
                </a:solidFill>
              </a:rPr>
              <a:t>            inner join tblmemberinfo mi </a:t>
            </a:r>
            <a:endParaRPr sz="15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2"/>
                </a:solidFill>
              </a:rPr>
              <a:t>                on m.memberinfoseq = mi.memberinfoseq;</a:t>
            </a:r>
            <a:endParaRPr sz="15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2"/>
                </a:solidFill>
              </a:rPr>
              <a:t>-- 글 번호를 입력하여 특정 댓글을 확인 가능</a:t>
            </a:r>
            <a:endParaRPr b="1" sz="10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2"/>
                </a:solidFill>
              </a:rPr>
              <a:t>SELECT * FROM vwAdminCommView where "글번호" = 13;</a:t>
            </a:r>
            <a:endParaRPr sz="1000">
              <a:solidFill>
                <a:schemeClr val="dk2"/>
              </a:solidFill>
            </a:endParaRPr>
          </a:p>
        </p:txBody>
      </p:sp>
      <p:pic>
        <p:nvPicPr>
          <p:cNvPr id="558" name="Google Shape;558;g12a977328f8_1_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96600" y="980425"/>
            <a:ext cx="5608650" cy="278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9" name="Google Shape;559;g12a977328f8_1_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96600" y="4710750"/>
            <a:ext cx="5608649" cy="662693"/>
          </a:xfrm>
          <a:prstGeom prst="rect">
            <a:avLst/>
          </a:prstGeom>
          <a:noFill/>
          <a:ln>
            <a:noFill/>
          </a:ln>
        </p:spPr>
      </p:pic>
      <p:sp>
        <p:nvSpPr>
          <p:cNvPr id="560" name="Google Shape;560;g12a977328f8_1_49"/>
          <p:cNvSpPr txBox="1"/>
          <p:nvPr>
            <p:ph idx="4294967295" type="title"/>
          </p:nvPr>
        </p:nvSpPr>
        <p:spPr>
          <a:xfrm>
            <a:off x="242036" y="163906"/>
            <a:ext cx="9422400" cy="703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</a:pPr>
            <a:r>
              <a:rPr lang="en-US"/>
              <a:t>A.09 커뮤니티 관리 및 조회 기능  </a:t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12a977328f8_1_85"/>
          <p:cNvSpPr txBox="1"/>
          <p:nvPr/>
        </p:nvSpPr>
        <p:spPr>
          <a:xfrm>
            <a:off x="296100" y="980425"/>
            <a:ext cx="6901500" cy="89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-- 관리자 </a:t>
            </a:r>
            <a:r>
              <a:rPr lang="en-US">
                <a:solidFill>
                  <a:schemeClr val="dk2"/>
                </a:solidFill>
              </a:rPr>
              <a:t>커뮤니티 글 등록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2"/>
                </a:solidFill>
              </a:rPr>
              <a:t>create or replace </a:t>
            </a:r>
            <a:r>
              <a:rPr lang="en-US" sz="900">
                <a:solidFill>
                  <a:srgbClr val="FF0000"/>
                </a:solidFill>
              </a:rPr>
              <a:t>procedure </a:t>
            </a:r>
            <a:r>
              <a:rPr lang="en-US" sz="900">
                <a:solidFill>
                  <a:schemeClr val="dk2"/>
                </a:solidFill>
              </a:rPr>
              <a:t>procAdminComuAdd(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2"/>
                </a:solidFill>
              </a:rPr>
              <a:t>    pid in varchar2,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2"/>
                </a:solidFill>
              </a:rPr>
              <a:t>    ppw in varchar2,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2"/>
                </a:solidFill>
              </a:rPr>
              <a:t>    pcatename in varchar2,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2"/>
                </a:solidFill>
              </a:rPr>
              <a:t>    pcontents in varchar2,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2"/>
                </a:solidFill>
              </a:rPr>
              <a:t>    psubjecseq in number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2"/>
                </a:solidFill>
              </a:rPr>
              <a:t>)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2"/>
                </a:solidFill>
              </a:rPr>
              <a:t>is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2"/>
                </a:solidFill>
              </a:rPr>
              <a:t>    vseq number;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2"/>
                </a:solidFill>
              </a:rPr>
              <a:t>    vlogin number;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2"/>
                </a:solidFill>
              </a:rPr>
              <a:t>    vsubjectcount number;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2"/>
                </a:solidFill>
              </a:rPr>
              <a:t>begin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2"/>
                </a:solidFill>
              </a:rPr>
              <a:t> 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2"/>
                </a:solidFill>
              </a:rPr>
              <a:t>    select count(*) into vlogin from tblmember m 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2"/>
                </a:solidFill>
              </a:rPr>
              <a:t>        inner join tblmemberinfo mi 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2"/>
                </a:solidFill>
              </a:rPr>
              <a:t>            on m.memberinfoseq = mi.memberinfoseq 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2"/>
                </a:solidFill>
              </a:rPr>
              <a:t>                inner join tblAdmin a 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2"/>
                </a:solidFill>
              </a:rPr>
              <a:t>                    on a.memberinfoseq = mi.memberinfoseq where mi.id = pid and a.pw = ppw;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2"/>
                </a:solidFill>
              </a:rPr>
              <a:t>    select count(*) into vsubjectcount from tblsubjectschedule where subjectScheduleSeq = psubjecseq;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2"/>
                </a:solidFill>
              </a:rPr>
              <a:t>	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2"/>
                </a:solidFill>
              </a:rPr>
              <a:t>insert into tblcomunity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2"/>
                </a:solidFill>
              </a:rPr>
              <a:t>values ((select max(comunityseq) + 1 from tblcomunity),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2"/>
                </a:solidFill>
              </a:rPr>
              <a:t>        (select m.memberseq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2"/>
                </a:solidFill>
              </a:rPr>
              <a:t>        from tblmember m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2"/>
                </a:solidFill>
              </a:rPr>
              <a:t>        inner join tblmemberinfo mi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2"/>
                </a:solidFill>
              </a:rPr>
              <a:t>        on m.memberinfoseq = mi.memberinfoseq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2"/>
                </a:solidFill>
              </a:rPr>
              <a:t>        inner join tblAdmin a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2"/>
                </a:solidFill>
              </a:rPr>
              <a:t>        on a.memberinfoseq = mi.memberinfoseq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2"/>
                </a:solidFill>
              </a:rPr>
              <a:t>        where mi.id = pid and a.pw = ppw),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2"/>
                </a:solidFill>
              </a:rPr>
              <a:t>        (select categoryseq from tblcommucategory where categoryname = pcatename),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2"/>
                </a:solidFill>
              </a:rPr>
              <a:t>        sysdate,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2"/>
                </a:solidFill>
              </a:rPr>
              <a:t>        pcontents, null, 0, psubjecseq);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2"/>
                </a:solidFill>
              </a:rPr>
              <a:t>    	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2"/>
                </a:solidFill>
              </a:rPr>
              <a:t>        select categoryseq into vseq from tblcommucategory where categoryname = pcatename;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2"/>
              </a:solidFill>
            </a:endParaRPr>
          </a:p>
        </p:txBody>
      </p:sp>
      <p:sp>
        <p:nvSpPr>
          <p:cNvPr id="567" name="Google Shape;567;g12a977328f8_1_85"/>
          <p:cNvSpPr txBox="1"/>
          <p:nvPr/>
        </p:nvSpPr>
        <p:spPr>
          <a:xfrm>
            <a:off x="6525750" y="1235075"/>
            <a:ext cx="6692700" cy="50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2"/>
                </a:solidFill>
              </a:rPr>
              <a:t>        if vseq = 2 then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2"/>
                </a:solidFill>
              </a:rPr>
              <a:t>        update tblcomunity set answer = 'N' where comunityseq = (select max(comunityseq) from tblcomunity);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2"/>
                </a:solidFill>
              </a:rPr>
              <a:t>        end if;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900">
                <a:solidFill>
                  <a:schemeClr val="dk2"/>
                </a:solidFill>
              </a:rPr>
              <a:t>exception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900">
                <a:solidFill>
                  <a:schemeClr val="dk2"/>
                </a:solidFill>
              </a:rPr>
              <a:t>    when others then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900">
                <a:solidFill>
                  <a:schemeClr val="dk2"/>
                </a:solidFill>
              </a:rPr>
              <a:t>        if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900">
                <a:solidFill>
                  <a:schemeClr val="dk2"/>
                </a:solidFill>
              </a:rPr>
              <a:t>            pcatename not in ('공지사항', '질문', '잡담') then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900">
                <a:solidFill>
                  <a:schemeClr val="dk2"/>
                </a:solidFill>
              </a:rPr>
              <a:t>            dbms_output.put_line('---------------------------------------------------');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900">
                <a:solidFill>
                  <a:schemeClr val="dk2"/>
                </a:solidFill>
              </a:rPr>
              <a:t>  	      dbms_output.put_line('카테고리 입력이 잘못되었습니다.');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900">
                <a:solidFill>
                  <a:schemeClr val="dk2"/>
                </a:solidFill>
              </a:rPr>
              <a:t>            dbms_output.put_line('---------------------------------------------------');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900">
                <a:solidFill>
                  <a:schemeClr val="dk2"/>
                </a:solidFill>
              </a:rPr>
              <a:t>    	elsif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900">
                <a:solidFill>
                  <a:schemeClr val="dk2"/>
                </a:solidFill>
              </a:rPr>
              <a:t>        	length(pcontents) &gt; 100 then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900">
                <a:solidFill>
                  <a:schemeClr val="dk2"/>
                </a:solidFill>
              </a:rPr>
              <a:t>            dbms_output.put_line('---------------------------------------------------');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900">
                <a:solidFill>
                  <a:schemeClr val="dk2"/>
                </a:solidFill>
              </a:rPr>
              <a:t>        	dbms_output.put_line('내용이 100자를 초과하였습니다.');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900">
                <a:solidFill>
                  <a:schemeClr val="dk2"/>
                </a:solidFill>
              </a:rPr>
              <a:t>            dbms_output.put_line('---------------------------------------------------');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900">
                <a:solidFill>
                  <a:schemeClr val="dk2"/>
                </a:solidFill>
              </a:rPr>
              <a:t>    	elsif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900">
                <a:solidFill>
                  <a:schemeClr val="dk2"/>
                </a:solidFill>
              </a:rPr>
              <a:t>        	vlogin = 0 then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900">
                <a:solidFill>
                  <a:schemeClr val="dk2"/>
                </a:solidFill>
              </a:rPr>
              <a:t>        	dbms_output.put_line('---------------------------------------------------');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900">
                <a:solidFill>
                  <a:schemeClr val="dk2"/>
                </a:solidFill>
              </a:rPr>
              <a:t>        	dbms_output.put_line('잘못 로그인하였습니다.');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900">
                <a:solidFill>
                  <a:schemeClr val="dk2"/>
                </a:solidFill>
              </a:rPr>
              <a:t>            dbms_output.put_line('---------------------------------------------------');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900">
                <a:solidFill>
                  <a:schemeClr val="dk2"/>
                </a:solidFill>
              </a:rPr>
              <a:t>    	elsif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900">
                <a:solidFill>
                  <a:schemeClr val="dk2"/>
                </a:solidFill>
              </a:rPr>
              <a:t>        	vsubjectcount = 0 then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900">
                <a:solidFill>
                  <a:schemeClr val="dk2"/>
                </a:solidFill>
              </a:rPr>
              <a:t>        	dbms_output.put_line('---------------------------------------------------');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900">
                <a:solidFill>
                  <a:schemeClr val="dk2"/>
                </a:solidFill>
              </a:rPr>
              <a:t>        	dbms_output.put_line('존재하지 않는 과목 스케줄 번호입니다.');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900">
                <a:solidFill>
                  <a:schemeClr val="dk2"/>
                </a:solidFill>
              </a:rPr>
              <a:t>            dbms_output.put_line('---------------------------------------------------');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900">
                <a:solidFill>
                  <a:schemeClr val="dk2"/>
                </a:solidFill>
              </a:rPr>
              <a:t>    	end if;    	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900">
                <a:solidFill>
                  <a:schemeClr val="dk2"/>
                </a:solidFill>
              </a:rPr>
              <a:t>end;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2"/>
                </a:solidFill>
              </a:rPr>
              <a:t>/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2"/>
                </a:solidFill>
              </a:rPr>
              <a:t>-- 각 입력값에 맞춰 글을 작성 가능하다.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2"/>
                </a:solidFill>
              </a:rPr>
              <a:t>begin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2"/>
                </a:solidFill>
              </a:rPr>
              <a:t>    procAdminComuAdd(‘아이디’, '비밀번호', '카테고리', '글 내용', 과목스케줄번호);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2"/>
                </a:solidFill>
              </a:rPr>
              <a:t>end;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900">
                <a:solidFill>
                  <a:schemeClr val="dk2"/>
                </a:solidFill>
              </a:rPr>
              <a:t>/</a:t>
            </a:r>
            <a:endParaRPr sz="400">
              <a:solidFill>
                <a:schemeClr val="dk2"/>
              </a:solidFill>
            </a:endParaRPr>
          </a:p>
        </p:txBody>
      </p:sp>
      <p:sp>
        <p:nvSpPr>
          <p:cNvPr id="568" name="Google Shape;568;g12a977328f8_1_85"/>
          <p:cNvSpPr txBox="1"/>
          <p:nvPr>
            <p:ph idx="4294967295" type="title"/>
          </p:nvPr>
        </p:nvSpPr>
        <p:spPr>
          <a:xfrm>
            <a:off x="242036" y="163906"/>
            <a:ext cx="9422400" cy="703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</a:pPr>
            <a:r>
              <a:rPr lang="en-US"/>
              <a:t>A.09 커뮤니티 관리 및 조회 기능  </a:t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12a977328f8_1_92"/>
          <p:cNvSpPr txBox="1"/>
          <p:nvPr/>
        </p:nvSpPr>
        <p:spPr>
          <a:xfrm>
            <a:off x="296100" y="980425"/>
            <a:ext cx="6901500" cy="89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-- 관리자 </a:t>
            </a:r>
            <a:r>
              <a:rPr lang="en-US">
                <a:solidFill>
                  <a:schemeClr val="dk2"/>
                </a:solidFill>
              </a:rPr>
              <a:t>댓</a:t>
            </a:r>
            <a:r>
              <a:rPr lang="en-US">
                <a:solidFill>
                  <a:schemeClr val="dk2"/>
                </a:solidFill>
              </a:rPr>
              <a:t>글 등록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2"/>
                </a:solidFill>
              </a:rPr>
              <a:t>create or replace </a:t>
            </a:r>
            <a:r>
              <a:rPr lang="en-US" sz="900">
                <a:solidFill>
                  <a:srgbClr val="FF0000"/>
                </a:solidFill>
              </a:rPr>
              <a:t>procedure </a:t>
            </a:r>
            <a:r>
              <a:rPr lang="en-US" sz="900">
                <a:solidFill>
                  <a:schemeClr val="dk2"/>
                </a:solidFill>
              </a:rPr>
              <a:t>procAdminCommentAdd(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2"/>
                </a:solidFill>
              </a:rPr>
              <a:t>    pid in varchar2,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2"/>
                </a:solidFill>
              </a:rPr>
              <a:t>    ppw in varchar2,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2"/>
                </a:solidFill>
              </a:rPr>
              <a:t>    pseq in number,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2"/>
                </a:solidFill>
              </a:rPr>
              <a:t>    pcontents in varchar2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2"/>
                </a:solidFill>
              </a:rPr>
              <a:t>)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2"/>
                </a:solidFill>
              </a:rPr>
              <a:t>is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2"/>
                </a:solidFill>
              </a:rPr>
              <a:t>    vseq number;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2"/>
                </a:solidFill>
              </a:rPr>
              <a:t>    vlogin number;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2"/>
                </a:solidFill>
              </a:rPr>
              <a:t>begin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2"/>
                </a:solidFill>
              </a:rPr>
              <a:t> 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2"/>
                </a:solidFill>
              </a:rPr>
              <a:t>    select count(*) into vlogin from tblmember m 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2"/>
                </a:solidFill>
              </a:rPr>
              <a:t>        inner join tblmemberinfo mi 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2"/>
                </a:solidFill>
              </a:rPr>
              <a:t>            on m.memberinfoseq = mi.memberinfoseq 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2"/>
                </a:solidFill>
              </a:rPr>
              <a:t>                inner join tblAdmin a 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2"/>
                </a:solidFill>
              </a:rPr>
              <a:t>                    on a.memberinfoseq = mi.memberinfoseq where mi.id = pid and a.pw = ppw;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2"/>
                </a:solidFill>
              </a:rPr>
              <a:t>    select categoryseq into vseq from tblcomunity where comunityseq = pseq;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2"/>
                </a:solidFill>
              </a:rPr>
              <a:t> 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2"/>
                </a:solidFill>
              </a:rPr>
              <a:t>    insert into tblcomment (commentseq, memberseq, comunityseq, commentcontents)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2"/>
                </a:solidFill>
              </a:rPr>
              <a:t>    values ((select max(commentseq) + 1 from tblcomment), 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2"/>
                </a:solidFill>
              </a:rPr>
              <a:t>                 (select m.memberseq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2"/>
                </a:solidFill>
              </a:rPr>
              <a:t>        	   from tblmember m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2"/>
                </a:solidFill>
              </a:rPr>
              <a:t>            	   inner join tblmemberinfo mi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2"/>
                </a:solidFill>
              </a:rPr>
              <a:t>                     on m.memberinfoseq = mi.memberinfoseq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2"/>
                </a:solidFill>
              </a:rPr>
              <a:t>                     inner join tblAdmin a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2"/>
                </a:solidFill>
              </a:rPr>
              <a:t>                     on a.memberinfoseq = mi.memberinfoseq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2"/>
                </a:solidFill>
              </a:rPr>
              <a:t>                     where mi.id = pid and a.pw = ppw),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2"/>
                </a:solidFill>
              </a:rPr>
              <a:t>        	pseq, pcontents);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2"/>
                </a:solidFill>
              </a:rPr>
              <a:t>	if vseq = 2 then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2"/>
                </a:solidFill>
              </a:rPr>
              <a:t>        	    update tblcomunity set answer = 'Y' where comunityseq = pseq;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2"/>
                </a:solidFill>
              </a:rPr>
              <a:t>    	    dbms_output.put_line('질문에 대한 답변을 하였습니다.');	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2"/>
                </a:solidFill>
              </a:rPr>
              <a:t>	else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2"/>
                </a:solidFill>
              </a:rPr>
              <a:t>    	    null;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2"/>
                </a:solidFill>
              </a:rPr>
              <a:t>	end if;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2"/>
                </a:solidFill>
              </a:rPr>
              <a:t>	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2"/>
              </a:solidFill>
            </a:endParaRPr>
          </a:p>
        </p:txBody>
      </p:sp>
      <p:sp>
        <p:nvSpPr>
          <p:cNvPr id="575" name="Google Shape;575;g12a977328f8_1_92"/>
          <p:cNvSpPr txBox="1"/>
          <p:nvPr/>
        </p:nvSpPr>
        <p:spPr>
          <a:xfrm>
            <a:off x="6525750" y="1235075"/>
            <a:ext cx="6692700" cy="36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2"/>
                </a:solidFill>
              </a:rPr>
              <a:t>exception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2"/>
                </a:solidFill>
              </a:rPr>
              <a:t>    when others then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2"/>
                </a:solidFill>
              </a:rPr>
              <a:t>        if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2"/>
                </a:solidFill>
              </a:rPr>
              <a:t>            vlogin = 0 then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2"/>
                </a:solidFill>
              </a:rPr>
              <a:t>            dbms_output.put_line('---------------------------------------------------');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2"/>
                </a:solidFill>
              </a:rPr>
              <a:t>            dbms_output.put_line('잘못 로그인하였습니다.');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2"/>
                </a:solidFill>
              </a:rPr>
              <a:t>            dbms_output.put_line('---------------------------------------------------');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2"/>
                </a:solidFill>
              </a:rPr>
              <a:t>        elsif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2"/>
                </a:solidFill>
              </a:rPr>
              <a:t>            length(pcontents) &gt; 100 then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2"/>
                </a:solidFill>
              </a:rPr>
              <a:t>            dbms_output.put_line('---------------------------------------------------');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2"/>
                </a:solidFill>
              </a:rPr>
              <a:t>            dbms_output.put_line('내용이 100자를 초과하였습니다.');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2"/>
                </a:solidFill>
              </a:rPr>
              <a:t>            dbms_output.put_line('---------------------------------------------------');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2"/>
                </a:solidFill>
              </a:rPr>
              <a:t>        else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2"/>
                </a:solidFill>
              </a:rPr>
              <a:t>            dbms_output.put_line('---------------------------------------------------');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2"/>
                </a:solidFill>
              </a:rPr>
              <a:t>            dbms_output.put_line('존재하지 않는 커뮤니티 번호입니다.');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2"/>
                </a:solidFill>
              </a:rPr>
              <a:t>            dbms_output.put_line('---------------------------------------------------');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2"/>
                </a:solidFill>
              </a:rPr>
              <a:t>        end if;    	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2"/>
                </a:solidFill>
              </a:rPr>
              <a:t>end;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2"/>
                </a:solidFill>
              </a:rPr>
              <a:t>/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2"/>
                </a:solidFill>
              </a:rPr>
              <a:t>-- 글 번호를 입력하여 해당 글에 댓글을 작성 가능하다.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2"/>
                </a:solidFill>
              </a:rPr>
              <a:t>begin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2"/>
                </a:solidFill>
              </a:rPr>
              <a:t>    procAdminCommentAdd(‘아이디’, ‘비밀번호’, 글번호, '댓글 내용');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2"/>
                </a:solidFill>
              </a:rPr>
              <a:t>end;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2"/>
                </a:solidFill>
              </a:rPr>
              <a:t>/</a:t>
            </a:r>
            <a:endParaRPr sz="400">
              <a:solidFill>
                <a:schemeClr val="dk2"/>
              </a:solidFill>
            </a:endParaRPr>
          </a:p>
        </p:txBody>
      </p:sp>
      <p:sp>
        <p:nvSpPr>
          <p:cNvPr id="576" name="Google Shape;576;g12a977328f8_1_92"/>
          <p:cNvSpPr txBox="1"/>
          <p:nvPr>
            <p:ph idx="4294967295" type="title"/>
          </p:nvPr>
        </p:nvSpPr>
        <p:spPr>
          <a:xfrm>
            <a:off x="242036" y="163906"/>
            <a:ext cx="9422400" cy="703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</a:pPr>
            <a:r>
              <a:rPr lang="en-US"/>
              <a:t>A.09 커뮤니티 관리 및 조회 기능  </a:t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12a977328f8_1_113"/>
          <p:cNvSpPr txBox="1"/>
          <p:nvPr>
            <p:ph idx="4294967295" type="title"/>
          </p:nvPr>
        </p:nvSpPr>
        <p:spPr>
          <a:xfrm>
            <a:off x="242036" y="163906"/>
            <a:ext cx="9422400" cy="703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</a:pPr>
            <a:r>
              <a:rPr lang="en-US"/>
              <a:t>A.09 커뮤니티 관리 및 조회 기능  </a:t>
            </a:r>
            <a:endParaRPr/>
          </a:p>
        </p:txBody>
      </p:sp>
      <p:sp>
        <p:nvSpPr>
          <p:cNvPr id="583" name="Google Shape;583;g12a977328f8_1_113"/>
          <p:cNvSpPr txBox="1"/>
          <p:nvPr/>
        </p:nvSpPr>
        <p:spPr>
          <a:xfrm>
            <a:off x="296100" y="980425"/>
            <a:ext cx="6901500" cy="89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-- 관리자 </a:t>
            </a:r>
            <a:r>
              <a:rPr lang="en-US">
                <a:solidFill>
                  <a:schemeClr val="dk2"/>
                </a:solidFill>
              </a:rPr>
              <a:t>커뮤니티 글 수정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2"/>
                </a:solidFill>
              </a:rPr>
              <a:t>create or replace </a:t>
            </a:r>
            <a:r>
              <a:rPr lang="en-US" sz="900">
                <a:solidFill>
                  <a:srgbClr val="FF0000"/>
                </a:solidFill>
              </a:rPr>
              <a:t>procedure </a:t>
            </a:r>
            <a:r>
              <a:rPr lang="en-US" sz="900">
                <a:solidFill>
                  <a:schemeClr val="dk2"/>
                </a:solidFill>
              </a:rPr>
              <a:t>procAdminComuChange(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2"/>
                </a:solidFill>
              </a:rPr>
              <a:t>    pcatename varchar2,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2"/>
                </a:solidFill>
              </a:rPr>
              <a:t>    pcontents varchar2,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2"/>
                </a:solidFill>
              </a:rPr>
              <a:t>    pcomuseq number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2"/>
                </a:solidFill>
              </a:rPr>
              <a:t>)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2"/>
                </a:solidFill>
              </a:rPr>
              <a:t>is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2"/>
                </a:solidFill>
              </a:rPr>
              <a:t>    vseq number;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2"/>
                </a:solidFill>
              </a:rPr>
              <a:t>    vcseq number;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2"/>
                </a:solidFill>
              </a:rPr>
              <a:t>begin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2"/>
                </a:solidFill>
              </a:rPr>
              <a:t> 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2"/>
                </a:solidFill>
              </a:rPr>
              <a:t>    select categoryseq into vseq from tblcomunity where comunityseq = pcomuseq;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2"/>
                </a:solidFill>
              </a:rPr>
              <a:t> 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2"/>
                </a:solidFill>
              </a:rPr>
              <a:t>    select categoryseq into vcseq from tblcommucategory where categoryname = pcatename;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2"/>
                </a:solidFill>
              </a:rPr>
              <a:t>	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2"/>
                </a:solidFill>
              </a:rPr>
              <a:t>    update tblcomunity a set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2"/>
                </a:solidFill>
              </a:rPr>
              <a:t>        a.writedate = sysdate,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2"/>
                </a:solidFill>
              </a:rPr>
              <a:t>        a.categoryseq = (select categoryseq from tblcommucategory where categoryname = pcatename),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2"/>
                </a:solidFill>
              </a:rPr>
              <a:t>        a.contents = pcontents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2"/>
                </a:solidFill>
              </a:rPr>
              <a:t>        where a.comunityseq = pcomuseq;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2"/>
                </a:solidFill>
              </a:rPr>
              <a:t>    	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2"/>
                </a:solidFill>
              </a:rPr>
              <a:t>    if vseq = 2 then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2"/>
                </a:solidFill>
              </a:rPr>
              <a:t>         update tblcomunity set answer = 'N' where comunityseq = pcomuseq;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2"/>
                </a:solidFill>
              </a:rPr>
              <a:t>    else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2"/>
                </a:solidFill>
              </a:rPr>
              <a:t>        update tblcomunity set answer = NULL where comunityseq = pcomuseq;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2"/>
                </a:solidFill>
              </a:rPr>
              <a:t>    end if;  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2"/>
                </a:solidFill>
              </a:rPr>
              <a:t>	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">
                <a:solidFill>
                  <a:schemeClr val="dk2"/>
                </a:solidFill>
              </a:rPr>
              <a:t>	</a:t>
            </a:r>
            <a:endParaRPr sz="4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>
              <a:solidFill>
                <a:schemeClr val="dk2"/>
              </a:solidFill>
            </a:endParaRPr>
          </a:p>
        </p:txBody>
      </p:sp>
      <p:sp>
        <p:nvSpPr>
          <p:cNvPr id="584" name="Google Shape;584;g12a977328f8_1_113"/>
          <p:cNvSpPr txBox="1"/>
          <p:nvPr/>
        </p:nvSpPr>
        <p:spPr>
          <a:xfrm>
            <a:off x="6525750" y="1235075"/>
            <a:ext cx="6692700" cy="40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2"/>
                </a:solidFill>
              </a:rPr>
              <a:t>exception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2"/>
                </a:solidFill>
              </a:rPr>
              <a:t>    when others then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2"/>
                </a:solidFill>
              </a:rPr>
              <a:t>        if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2"/>
                </a:solidFill>
              </a:rPr>
              <a:t>            pcatename not in ('공지사항', '질문', '잡담') then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2"/>
                </a:solidFill>
              </a:rPr>
              <a:t>            dbms_output.put_line('---------------------------------------------------');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2"/>
                </a:solidFill>
              </a:rPr>
              <a:t>            dbms_output.put_line('카테고리 입력이 잘못되었습니다.');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2"/>
                </a:solidFill>
              </a:rPr>
              <a:t>            dbms_output.put_line('---------------------------------------------------');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2"/>
                </a:solidFill>
              </a:rPr>
              <a:t>        elsif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2"/>
                </a:solidFill>
              </a:rPr>
              <a:t>            length(pcontents) &gt; 100 then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2"/>
                </a:solidFill>
              </a:rPr>
              <a:t>            dbms_output.put_line('---------------------------------------------------');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2"/>
                </a:solidFill>
              </a:rPr>
              <a:t>            dbms_output.put_line('내용이 100자를 초과하였습니다.');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2"/>
                </a:solidFill>
              </a:rPr>
              <a:t>            dbms_output.put_line('---------------------------------------------------');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2"/>
                </a:solidFill>
              </a:rPr>
              <a:t>        else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2"/>
                </a:solidFill>
              </a:rPr>
              <a:t>            dbms_output.put_line('---------------------------------------------------');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2"/>
                </a:solidFill>
              </a:rPr>
              <a:t>            dbms_output.put_line('존재하지 않는 커뮤니티 번호입니다.');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2"/>
                </a:solidFill>
              </a:rPr>
              <a:t>            dbms_output.put_line('---------------------------------------------------');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2"/>
                </a:solidFill>
              </a:rPr>
              <a:t>        end if;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2"/>
                </a:solidFill>
              </a:rPr>
              <a:t>end;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2"/>
                </a:solidFill>
              </a:rPr>
              <a:t>/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2"/>
                </a:solidFill>
              </a:rPr>
              <a:t>-- 카테고리, 내용, 글 번호를 입력하여 해당 글을 수정할 수 있다.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2"/>
                </a:solidFill>
              </a:rPr>
              <a:t>begin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2"/>
                </a:solidFill>
              </a:rPr>
              <a:t>    procAdminComuChange('카테고리', '내용수정', 글 번호);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2"/>
                </a:solidFill>
              </a:rPr>
              <a:t>end;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2"/>
                </a:solidFill>
              </a:rPr>
              <a:t>/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12a977328f8_1_126"/>
          <p:cNvSpPr txBox="1"/>
          <p:nvPr>
            <p:ph idx="4294967295" type="title"/>
          </p:nvPr>
        </p:nvSpPr>
        <p:spPr>
          <a:xfrm>
            <a:off x="242036" y="163906"/>
            <a:ext cx="9422400" cy="703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</a:pPr>
            <a:r>
              <a:rPr lang="en-US"/>
              <a:t>A.09 커뮤니티 관리 및 조회 기능  </a:t>
            </a:r>
            <a:endParaRPr/>
          </a:p>
        </p:txBody>
      </p:sp>
      <p:sp>
        <p:nvSpPr>
          <p:cNvPr id="591" name="Google Shape;591;g12a977328f8_1_126"/>
          <p:cNvSpPr txBox="1"/>
          <p:nvPr/>
        </p:nvSpPr>
        <p:spPr>
          <a:xfrm>
            <a:off x="296100" y="980425"/>
            <a:ext cx="6901500" cy="89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-- 관리자 </a:t>
            </a:r>
            <a:r>
              <a:rPr lang="en-US">
                <a:solidFill>
                  <a:schemeClr val="dk2"/>
                </a:solidFill>
              </a:rPr>
              <a:t>댓글 수정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2"/>
                </a:solidFill>
              </a:rPr>
              <a:t>create or replace </a:t>
            </a:r>
            <a:r>
              <a:rPr lang="en-US" sz="1200">
                <a:solidFill>
                  <a:srgbClr val="FF0000"/>
                </a:solidFill>
              </a:rPr>
              <a:t>procedure </a:t>
            </a:r>
            <a:r>
              <a:rPr lang="en-US" sz="1200">
                <a:solidFill>
                  <a:schemeClr val="dk2"/>
                </a:solidFill>
              </a:rPr>
              <a:t>procAdminCommentChange(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2"/>
                </a:solidFill>
              </a:rPr>
              <a:t>    pseq number,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2"/>
                </a:solidFill>
              </a:rPr>
              <a:t>    pcomment varchar2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2"/>
                </a:solidFill>
              </a:rPr>
              <a:t>)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2"/>
                </a:solidFill>
              </a:rPr>
              <a:t>is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2"/>
                </a:solidFill>
              </a:rPr>
              <a:t>begin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2"/>
                </a:solidFill>
              </a:rPr>
              <a:t>    update tblcomment set commentcontents = pcomment where commentseq = pseq;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2"/>
                </a:solidFill>
              </a:rPr>
              <a:t>exception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2"/>
                </a:solidFill>
              </a:rPr>
              <a:t>    when others then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2"/>
                </a:solidFill>
              </a:rPr>
              <a:t>        if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2"/>
                </a:solidFill>
              </a:rPr>
              <a:t>            length(pcomment) &gt; 100 then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2"/>
                </a:solidFill>
              </a:rPr>
              <a:t>            dbms_output.put_line('---------------------------------------------------');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2"/>
                </a:solidFill>
              </a:rPr>
              <a:t>            dbms_output.put_line('내용이 100자를 초과하였습니다.');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2"/>
                </a:solidFill>
              </a:rPr>
              <a:t>            dbms_output.put_line('---------------------------------------------------');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2"/>
                </a:solidFill>
              </a:rPr>
              <a:t>        else   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2"/>
                </a:solidFill>
              </a:rPr>
              <a:t>            dbms_output.put_line('---------------------------------------------------');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2"/>
                </a:solidFill>
              </a:rPr>
              <a:t>            dbms_output.put_line('존재하지 않는 댓글 번호입니다.');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2"/>
                </a:solidFill>
              </a:rPr>
              <a:t>            dbms_output.put_line('---------------------------------------------------');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2"/>
                </a:solidFill>
              </a:rPr>
              <a:t>        end if;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2"/>
                </a:solidFill>
              </a:rPr>
              <a:t>end;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2"/>
                </a:solidFill>
              </a:rPr>
              <a:t>/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2"/>
                </a:solidFill>
              </a:rPr>
              <a:t>	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">
                <a:solidFill>
                  <a:schemeClr val="dk2"/>
                </a:solidFill>
              </a:rPr>
              <a:t>	</a:t>
            </a:r>
            <a:endParaRPr sz="4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>
              <a:solidFill>
                <a:schemeClr val="dk2"/>
              </a:solidFill>
            </a:endParaRPr>
          </a:p>
        </p:txBody>
      </p:sp>
      <p:sp>
        <p:nvSpPr>
          <p:cNvPr id="592" name="Google Shape;592;g12a977328f8_1_126"/>
          <p:cNvSpPr txBox="1"/>
          <p:nvPr/>
        </p:nvSpPr>
        <p:spPr>
          <a:xfrm>
            <a:off x="6525750" y="1235075"/>
            <a:ext cx="66927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2"/>
                </a:solidFill>
              </a:rPr>
              <a:t>-- 댓글 번호, 댓글 수정 내용을 입력하여 해당 댓글을 수정할 수 있다.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2"/>
                </a:solidFill>
              </a:rPr>
              <a:t>begin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2"/>
                </a:solidFill>
              </a:rPr>
              <a:t>	procAdminCommentChange(댓글 번호, '댓글 수정');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2"/>
                </a:solidFill>
              </a:rPr>
              <a:t>end;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2"/>
                </a:solidFill>
              </a:rPr>
              <a:t>/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12a977328f8_1_102"/>
          <p:cNvSpPr txBox="1"/>
          <p:nvPr>
            <p:ph idx="4294967295" type="title"/>
          </p:nvPr>
        </p:nvSpPr>
        <p:spPr>
          <a:xfrm>
            <a:off x="242036" y="163906"/>
            <a:ext cx="9422400" cy="703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</a:pPr>
            <a:r>
              <a:rPr lang="en-US"/>
              <a:t>A.09 커뮤니티 관리 및 조회 기능  </a:t>
            </a:r>
            <a:endParaRPr/>
          </a:p>
        </p:txBody>
      </p:sp>
      <p:sp>
        <p:nvSpPr>
          <p:cNvPr id="599" name="Google Shape;599;g12a977328f8_1_102"/>
          <p:cNvSpPr txBox="1"/>
          <p:nvPr/>
        </p:nvSpPr>
        <p:spPr>
          <a:xfrm>
            <a:off x="296100" y="980425"/>
            <a:ext cx="6901500" cy="89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-- 관리자 </a:t>
            </a:r>
            <a:r>
              <a:rPr lang="en-US">
                <a:solidFill>
                  <a:schemeClr val="dk2"/>
                </a:solidFill>
              </a:rPr>
              <a:t>커뮤니티 글 삭제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2"/>
                </a:solidFill>
              </a:rPr>
              <a:t>create or replace </a:t>
            </a:r>
            <a:r>
              <a:rPr lang="en-US" sz="1300">
                <a:solidFill>
                  <a:srgbClr val="FF0000"/>
                </a:solidFill>
              </a:rPr>
              <a:t>procedure </a:t>
            </a:r>
            <a:r>
              <a:rPr lang="en-US" sz="1300">
                <a:solidFill>
                  <a:schemeClr val="dk2"/>
                </a:solidFill>
              </a:rPr>
              <a:t>procAdminComuDel(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2"/>
                </a:solidFill>
              </a:rPr>
              <a:t>    pseq in number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2"/>
                </a:solidFill>
              </a:rPr>
              <a:t>)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2"/>
                </a:solidFill>
              </a:rPr>
              <a:t>is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2"/>
                </a:solidFill>
              </a:rPr>
              <a:t>begin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2"/>
                </a:solidFill>
              </a:rPr>
              <a:t>	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2"/>
                </a:solidFill>
              </a:rPr>
              <a:t>    delete from tblcomment where comunityseq = pseq;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2"/>
                </a:solidFill>
              </a:rPr>
              <a:t>    delete from tblcomunity where comunityseq = pseq;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2"/>
                </a:solidFill>
              </a:rPr>
              <a:t>    dbms_output.put_line('---------------------------------------------------');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2"/>
                </a:solidFill>
              </a:rPr>
              <a:t>    dbms_output.put_line('삭제 완료');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2"/>
                </a:solidFill>
              </a:rPr>
              <a:t>    dbms_output.put_line('---------------------------------------------------');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2"/>
                </a:solidFill>
              </a:rPr>
              <a:t>exception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2"/>
                </a:solidFill>
              </a:rPr>
              <a:t>    when others then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2"/>
                </a:solidFill>
              </a:rPr>
              <a:t>    dbms_output.put_line('---------------------------------------------------');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2"/>
                </a:solidFill>
              </a:rPr>
              <a:t>    dbms_output.put_line('존재하지 않는 커뮤니티 번호입니다.');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2"/>
                </a:solidFill>
              </a:rPr>
              <a:t>    dbms_output.put_line('---------------------------------------------------');	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2"/>
                </a:solidFill>
              </a:rPr>
              <a:t>end;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2"/>
                </a:solidFill>
              </a:rPr>
              <a:t>/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2"/>
                </a:solidFill>
              </a:rPr>
              <a:t>	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">
                <a:solidFill>
                  <a:schemeClr val="dk2"/>
                </a:solidFill>
              </a:rPr>
              <a:t>	</a:t>
            </a:r>
            <a:endParaRPr sz="4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>
              <a:solidFill>
                <a:schemeClr val="dk2"/>
              </a:solidFill>
            </a:endParaRPr>
          </a:p>
        </p:txBody>
      </p:sp>
      <p:sp>
        <p:nvSpPr>
          <p:cNvPr id="600" name="Google Shape;600;g12a977328f8_1_102"/>
          <p:cNvSpPr txBox="1"/>
          <p:nvPr/>
        </p:nvSpPr>
        <p:spPr>
          <a:xfrm>
            <a:off x="6525750" y="1235075"/>
            <a:ext cx="66927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2"/>
                </a:solidFill>
              </a:rPr>
              <a:t>-- 커뮤니티 글 번호 입력 시 해당 글 삭제 및 댓글 또한 삭제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2"/>
                </a:solidFill>
              </a:rPr>
              <a:t>begin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2"/>
                </a:solidFill>
              </a:rPr>
              <a:t>    </a:t>
            </a:r>
            <a:r>
              <a:rPr lang="en-US" sz="1300">
                <a:solidFill>
                  <a:schemeClr val="dk2"/>
                </a:solidFill>
              </a:rPr>
              <a:t>procAdminComuDel(커뮤니티 글 번호);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2"/>
                </a:solidFill>
              </a:rPr>
              <a:t>end;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2"/>
                </a:solidFill>
              </a:rPr>
              <a:t>/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2a977328f8_0_248"/>
          <p:cNvSpPr txBox="1"/>
          <p:nvPr/>
        </p:nvSpPr>
        <p:spPr>
          <a:xfrm>
            <a:off x="1911450" y="1030800"/>
            <a:ext cx="8369100" cy="41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Malgun Gothic"/>
              <a:buAutoNum type="arabicPeriod" startAt="3"/>
            </a:pPr>
            <a:r>
              <a:rPr b="1" lang="en-US" sz="2000">
                <a:latin typeface="Malgun Gothic"/>
                <a:ea typeface="Malgun Gothic"/>
                <a:cs typeface="Malgun Gothic"/>
                <a:sym typeface="Malgun Gothic"/>
              </a:rPr>
              <a:t>과정평가</a:t>
            </a:r>
            <a:endParaRPr b="1" sz="20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Malgun Gothic"/>
              <a:buChar char="-"/>
            </a:pPr>
            <a:r>
              <a:rPr lang="en-US" sz="1600">
                <a:latin typeface="Malgun Gothic"/>
                <a:ea typeface="Malgun Gothic"/>
                <a:cs typeface="Malgun Gothic"/>
                <a:sym typeface="Malgun Gothic"/>
              </a:rPr>
              <a:t>[관리자] 과목평가 조회 기능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Malgun Gothic"/>
              <a:buChar char="-"/>
            </a:pPr>
            <a:r>
              <a:rPr lang="en-US" sz="1600">
                <a:latin typeface="Malgun Gothic"/>
                <a:ea typeface="Malgun Gothic"/>
                <a:cs typeface="Malgun Gothic"/>
                <a:sym typeface="Malgun Gothic"/>
              </a:rPr>
              <a:t>모든 과정에 대한 과목 평가를 조회할 수 있다.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Malgun Gothic"/>
              <a:buChar char="-"/>
            </a:pPr>
            <a:r>
              <a:rPr lang="en-US" sz="1600">
                <a:latin typeface="Malgun Gothic"/>
                <a:ea typeface="Malgun Gothic"/>
                <a:cs typeface="Malgun Gothic"/>
                <a:sym typeface="Malgun Gothic"/>
              </a:rPr>
              <a:t>[교사] 과목 평가 조회 기능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Malgun Gothic"/>
              <a:buChar char="-"/>
            </a:pPr>
            <a:r>
              <a:rPr lang="en-US" sz="1600">
                <a:latin typeface="Malgun Gothic"/>
                <a:ea typeface="Malgun Gothic"/>
                <a:cs typeface="Malgun Gothic"/>
                <a:sym typeface="Malgun Gothic"/>
              </a:rPr>
              <a:t>자신이 가르친 과정에 대한 평가를 조회할 수 있다.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Malgun Gothic"/>
              <a:buChar char="-"/>
            </a:pPr>
            <a:r>
              <a:rPr lang="en-US" sz="1600">
                <a:latin typeface="Malgun Gothic"/>
                <a:ea typeface="Malgun Gothic"/>
                <a:cs typeface="Malgun Gothic"/>
                <a:sym typeface="Malgun Gothic"/>
              </a:rPr>
              <a:t>[교육생] 과목 평가 관리 및 조회 기능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Malgun Gothic"/>
              <a:buChar char="-"/>
            </a:pPr>
            <a:r>
              <a:rPr lang="en-US" sz="1600">
                <a:latin typeface="Malgun Gothic"/>
                <a:ea typeface="Malgun Gothic"/>
                <a:cs typeface="Malgun Gothic"/>
                <a:sym typeface="Malgun Gothic"/>
              </a:rPr>
              <a:t>자신이 수강한 과정에 대한 과정평가를 등록할 수 있다.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Malgun Gothic"/>
              <a:buAutoNum type="arabicPeriod" startAt="3"/>
            </a:pPr>
            <a:r>
              <a:rPr b="1" lang="en-US" sz="2000">
                <a:latin typeface="Malgun Gothic"/>
                <a:ea typeface="Malgun Gothic"/>
                <a:cs typeface="Malgun Gothic"/>
                <a:sym typeface="Malgun Gothic"/>
              </a:rPr>
              <a:t>보충학습</a:t>
            </a:r>
            <a:endParaRPr b="1" sz="20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Malgun Gothic"/>
              <a:buChar char="-"/>
            </a:pPr>
            <a:r>
              <a:rPr lang="en-US" sz="1600">
                <a:latin typeface="Malgun Gothic"/>
                <a:ea typeface="Malgun Gothic"/>
                <a:cs typeface="Malgun Gothic"/>
                <a:sym typeface="Malgun Gothic"/>
              </a:rPr>
              <a:t>[관리자] 보충학습 관리 및 조회 기능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Malgun Gothic"/>
              <a:buChar char="-"/>
            </a:pPr>
            <a:r>
              <a:rPr lang="en-US" sz="1600">
                <a:latin typeface="Malgun Gothic"/>
                <a:ea typeface="Malgun Gothic"/>
                <a:cs typeface="Malgun Gothic"/>
                <a:sym typeface="Malgun Gothic"/>
              </a:rPr>
              <a:t>관리자는 총점이 70점 미만인 학생을 보충학습 명단에 넣을 수 있다.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Malgun Gothic"/>
              <a:buChar char="-"/>
            </a:pPr>
            <a:r>
              <a:rPr lang="en-US" sz="1600">
                <a:latin typeface="Malgun Gothic"/>
                <a:ea typeface="Malgun Gothic"/>
                <a:cs typeface="Malgun Gothic"/>
                <a:sym typeface="Malgun Gothic"/>
              </a:rPr>
              <a:t>[교사] 보충학습 조회 기능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Malgun Gothic"/>
              <a:buChar char="-"/>
            </a:pPr>
            <a:r>
              <a:rPr lang="en-US" sz="1600">
                <a:latin typeface="Malgun Gothic"/>
                <a:ea typeface="Malgun Gothic"/>
                <a:cs typeface="Malgun Gothic"/>
                <a:sym typeface="Malgun Gothic"/>
              </a:rPr>
              <a:t>자신이 가르친 과목에 보충학습명단을 조회할 수 있다.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Malgun Gothic"/>
              <a:buChar char="-"/>
            </a:pPr>
            <a:r>
              <a:rPr lang="en-US" sz="1600">
                <a:latin typeface="Malgun Gothic"/>
                <a:ea typeface="Malgun Gothic"/>
                <a:cs typeface="Malgun Gothic"/>
                <a:sym typeface="Malgun Gothic"/>
              </a:rPr>
              <a:t>[교육생] 보충학습 조회 기능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Malgun Gothic"/>
              <a:buChar char="-"/>
            </a:pPr>
            <a:r>
              <a:rPr lang="en-US" sz="1600">
                <a:latin typeface="Malgun Gothic"/>
                <a:ea typeface="Malgun Gothic"/>
                <a:cs typeface="Malgun Gothic"/>
                <a:sym typeface="Malgun Gothic"/>
              </a:rPr>
              <a:t>자신이 보충학습 명단에 있는지 조회할 수 있다.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6" name="Google Shape;176;g12a977328f8_0_248"/>
          <p:cNvSpPr txBox="1"/>
          <p:nvPr>
            <p:ph type="title"/>
          </p:nvPr>
        </p:nvSpPr>
        <p:spPr>
          <a:xfrm>
            <a:off x="259582" y="172675"/>
            <a:ext cx="3706500" cy="703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요구분석 - </a:t>
            </a:r>
            <a:r>
              <a:rPr lang="en-US">
                <a:solidFill>
                  <a:schemeClr val="dk1"/>
                </a:solidFill>
              </a:rPr>
              <a:t>추가 기능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g12a977328f8_1_139"/>
          <p:cNvSpPr txBox="1"/>
          <p:nvPr>
            <p:ph idx="4294967295" type="title"/>
          </p:nvPr>
        </p:nvSpPr>
        <p:spPr>
          <a:xfrm>
            <a:off x="242036" y="163906"/>
            <a:ext cx="9422400" cy="703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</a:pPr>
            <a:r>
              <a:rPr lang="en-US"/>
              <a:t>A.09 커뮤니티 관리 및 조회 기능  </a:t>
            </a:r>
            <a:endParaRPr/>
          </a:p>
        </p:txBody>
      </p:sp>
      <p:sp>
        <p:nvSpPr>
          <p:cNvPr id="607" name="Google Shape;607;g12a977328f8_1_139"/>
          <p:cNvSpPr txBox="1"/>
          <p:nvPr/>
        </p:nvSpPr>
        <p:spPr>
          <a:xfrm>
            <a:off x="296100" y="980425"/>
            <a:ext cx="6901500" cy="89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-- 관리자 </a:t>
            </a:r>
            <a:r>
              <a:rPr lang="en-US">
                <a:solidFill>
                  <a:schemeClr val="dk2"/>
                </a:solidFill>
              </a:rPr>
              <a:t>커뮤니티 댓글 삭제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2"/>
                </a:solidFill>
              </a:rPr>
              <a:t>create or replace </a:t>
            </a:r>
            <a:r>
              <a:rPr lang="en-US">
                <a:solidFill>
                  <a:srgbClr val="FF0000"/>
                </a:solidFill>
              </a:rPr>
              <a:t>procedure </a:t>
            </a:r>
            <a:r>
              <a:rPr lang="en-US">
                <a:solidFill>
                  <a:schemeClr val="dk2"/>
                </a:solidFill>
              </a:rPr>
              <a:t>procAdminCommentDel(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2"/>
                </a:solidFill>
              </a:rPr>
              <a:t>    pseq number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2"/>
                </a:solidFill>
              </a:rPr>
              <a:t>)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2"/>
                </a:solidFill>
              </a:rPr>
              <a:t>is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2"/>
                </a:solidFill>
              </a:rPr>
              <a:t>begin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2"/>
                </a:solidFill>
              </a:rPr>
              <a:t>    delete from tblcomment where commentseq = pseq;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2"/>
                </a:solidFill>
              </a:rPr>
              <a:t>exception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2"/>
                </a:solidFill>
              </a:rPr>
              <a:t>    when others then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2"/>
                </a:solidFill>
              </a:rPr>
              <a:t>        dbms_output.put_line('---------------------------------------------------');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2"/>
                </a:solidFill>
              </a:rPr>
              <a:t>        dbms_output.put_line('존재하지 않는 댓글 번호입니다.');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2"/>
                </a:solidFill>
              </a:rPr>
              <a:t>        dbms_output.put_line('---------------------------------------------------');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2"/>
                </a:solidFill>
              </a:rPr>
              <a:t>end;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2"/>
                </a:solidFill>
              </a:rPr>
              <a:t>/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2"/>
                </a:solidFill>
              </a:rPr>
              <a:t>	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">
                <a:solidFill>
                  <a:schemeClr val="dk2"/>
                </a:solidFill>
              </a:rPr>
              <a:t>	</a:t>
            </a:r>
            <a:endParaRPr sz="4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>
              <a:solidFill>
                <a:schemeClr val="dk2"/>
              </a:solidFill>
            </a:endParaRPr>
          </a:p>
        </p:txBody>
      </p:sp>
      <p:sp>
        <p:nvSpPr>
          <p:cNvPr id="608" name="Google Shape;608;g12a977328f8_1_139"/>
          <p:cNvSpPr txBox="1"/>
          <p:nvPr/>
        </p:nvSpPr>
        <p:spPr>
          <a:xfrm>
            <a:off x="6525750" y="1235075"/>
            <a:ext cx="66927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2"/>
                </a:solidFill>
              </a:rPr>
              <a:t>-- 댓글 번호 입력 시 해당 댓글 삭제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2"/>
                </a:solidFill>
              </a:rPr>
              <a:t>begin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2"/>
                </a:solidFill>
              </a:rPr>
              <a:t>	procAdminCommentDel(댓글 번호);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2"/>
                </a:solidFill>
              </a:rPr>
              <a:t>end;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2"/>
                </a:solidFill>
              </a:rPr>
              <a:t>/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g12a977328f8_8_12"/>
          <p:cNvSpPr txBox="1"/>
          <p:nvPr/>
        </p:nvSpPr>
        <p:spPr>
          <a:xfrm>
            <a:off x="296100" y="980425"/>
            <a:ext cx="6901500" cy="89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2"/>
                </a:solidFill>
              </a:rPr>
              <a:t>-- 과정 평가 조회 (개설과정명/학생명/평점/평가내용을 확인할 수 있다.)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2"/>
                </a:solidFill>
              </a:rPr>
              <a:t>select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2"/>
                </a:solidFill>
              </a:rPr>
              <a:t>    p.procedurerate as "과정평가번호",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2"/>
                </a:solidFill>
              </a:rPr>
              <a:t>    pl.procedurename as "개설과정명" ,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2"/>
                </a:solidFill>
              </a:rPr>
              <a:t>    mi.name as "학생명",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2"/>
                </a:solidFill>
              </a:rPr>
              <a:t>    p.ratescore as "평점",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2"/>
                </a:solidFill>
              </a:rPr>
              <a:t>    p.ratecontents as "과정 평가 내용",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2"/>
                </a:solidFill>
              </a:rPr>
              <a:t>    p.proceduredate as "작성날짜"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2"/>
                </a:solidFill>
              </a:rPr>
              <a:t>from tblProcedureRate p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2"/>
                </a:solidFill>
              </a:rPr>
              <a:t>    inner join tblOpeningProcedure o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2"/>
                </a:solidFill>
              </a:rPr>
              <a:t>        on p.openingprocedureseq = o.openingprocedureseq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2"/>
                </a:solidFill>
              </a:rPr>
              <a:t>            inner join tblProcedureList pl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2"/>
                </a:solidFill>
              </a:rPr>
              <a:t>                on o.procedurelist = pl.procedurelistseq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2"/>
                </a:solidFill>
              </a:rPr>
              <a:t>                    inner join tblenrolment e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2"/>
                </a:solidFill>
              </a:rPr>
              <a:t>                        on e.enrolmentseq = p.enrolmentseq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2"/>
                </a:solidFill>
              </a:rPr>
              <a:t>                            inner join tblstudent s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2"/>
                </a:solidFill>
              </a:rPr>
              <a:t>                                on s.studentseq = e.studentseq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2"/>
                </a:solidFill>
              </a:rPr>
              <a:t>                                    inner join tblmemberinfo mi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2"/>
                </a:solidFill>
              </a:rPr>
              <a:t>                                        on mi.memberinfoseq = s.memberinfoseq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2"/>
                </a:solidFill>
              </a:rPr>
              <a:t>                                            order by p.procedurerate;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2"/>
                </a:solidFill>
              </a:rPr>
              <a:t>	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2"/>
                </a:solidFill>
              </a:rPr>
              <a:t>	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">
                <a:solidFill>
                  <a:schemeClr val="dk2"/>
                </a:solidFill>
              </a:rPr>
              <a:t>	</a:t>
            </a:r>
            <a:endParaRPr sz="4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>
              <a:solidFill>
                <a:schemeClr val="dk2"/>
              </a:solidFill>
            </a:endParaRPr>
          </a:p>
        </p:txBody>
      </p:sp>
      <p:sp>
        <p:nvSpPr>
          <p:cNvPr id="615" name="Google Shape;615;g12a977328f8_8_12"/>
          <p:cNvSpPr txBox="1"/>
          <p:nvPr>
            <p:ph idx="4294967295" type="title"/>
          </p:nvPr>
        </p:nvSpPr>
        <p:spPr>
          <a:xfrm>
            <a:off x="242036" y="163906"/>
            <a:ext cx="9422400" cy="703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</a:pPr>
            <a:r>
              <a:rPr lang="en-US"/>
              <a:t>A.10 과정 평가 조회 기능  </a:t>
            </a:r>
            <a:endParaRPr/>
          </a:p>
        </p:txBody>
      </p:sp>
      <p:pic>
        <p:nvPicPr>
          <p:cNvPr id="616" name="Google Shape;616;g12a977328f8_8_12"/>
          <p:cNvPicPr preferRelativeResize="0"/>
          <p:nvPr/>
        </p:nvPicPr>
        <p:blipFill rotWithShape="1">
          <a:blip r:embed="rId3">
            <a:alphaModFix/>
          </a:blip>
          <a:srcRect b="0" l="0" r="428" t="0"/>
          <a:stretch/>
        </p:blipFill>
        <p:spPr>
          <a:xfrm>
            <a:off x="3978100" y="1484675"/>
            <a:ext cx="7900676" cy="79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g12a977328f8_8_24"/>
          <p:cNvSpPr txBox="1"/>
          <p:nvPr/>
        </p:nvSpPr>
        <p:spPr>
          <a:xfrm>
            <a:off x="296100" y="980425"/>
            <a:ext cx="9562800" cy="89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2"/>
                </a:solidFill>
              </a:rPr>
              <a:t>-- 보충학습 조회 (과정명, 과목명, 학생명, 필기/실기/출결 점수, 총점, 교사명, 강의실을 확인할 수 있다.)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2"/>
                </a:solidFill>
              </a:rPr>
              <a:t>select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2"/>
                </a:solidFill>
              </a:rPr>
              <a:t>    a.scoreseq,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2"/>
                </a:solidFill>
              </a:rPr>
              <a:t>    a."과정명",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2"/>
                </a:solidFill>
              </a:rPr>
              <a:t>    a."과목명",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2"/>
                </a:solidFill>
              </a:rPr>
              <a:t>    a."학생명",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2"/>
                </a:solidFill>
              </a:rPr>
              <a:t>    a."필기점수",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2"/>
                </a:solidFill>
              </a:rPr>
              <a:t>    a."실기점수",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2"/>
                </a:solidFill>
              </a:rPr>
              <a:t>    a."출결점수",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2"/>
                </a:solidFill>
              </a:rPr>
              <a:t>    a."총점",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2"/>
                </a:solidFill>
              </a:rPr>
              <a:t>    mi.name as "교사명",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2"/>
                </a:solidFill>
              </a:rPr>
              <a:t>    a."강의실"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2"/>
                </a:solidFill>
              </a:rPr>
              <a:t>from (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2"/>
                </a:solidFill>
              </a:rPr>
              <a:t>select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2"/>
                </a:solidFill>
              </a:rPr>
              <a:t>    distinct s.scoreseq,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2"/>
                </a:solidFill>
              </a:rPr>
              <a:t>    ws.writtenscore * p.writtenpoint / 100 as "필기점수",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2"/>
                </a:solidFill>
              </a:rPr>
              <a:t>    ps.practicalscore * p.practicalpoint / 100 as "실기점수",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2"/>
                </a:solidFill>
              </a:rPr>
              <a:t>    ads.attendancescore * p.attendancepoint / 100 as "출결점수",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2"/>
                </a:solidFill>
              </a:rPr>
              <a:t>    ws.writtenscore * p.writtenpoint / 100 +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2"/>
                </a:solidFill>
              </a:rPr>
              <a:t>    ps.practicalscore * p.practicalpoint / 100 +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2"/>
                </a:solidFill>
              </a:rPr>
              <a:t>    ads.attendancescore * p.attendancepoint / 100 as "총점",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2"/>
                </a:solidFill>
              </a:rPr>
              <a:t>    mi.name as "학생명",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2"/>
                </a:solidFill>
              </a:rPr>
              <a:t>    r.roomname as "강의실",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2"/>
                </a:solidFill>
              </a:rPr>
              <a:t>    pl.procedurename as "과정명",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2"/>
                </a:solidFill>
              </a:rPr>
              <a:t>    sb.subjectname as "과목명",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2"/>
                </a:solidFill>
              </a:rPr>
              <a:t>    tea.memberinfoseq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2"/>
                </a:solidFill>
              </a:rPr>
              <a:t>from tblscore s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2"/>
                </a:solidFill>
              </a:rPr>
              <a:t>	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2"/>
                </a:solidFill>
              </a:rPr>
              <a:t>	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2"/>
                </a:solidFill>
              </a:rPr>
              <a:t>	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">
                <a:solidFill>
                  <a:schemeClr val="dk2"/>
                </a:solidFill>
              </a:rPr>
              <a:t>	</a:t>
            </a:r>
            <a:endParaRPr sz="4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>
              <a:solidFill>
                <a:schemeClr val="dk2"/>
              </a:solidFill>
            </a:endParaRPr>
          </a:p>
        </p:txBody>
      </p:sp>
      <p:sp>
        <p:nvSpPr>
          <p:cNvPr id="623" name="Google Shape;623;g12a977328f8_8_24"/>
          <p:cNvSpPr txBox="1"/>
          <p:nvPr>
            <p:ph idx="4294967295" type="title"/>
          </p:nvPr>
        </p:nvSpPr>
        <p:spPr>
          <a:xfrm>
            <a:off x="242036" y="163906"/>
            <a:ext cx="9422400" cy="703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</a:pPr>
            <a:r>
              <a:rPr lang="en-US"/>
              <a:t>A.11 보충학습 관리 및 조회 기능  </a:t>
            </a:r>
            <a:endParaRPr/>
          </a:p>
        </p:txBody>
      </p:sp>
      <p:sp>
        <p:nvSpPr>
          <p:cNvPr id="624" name="Google Shape;624;g12a977328f8_8_24"/>
          <p:cNvSpPr txBox="1"/>
          <p:nvPr/>
        </p:nvSpPr>
        <p:spPr>
          <a:xfrm>
            <a:off x="4003275" y="1208900"/>
            <a:ext cx="8127300" cy="54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2"/>
                </a:solidFill>
              </a:rPr>
              <a:t>inner join tblwrittenscore ws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2"/>
                </a:solidFill>
              </a:rPr>
              <a:t>    on s.writtenscoreseq = ws.writtenscoreseq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2"/>
                </a:solidFill>
              </a:rPr>
              <a:t>        inner join tblpoint p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2"/>
                </a:solidFill>
              </a:rPr>
              <a:t>            on s.pointseq = p.pointseq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2"/>
                </a:solidFill>
              </a:rPr>
              <a:t>                inner join tblpracticalscore ps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2"/>
                </a:solidFill>
              </a:rPr>
              <a:t>                    on ps.practicalscoreseq = s.practicalscoreseq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2"/>
                </a:solidFill>
              </a:rPr>
              <a:t>                        inner join tblAttendanceScore ads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2"/>
                </a:solidFill>
              </a:rPr>
              <a:t>                            on s.attendancescoreseq = ads.attendancescoreseq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2"/>
                </a:solidFill>
              </a:rPr>
              <a:t>                                inner join tblenrolment en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2"/>
                </a:solidFill>
              </a:rPr>
              <a:t>                                    on en.enrolmentseq = ads.enrolmentseq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2"/>
                </a:solidFill>
              </a:rPr>
              <a:t>        	                          inner join tblstudent sd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2"/>
                </a:solidFill>
              </a:rPr>
              <a:t>                                            on sd.studentseq = en.studentseq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2"/>
                </a:solidFill>
              </a:rPr>
              <a:t>                                                inner join tblmemberinfo mi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2"/>
                </a:solidFill>
              </a:rPr>
              <a:t>                                  	         on mi.memberinfoseq = sd.memberinfoseq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2"/>
                </a:solidFill>
              </a:rPr>
              <a:t>                                                        inner join tblopeningprocedure op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2"/>
                </a:solidFill>
              </a:rPr>
              <a:t>                                                            on op.openingprocedureseq = en.openingprocedureseq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2"/>
                </a:solidFill>
              </a:rPr>
              <a:t>                                                                inner join tblroom r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2"/>
                </a:solidFill>
              </a:rPr>
              <a:t>                                                                    on r.roomseq = op.roomseq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2"/>
                </a:solidFill>
              </a:rPr>
              <a:t>                                                                        inner join tblProcedureList pl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2"/>
                </a:solidFill>
              </a:rPr>
              <a:t>                                                                            on pl.procedurelistseq = op.procedurelist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2"/>
                </a:solidFill>
              </a:rPr>
              <a:t>                                                                                inner join tblProcedureSubject psj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2"/>
                </a:solidFill>
              </a:rPr>
              <a:t>                                                                                    on psj.procedurelistseq = pl.procedurelistseq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2"/>
                </a:solidFill>
              </a:rPr>
              <a:t>                                                                                        inner join tblsubjectschedule sch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2"/>
                </a:solidFill>
              </a:rPr>
              <a:t>                                                                                            on sch.subjectscheduleseq = p.subjectscheduleseq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2"/>
                </a:solidFill>
              </a:rPr>
              <a:t>                                                                                                inner join tblpossiblesubject ps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2"/>
                </a:solidFill>
              </a:rPr>
              <a:t>                                                                                                    on ps.possiblesubjectseq = sch.possiblesubjectseq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2"/>
                </a:solidFill>
              </a:rPr>
              <a:t>                                                                                                        inner join tblsubject sb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2"/>
                </a:solidFill>
              </a:rPr>
              <a:t>                                                                                                            on sb.subjectseq = ps.subjectseq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2"/>
                </a:solidFill>
              </a:rPr>
              <a:t>                                        	                                                                     inner join tblteacher tea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2"/>
                </a:solidFill>
              </a:rPr>
              <a:t>                                                                                                                    on tea.teacherseq = ps.teacherseq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2"/>
                </a:solidFill>
              </a:rPr>
              <a:t>        	                                                                                                          order by scoreseq) a inner join tblmemberinfo mi 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2"/>
                </a:solidFill>
              </a:rPr>
              <a:t>                                                                                                                             on mi.memberinfoseq = a.memberinfoseq where "총점" &lt; 70;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g12a977328f8_8_66"/>
          <p:cNvSpPr txBox="1"/>
          <p:nvPr/>
        </p:nvSpPr>
        <p:spPr>
          <a:xfrm>
            <a:off x="296100" y="980425"/>
            <a:ext cx="6901500" cy="89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2"/>
                </a:solidFill>
              </a:rPr>
              <a:t>-- vwAddStudy를 이용하여 총점 70점 이하의 보충학습 필요 학생들을 출력할 수 있다.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2"/>
                </a:solidFill>
              </a:rPr>
              <a:t>select * from vwAddStudy;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2"/>
                </a:solidFill>
              </a:rPr>
              <a:t>	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2"/>
                </a:solidFill>
              </a:rPr>
              <a:t>	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2"/>
                </a:solidFill>
              </a:rPr>
              <a:t>	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">
                <a:solidFill>
                  <a:schemeClr val="dk2"/>
                </a:solidFill>
              </a:rPr>
              <a:t>	</a:t>
            </a:r>
            <a:endParaRPr sz="4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>
              <a:solidFill>
                <a:schemeClr val="dk2"/>
              </a:solidFill>
            </a:endParaRPr>
          </a:p>
        </p:txBody>
      </p:sp>
      <p:sp>
        <p:nvSpPr>
          <p:cNvPr id="631" name="Google Shape;631;g12a977328f8_8_66"/>
          <p:cNvSpPr txBox="1"/>
          <p:nvPr>
            <p:ph idx="4294967295" type="title"/>
          </p:nvPr>
        </p:nvSpPr>
        <p:spPr>
          <a:xfrm>
            <a:off x="242036" y="163906"/>
            <a:ext cx="9422400" cy="703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</a:pPr>
            <a:r>
              <a:rPr lang="en-US"/>
              <a:t>A.11 보충학습 관리 및 조회 기능  </a:t>
            </a:r>
            <a:r>
              <a:rPr lang="en-US"/>
              <a:t>  </a:t>
            </a:r>
            <a:endParaRPr/>
          </a:p>
        </p:txBody>
      </p:sp>
      <p:pic>
        <p:nvPicPr>
          <p:cNvPr id="632" name="Google Shape;632;g12a977328f8_8_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6825" y="2770475"/>
            <a:ext cx="9658350" cy="13170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g12a977328f8_8_75"/>
          <p:cNvSpPr txBox="1"/>
          <p:nvPr/>
        </p:nvSpPr>
        <p:spPr>
          <a:xfrm>
            <a:off x="296100" y="980425"/>
            <a:ext cx="9562800" cy="89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2"/>
                </a:solidFill>
              </a:rPr>
              <a:t>-- 교사</a:t>
            </a:r>
            <a:r>
              <a:rPr lang="en-US" sz="1200">
                <a:solidFill>
                  <a:schemeClr val="dk2"/>
                </a:solidFill>
              </a:rPr>
              <a:t> </a:t>
            </a:r>
            <a:r>
              <a:rPr lang="en-US">
                <a:solidFill>
                  <a:schemeClr val="dk2"/>
                </a:solidFill>
              </a:rPr>
              <a:t>강의 스케줄 조회 (과정명, 과정기간, 과목명, 과목기간, 강의진행사항, 강의실, 교재명, 교육생 등록 인원)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2"/>
                </a:solidFill>
              </a:rPr>
              <a:t>select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2"/>
                </a:solidFill>
              </a:rPr>
              <a:t>    pl.procedurename as "과정명",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2"/>
                </a:solidFill>
              </a:rPr>
              <a:t>    </a:t>
            </a:r>
            <a:r>
              <a:rPr lang="en-US" sz="1200">
                <a:solidFill>
                  <a:schemeClr val="dk2"/>
                </a:solidFill>
              </a:rPr>
              <a:t>op.procedurestart as "과정시작날짜",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2"/>
                </a:solidFill>
              </a:rPr>
              <a:t>    </a:t>
            </a:r>
            <a:r>
              <a:rPr lang="en-US" sz="1200">
                <a:solidFill>
                  <a:schemeClr val="dk2"/>
                </a:solidFill>
              </a:rPr>
              <a:t>op.procedureend as "과정종료날짜",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2"/>
                </a:solidFill>
              </a:rPr>
              <a:t>    </a:t>
            </a:r>
            <a:r>
              <a:rPr lang="en-US" sz="1200">
                <a:solidFill>
                  <a:schemeClr val="dk2"/>
                </a:solidFill>
              </a:rPr>
              <a:t>sj.subjectname as "과목명",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2"/>
                </a:solidFill>
              </a:rPr>
              <a:t>    </a:t>
            </a:r>
            <a:r>
              <a:rPr lang="en-US" sz="1200">
                <a:solidFill>
                  <a:schemeClr val="dk2"/>
                </a:solidFill>
              </a:rPr>
              <a:t>ss.subjectstart as "과목시작날짜",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2"/>
                </a:solidFill>
              </a:rPr>
              <a:t>    </a:t>
            </a:r>
            <a:r>
              <a:rPr lang="en-US" sz="1200">
                <a:solidFill>
                  <a:schemeClr val="dk2"/>
                </a:solidFill>
              </a:rPr>
              <a:t>ss.subjectend as "과목종료날짜",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2"/>
                </a:solidFill>
              </a:rPr>
              <a:t>    </a:t>
            </a:r>
            <a:r>
              <a:rPr lang="en-US" sz="1200">
                <a:solidFill>
                  <a:schemeClr val="dk2"/>
                </a:solidFill>
              </a:rPr>
              <a:t>case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2"/>
                </a:solidFill>
              </a:rPr>
              <a:t>    </a:t>
            </a:r>
            <a:r>
              <a:rPr lang="en-US" sz="1200">
                <a:solidFill>
                  <a:schemeClr val="dk2"/>
                </a:solidFill>
              </a:rPr>
              <a:t>    </a:t>
            </a:r>
            <a:r>
              <a:rPr lang="en-US" sz="1200">
                <a:solidFill>
                  <a:schemeClr val="dk2"/>
                </a:solidFill>
              </a:rPr>
              <a:t>when subjectstart &gt; sysdate then '강의예정'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2"/>
                </a:solidFill>
              </a:rPr>
              <a:t>    </a:t>
            </a:r>
            <a:r>
              <a:rPr lang="en-US" sz="1200">
                <a:solidFill>
                  <a:schemeClr val="dk2"/>
                </a:solidFill>
              </a:rPr>
              <a:t>    </a:t>
            </a:r>
            <a:r>
              <a:rPr lang="en-US" sz="1200">
                <a:solidFill>
                  <a:schemeClr val="dk2"/>
                </a:solidFill>
              </a:rPr>
              <a:t>when subjectstart &lt; sysdate and subjectend &gt; sysdate then '강의중'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2"/>
                </a:solidFill>
              </a:rPr>
              <a:t>    </a:t>
            </a:r>
            <a:r>
              <a:rPr lang="en-US" sz="1200">
                <a:solidFill>
                  <a:schemeClr val="dk2"/>
                </a:solidFill>
              </a:rPr>
              <a:t>    </a:t>
            </a:r>
            <a:r>
              <a:rPr lang="en-US" sz="1200">
                <a:solidFill>
                  <a:schemeClr val="dk2"/>
                </a:solidFill>
              </a:rPr>
              <a:t>when subjectend &lt; sysdate then '강의종료'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2"/>
                </a:solidFill>
              </a:rPr>
              <a:t>    </a:t>
            </a:r>
            <a:r>
              <a:rPr lang="en-US" sz="1200">
                <a:solidFill>
                  <a:schemeClr val="dk2"/>
                </a:solidFill>
              </a:rPr>
              <a:t>end as "강의진행사항",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2"/>
                </a:solidFill>
              </a:rPr>
              <a:t>    </a:t>
            </a:r>
            <a:r>
              <a:rPr lang="en-US" sz="1200">
                <a:solidFill>
                  <a:schemeClr val="dk2"/>
                </a:solidFill>
              </a:rPr>
              <a:t>r.roomname as "강의실",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2"/>
                </a:solidFill>
              </a:rPr>
              <a:t>    </a:t>
            </a:r>
            <a:r>
              <a:rPr lang="en-US" sz="1200">
                <a:solidFill>
                  <a:schemeClr val="dk2"/>
                </a:solidFill>
              </a:rPr>
              <a:t>b.bookname as "교재명",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2"/>
                </a:solidFill>
              </a:rPr>
              <a:t>    </a:t>
            </a:r>
            <a:r>
              <a:rPr lang="en-US" sz="1200">
                <a:solidFill>
                  <a:schemeClr val="dk2"/>
                </a:solidFill>
              </a:rPr>
              <a:t>op.studentsum as "교육생 등록 인원",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2"/>
                </a:solidFill>
              </a:rPr>
              <a:t>    </a:t>
            </a:r>
            <a:r>
              <a:rPr lang="en-US" sz="1200">
                <a:solidFill>
                  <a:schemeClr val="dk2"/>
                </a:solidFill>
              </a:rPr>
              <a:t>mi.id as "아이디",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2"/>
                </a:solidFill>
              </a:rPr>
              <a:t>    </a:t>
            </a:r>
            <a:r>
              <a:rPr lang="en-US" sz="1200">
                <a:solidFill>
                  <a:schemeClr val="dk2"/>
                </a:solidFill>
              </a:rPr>
              <a:t>substr(t.ssn, 8) as "비밀번호"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2"/>
                </a:solidFill>
              </a:rPr>
              <a:t>from tblSubjectSchedule ss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2"/>
                </a:solidFill>
              </a:rPr>
              <a:t>	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2"/>
                </a:solidFill>
              </a:rPr>
              <a:t>	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2"/>
                </a:solidFill>
              </a:rPr>
              <a:t>	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2"/>
                </a:solidFill>
              </a:rPr>
              <a:t>	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2"/>
                </a:solidFill>
              </a:rPr>
              <a:t>	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639" name="Google Shape;639;g12a977328f8_8_75"/>
          <p:cNvSpPr txBox="1"/>
          <p:nvPr>
            <p:ph idx="4294967295" type="title"/>
          </p:nvPr>
        </p:nvSpPr>
        <p:spPr>
          <a:xfrm>
            <a:off x="242036" y="163906"/>
            <a:ext cx="9422400" cy="703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</a:pPr>
            <a:r>
              <a:rPr lang="en-US"/>
              <a:t>B.01 </a:t>
            </a:r>
            <a:r>
              <a:rPr lang="en-US"/>
              <a:t>강의 스케줄 조회 </a:t>
            </a:r>
            <a:endParaRPr/>
          </a:p>
        </p:txBody>
      </p:sp>
      <p:sp>
        <p:nvSpPr>
          <p:cNvPr id="640" name="Google Shape;640;g12a977328f8_8_75"/>
          <p:cNvSpPr txBox="1"/>
          <p:nvPr/>
        </p:nvSpPr>
        <p:spPr>
          <a:xfrm>
            <a:off x="5361225" y="1208900"/>
            <a:ext cx="8127300" cy="36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2"/>
                </a:solidFill>
              </a:rPr>
              <a:t>inner join tblPossibleSubject ps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2"/>
                </a:solidFill>
              </a:rPr>
              <a:t>    on ss.possiblesubjectseq = ps.possiblesubjectseq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2"/>
                </a:solidFill>
              </a:rPr>
              <a:t>        inner join tblteacher t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2"/>
                </a:solidFill>
              </a:rPr>
              <a:t>            on ps.teacherseq = t.teacherseq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2"/>
                </a:solidFill>
              </a:rPr>
              <a:t>                inner join tblmemberinfo mi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2"/>
                </a:solidFill>
              </a:rPr>
              <a:t>                    on mi.memberinfoseq = t.memberinfoseq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2"/>
                </a:solidFill>
              </a:rPr>
              <a:t>                        inner join tblopeningprocedure op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2"/>
                </a:solidFill>
              </a:rPr>
              <a:t>         	                 on op.openingprocedureseq = ss.openingprocedureseq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2"/>
                </a:solidFill>
              </a:rPr>
              <a:t>                                inner join tblProcedureList pl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2"/>
                </a:solidFill>
              </a:rPr>
              <a:t>                                    on pl.procedurelistseq = op.procedurelist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2"/>
                </a:solidFill>
              </a:rPr>
              <a:t>                                        inner join tblSubject sj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2"/>
                </a:solidFill>
              </a:rPr>
              <a:t>                                            on sj.subjectseq = ps.subjectseq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2"/>
                </a:solidFill>
              </a:rPr>
              <a:t>                                                inner join tblroom r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2"/>
                </a:solidFill>
              </a:rPr>
              <a:t>                                                    on r.roomseq = op.roomseq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2"/>
                </a:solidFill>
              </a:rPr>
              <a:t>            	                                   inner join tblBookList bl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2"/>
                </a:solidFill>
              </a:rPr>
              <a:t>                                                             on bl.subjectseq = sj.subjectseq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2"/>
                </a:solidFill>
              </a:rPr>
              <a:t>                                                                 inner join tblbook b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2"/>
                </a:solidFill>
              </a:rPr>
              <a:t>        	                                                          on b.bookseq = bl.bookseq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2"/>
                </a:solidFill>
              </a:rPr>
              <a:t>                                                                         order by subjectscheduleseq;</a:t>
            </a:r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g12a977328f8_8_35"/>
          <p:cNvSpPr txBox="1"/>
          <p:nvPr/>
        </p:nvSpPr>
        <p:spPr>
          <a:xfrm>
            <a:off x="296100" y="980425"/>
            <a:ext cx="6901500" cy="89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2"/>
                </a:solidFill>
              </a:rPr>
              <a:t>-- 아이디와 비밀번호를 입력하여 해당 교사의 강의 스케줄을 확인할 수 있다.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2"/>
                </a:solidFill>
              </a:rPr>
              <a:t>select * from vwTeacherCheck where "아이디" = ‘아이디’ and "비밀번호" = '비밀번호';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2"/>
                </a:solidFill>
              </a:rPr>
              <a:t>	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2"/>
                </a:solidFill>
              </a:rPr>
              <a:t>	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2"/>
                </a:solidFill>
              </a:rPr>
              <a:t>	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">
                <a:solidFill>
                  <a:schemeClr val="dk2"/>
                </a:solidFill>
              </a:rPr>
              <a:t>	</a:t>
            </a:r>
            <a:endParaRPr sz="4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>
              <a:solidFill>
                <a:schemeClr val="dk2"/>
              </a:solidFill>
            </a:endParaRPr>
          </a:p>
        </p:txBody>
      </p:sp>
      <p:sp>
        <p:nvSpPr>
          <p:cNvPr id="647" name="Google Shape;647;g12a977328f8_8_35"/>
          <p:cNvSpPr txBox="1"/>
          <p:nvPr>
            <p:ph idx="4294967295" type="title"/>
          </p:nvPr>
        </p:nvSpPr>
        <p:spPr>
          <a:xfrm>
            <a:off x="242036" y="163906"/>
            <a:ext cx="9422400" cy="703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</a:pPr>
            <a:r>
              <a:rPr lang="en-US"/>
              <a:t>B</a:t>
            </a:r>
            <a:r>
              <a:rPr lang="en-US"/>
              <a:t>.01 강의 스케줄 조회 </a:t>
            </a:r>
            <a:endParaRPr/>
          </a:p>
        </p:txBody>
      </p:sp>
      <p:pic>
        <p:nvPicPr>
          <p:cNvPr id="648" name="Google Shape;648;g12a977328f8_8_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650" y="3038475"/>
            <a:ext cx="11687175" cy="78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g12a977328f8_8_90"/>
          <p:cNvSpPr txBox="1"/>
          <p:nvPr/>
        </p:nvSpPr>
        <p:spPr>
          <a:xfrm>
            <a:off x="296100" y="980425"/>
            <a:ext cx="9562800" cy="89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2"/>
                </a:solidFill>
              </a:rPr>
              <a:t>-- </a:t>
            </a:r>
            <a:r>
              <a:rPr lang="en-US">
                <a:solidFill>
                  <a:schemeClr val="dk2"/>
                </a:solidFill>
              </a:rPr>
              <a:t>특정 과목을 과목 번호로 선택 시 교육생 정보 확인(과정명, 학생명, 전화번호, 등록일, 수료 or 중도탈락 여부)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2"/>
                </a:solidFill>
              </a:rPr>
              <a:t>select 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2"/>
                </a:solidFill>
              </a:rPr>
              <a:t>    s.studentseq "학생번호",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2"/>
                </a:solidFill>
              </a:rPr>
              <a:t>    pl.procedurename as "과정명",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2"/>
                </a:solidFill>
              </a:rPr>
              <a:t>    mi.name as "학생명",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2"/>
                </a:solidFill>
              </a:rPr>
              <a:t>    s.tel as "전화번호",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2"/>
                </a:solidFill>
              </a:rPr>
              <a:t>    s.regdate "등록일",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2"/>
                </a:solidFill>
              </a:rPr>
              <a:t>    case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2"/>
                </a:solidFill>
              </a:rPr>
              <a:t>        when e.completestateseq = 1 then '수료'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2"/>
                </a:solidFill>
              </a:rPr>
              <a:t>        when e.completestateseq = 2 then '중도탈락'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2"/>
                </a:solidFill>
              </a:rPr>
              <a:t>    end as "수료여부",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2"/>
                </a:solidFill>
              </a:rPr>
              <a:t>    sj.subjectseq as "과목번호"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2"/>
                </a:solidFill>
              </a:rPr>
              <a:t>from tblstudent s 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2"/>
                </a:solidFill>
              </a:rPr>
              <a:t>    inner join tblmemberinfo mi 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2"/>
                </a:solidFill>
              </a:rPr>
              <a:t>        on mi.memberinfoseq = s.memberinfoseq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2"/>
                </a:solidFill>
              </a:rPr>
              <a:t>            inner join tblenrolment e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2"/>
                </a:solidFill>
              </a:rPr>
              <a:t>                on e.studentseq = s.studentseq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2"/>
                </a:solidFill>
              </a:rPr>
              <a:t>                    inner join tblopeningprocedure op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2"/>
                </a:solidFill>
              </a:rPr>
              <a:t>                        on e.openingprocedureseq = op.openingprocedureseq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2"/>
                </a:solidFill>
              </a:rPr>
              <a:t>                            inner join tblProcedureList pl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2"/>
                </a:solidFill>
              </a:rPr>
              <a:t>                                on pl.procedurelistseq = op.procedurelist 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2"/>
                </a:solidFill>
              </a:rPr>
              <a:t>                                    inner join tblproceduresubject psj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2"/>
                </a:solidFill>
              </a:rPr>
              <a:t>                                        on psj.procedurelistseq = op.procedurelist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2"/>
                </a:solidFill>
              </a:rPr>
              <a:t>                                            inner join tblsubject sj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2"/>
                </a:solidFill>
              </a:rPr>
              <a:t>                                                on sj.subjectseq = psj.subjectseq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2"/>
                </a:solidFill>
              </a:rPr>
              <a:t>                                                        order by s.studentseq;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2"/>
                </a:solidFill>
              </a:rPr>
              <a:t>	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2"/>
                </a:solidFill>
              </a:rPr>
              <a:t>	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2"/>
                </a:solidFill>
              </a:rPr>
              <a:t>	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2"/>
                </a:solidFill>
              </a:rPr>
              <a:t>	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2"/>
                </a:solidFill>
              </a:rPr>
              <a:t>	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655" name="Google Shape;655;g12a977328f8_8_90"/>
          <p:cNvSpPr txBox="1"/>
          <p:nvPr>
            <p:ph idx="4294967295" type="title"/>
          </p:nvPr>
        </p:nvSpPr>
        <p:spPr>
          <a:xfrm>
            <a:off x="242036" y="163906"/>
            <a:ext cx="9422400" cy="703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</a:pPr>
            <a:r>
              <a:rPr lang="en-US"/>
              <a:t>B.01-a 특정 과목 수강 학생 조회</a:t>
            </a:r>
            <a:endParaRPr/>
          </a:p>
        </p:txBody>
      </p:sp>
      <p:pic>
        <p:nvPicPr>
          <p:cNvPr id="656" name="Google Shape;656;g12a977328f8_8_90"/>
          <p:cNvPicPr preferRelativeResize="0"/>
          <p:nvPr/>
        </p:nvPicPr>
        <p:blipFill rotWithShape="1">
          <a:blip r:embed="rId3">
            <a:alphaModFix/>
          </a:blip>
          <a:srcRect b="6006" l="0" r="645" t="0"/>
          <a:stretch/>
        </p:blipFill>
        <p:spPr>
          <a:xfrm>
            <a:off x="5119600" y="1466125"/>
            <a:ext cx="6690951" cy="2667950"/>
          </a:xfrm>
          <a:prstGeom prst="rect">
            <a:avLst/>
          </a:prstGeom>
          <a:noFill/>
          <a:ln>
            <a:noFill/>
          </a:ln>
        </p:spPr>
      </p:pic>
      <p:sp>
        <p:nvSpPr>
          <p:cNvPr id="657" name="Google Shape;657;g12a977328f8_8_90"/>
          <p:cNvSpPr txBox="1"/>
          <p:nvPr/>
        </p:nvSpPr>
        <p:spPr>
          <a:xfrm>
            <a:off x="5768825" y="4161400"/>
            <a:ext cx="539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select * from vwStudentInfoCheck where "과목번호" = 과목번호;  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4"/>
          <p:cNvSpPr txBox="1"/>
          <p:nvPr>
            <p:ph type="title"/>
          </p:nvPr>
        </p:nvSpPr>
        <p:spPr>
          <a:xfrm>
            <a:off x="283161" y="402356"/>
            <a:ext cx="9422313" cy="70311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B. 02 배점 입출력</a:t>
            </a:r>
            <a:endParaRPr/>
          </a:p>
        </p:txBody>
      </p:sp>
      <p:sp>
        <p:nvSpPr>
          <p:cNvPr id="664" name="Google Shape;664;p4"/>
          <p:cNvSpPr txBox="1"/>
          <p:nvPr/>
        </p:nvSpPr>
        <p:spPr>
          <a:xfrm>
            <a:off x="435561" y="1105467"/>
            <a:ext cx="7124100" cy="48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chemeClr val="dk2"/>
                </a:solidFill>
              </a:rPr>
              <a:t>create or replace </a:t>
            </a:r>
            <a:r>
              <a:rPr b="1" lang="en-US" sz="1800">
                <a:solidFill>
                  <a:srgbClr val="FF0000"/>
                </a:solidFill>
              </a:rPr>
              <a:t>view</a:t>
            </a:r>
            <a:r>
              <a:rPr lang="en-US" sz="1800">
                <a:solidFill>
                  <a:schemeClr val="dk2"/>
                </a:solidFill>
              </a:rPr>
              <a:t> vwpointsubject</a:t>
            </a:r>
            <a:endParaRPr sz="1800">
              <a:solidFill>
                <a:schemeClr val="dk2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chemeClr val="dk2"/>
                </a:solidFill>
              </a:rPr>
              <a:t>as</a:t>
            </a:r>
            <a:endParaRPr sz="1800">
              <a:solidFill>
                <a:schemeClr val="dk2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chemeClr val="dk2"/>
                </a:solidFill>
              </a:rPr>
              <a:t>select </a:t>
            </a:r>
            <a:endParaRPr sz="1800">
              <a:solidFill>
                <a:schemeClr val="dk2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chemeClr val="dk2"/>
                </a:solidFill>
              </a:rPr>
              <a:t>    p.teacherseq as "교사번호",</a:t>
            </a:r>
            <a:endParaRPr sz="1800">
              <a:solidFill>
                <a:schemeClr val="dk2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chemeClr val="dk2"/>
                </a:solidFill>
              </a:rPr>
              <a:t>    i.name as "교사명",</a:t>
            </a:r>
            <a:endParaRPr sz="1800">
              <a:solidFill>
                <a:schemeClr val="dk2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chemeClr val="dk2"/>
                </a:solidFill>
              </a:rPr>
              <a:t>    pl.procedurename as "과정명",</a:t>
            </a:r>
            <a:endParaRPr sz="1800">
              <a:solidFill>
                <a:schemeClr val="dk2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chemeClr val="dk2"/>
                </a:solidFill>
              </a:rPr>
              <a:t>    o.procedurestart as "과정 시작",</a:t>
            </a:r>
            <a:endParaRPr sz="1800">
              <a:solidFill>
                <a:schemeClr val="dk2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chemeClr val="dk2"/>
                </a:solidFill>
              </a:rPr>
              <a:t>    o.procedureend as "과정 끝",</a:t>
            </a:r>
            <a:endParaRPr sz="1800">
              <a:solidFill>
                <a:schemeClr val="dk2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chemeClr val="dk2"/>
                </a:solidFill>
              </a:rPr>
              <a:t>    r.roomname as "강의실명",</a:t>
            </a:r>
            <a:endParaRPr sz="1800">
              <a:solidFill>
                <a:schemeClr val="dk2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chemeClr val="dk2"/>
                </a:solidFill>
              </a:rPr>
              <a:t>    sb.subjectname as "과목명",</a:t>
            </a:r>
            <a:endParaRPr sz="1800">
              <a:solidFill>
                <a:schemeClr val="dk2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chemeClr val="dk2"/>
                </a:solidFill>
              </a:rPr>
              <a:t>    h.subjectstart as "과목 시작",</a:t>
            </a:r>
            <a:endParaRPr sz="1800">
              <a:solidFill>
                <a:schemeClr val="dk2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chemeClr val="dk2"/>
                </a:solidFill>
              </a:rPr>
              <a:t>    h.subjectend as "과목 끝",</a:t>
            </a:r>
            <a:endParaRPr sz="1800">
              <a:solidFill>
                <a:schemeClr val="dk2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chemeClr val="dk2"/>
                </a:solidFill>
              </a:rPr>
              <a:t>    b.bookname as "교재명",</a:t>
            </a:r>
            <a:endParaRPr sz="1800">
              <a:solidFill>
                <a:schemeClr val="dk2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chemeClr val="dk2"/>
                </a:solidFill>
              </a:rPr>
              <a:t>    pp.writtenpoint as "필기비율",</a:t>
            </a:r>
            <a:endParaRPr sz="1800">
              <a:solidFill>
                <a:schemeClr val="dk2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chemeClr val="dk2"/>
                </a:solidFill>
              </a:rPr>
              <a:t>    pp.practicalpoint as "실기비율",</a:t>
            </a:r>
            <a:endParaRPr sz="1800">
              <a:solidFill>
                <a:schemeClr val="dk2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chemeClr val="dk2"/>
                </a:solidFill>
              </a:rPr>
              <a:t>    pp.attendancepoint as "출결비율"</a:t>
            </a:r>
            <a:endParaRPr sz="1800">
              <a:solidFill>
                <a:schemeClr val="dk2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665" name="Google Shape;665;p4"/>
          <p:cNvSpPr txBox="1"/>
          <p:nvPr/>
        </p:nvSpPr>
        <p:spPr>
          <a:xfrm>
            <a:off x="4693075" y="1105475"/>
            <a:ext cx="7671600" cy="51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</a:rPr>
              <a:t>from tblsubjectSchedule h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</a:rPr>
              <a:t>    inner join tblOpeningProcedure o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</a:rPr>
              <a:t>        on h.openingprocedureseq = o.openingprocedureseq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</a:rPr>
              <a:t>            inner join tblRoom r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</a:rPr>
              <a:t>                on r.roomseq = o.roomseq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</a:rPr>
              <a:t>                    inner join tblPossibleSubject p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</a:rPr>
              <a:t>                        on p.possiblesubjectseq = h.possiblesubjectseq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</a:rPr>
              <a:t>                            inner join tblSubject s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</a:rPr>
              <a:t>                                on p.subjectseq = s.subjectseq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</a:rPr>
              <a:t>                                    inner join tblBookList bl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</a:rPr>
              <a:t>                                        on bl.subjectseq = s.subjectseq</a:t>
            </a:r>
            <a:endParaRPr sz="1800">
              <a:solidFill>
                <a:schemeClr val="dk2"/>
              </a:solidFill>
            </a:endParaRPr>
          </a:p>
          <a:p>
            <a:pPr indent="0" lvl="0" marL="2743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</a:rPr>
              <a:t>  …...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</a:rPr>
              <a:t>                                               inner join tblmemberinfo i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</a:rPr>
              <a:t>                                                   on i.memberinfoseq = t.memberinfoseq;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                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g12a977328f8_0_209"/>
          <p:cNvSpPr txBox="1"/>
          <p:nvPr/>
        </p:nvSpPr>
        <p:spPr>
          <a:xfrm>
            <a:off x="2971128" y="1278575"/>
            <a:ext cx="5361600" cy="36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chemeClr val="dk1"/>
                </a:solidFill>
              </a:rPr>
              <a:t>▪ 교사번호를 받아오는 함수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chemeClr val="dk1"/>
                </a:solidFill>
              </a:rPr>
              <a:t>create or replace function fnteacherSeq(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chemeClr val="dk1"/>
                </a:solidFill>
              </a:rPr>
              <a:t> pid varchar2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chemeClr val="dk1"/>
                </a:solidFill>
              </a:rPr>
              <a:t>)return number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chemeClr val="dk1"/>
                </a:solidFill>
              </a:rPr>
              <a:t>is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chemeClr val="dk1"/>
                </a:solidFill>
              </a:rPr>
              <a:t>vteachseq number;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chemeClr val="dk1"/>
                </a:solidFill>
              </a:rPr>
              <a:t>begin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chemeClr val="dk1"/>
                </a:solidFill>
              </a:rPr>
              <a:t>   select teacherseq into vteachseq from tblteacher  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chemeClr val="dk1"/>
                </a:solidFill>
              </a:rPr>
              <a:t>   where memberinfoseq = (select memberinfoseq  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chemeClr val="dk1"/>
                </a:solidFill>
              </a:rPr>
              <a:t>   from tblmemberinfo where id = pid);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chemeClr val="dk1"/>
                </a:solidFill>
              </a:rPr>
              <a:t>   return vteachseq;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chemeClr val="dk1"/>
                </a:solidFill>
              </a:rPr>
              <a:t>end;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g12a977328f8_0_142"/>
          <p:cNvSpPr txBox="1"/>
          <p:nvPr/>
        </p:nvSpPr>
        <p:spPr>
          <a:xfrm>
            <a:off x="175200" y="2200775"/>
            <a:ext cx="118416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▪</a:t>
            </a:r>
            <a:r>
              <a:rPr lang="en-US" sz="1800">
                <a:solidFill>
                  <a:schemeClr val="dk2"/>
                </a:solidFill>
              </a:rPr>
              <a:t> 과목 목록 출력 시 과정명, 과정기간, 강의실, 과목명, 과목기간, 교재명, 출결, 필기,실기 배점      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2"/>
                </a:solidFill>
              </a:rPr>
              <a:t>select * from vwpointsubject where "교사번호" =  fnteacherSeq('eufhfjsjwjl') and "과목 끝" &lt; sysdate;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678" name="Google Shape;678;g12a977328f8_0_142"/>
          <p:cNvPicPr preferRelativeResize="0"/>
          <p:nvPr/>
        </p:nvPicPr>
        <p:blipFill rotWithShape="1">
          <a:blip r:embed="rId3">
            <a:alphaModFix/>
          </a:blip>
          <a:srcRect b="0" l="8003" r="0" t="0"/>
          <a:stretch/>
        </p:blipFill>
        <p:spPr>
          <a:xfrm>
            <a:off x="628325" y="3058600"/>
            <a:ext cx="10935350" cy="74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2a977328f8_0_223"/>
          <p:cNvSpPr txBox="1"/>
          <p:nvPr>
            <p:ph type="title"/>
          </p:nvPr>
        </p:nvSpPr>
        <p:spPr>
          <a:xfrm>
            <a:off x="5180013" y="1600200"/>
            <a:ext cx="4482600" cy="24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ERD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12a977328f8_0_152"/>
          <p:cNvSpPr txBox="1"/>
          <p:nvPr/>
        </p:nvSpPr>
        <p:spPr>
          <a:xfrm>
            <a:off x="88025" y="158875"/>
            <a:ext cx="7133100" cy="51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▪</a:t>
            </a:r>
            <a:r>
              <a:rPr lang="en-US" sz="1800">
                <a:solidFill>
                  <a:schemeClr val="dk2"/>
                </a:solidFill>
              </a:rPr>
              <a:t> 시험과 관련된 뷰 생성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</a:rPr>
              <a:t>create or replace </a:t>
            </a:r>
            <a:r>
              <a:rPr b="1" lang="en-US" sz="1800">
                <a:solidFill>
                  <a:srgbClr val="FF0000"/>
                </a:solidFill>
              </a:rPr>
              <a:t>view</a:t>
            </a:r>
            <a:r>
              <a:rPr lang="en-US" sz="1800">
                <a:solidFill>
                  <a:schemeClr val="dk2"/>
                </a:solidFill>
              </a:rPr>
              <a:t> vwtest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</a:rPr>
              <a:t>as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</a:rPr>
              <a:t>select 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</a:rPr>
              <a:t>    t.testseq as "시험번호",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</a:rPr>
              <a:t>    t.teacherseq as "교사번호",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</a:rPr>
              <a:t>    i.name as "교사명",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</a:rPr>
              <a:t>    pl.procedurename as "과정명",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</a:rPr>
              <a:t>    sb.subjectname as "과목명",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</a:rPr>
              <a:t>    t.testdate as "시험날짜",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</a:rPr>
              <a:t>    tp.typename as "시험유형",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</a:rPr>
              <a:t>    case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</a:rPr>
              <a:t>        when t.testdate is not null then 'Y'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</a:rPr>
              <a:t>        else 'N'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</a:rPr>
              <a:t>    end as "시험등록여부"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85" name="Google Shape;685;g12a977328f8_0_152"/>
          <p:cNvSpPr txBox="1"/>
          <p:nvPr/>
        </p:nvSpPr>
        <p:spPr>
          <a:xfrm>
            <a:off x="3713150" y="873900"/>
            <a:ext cx="8369100" cy="51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2"/>
                </a:solidFill>
              </a:rPr>
              <a:t>from tblTest t 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2"/>
                </a:solidFill>
              </a:rPr>
              <a:t>    right outer join tblsubjectSchedule s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2"/>
                </a:solidFill>
              </a:rPr>
              <a:t>        on s.subjectscheduleseq = t.subjectscheduleseq 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2"/>
                </a:solidFill>
              </a:rPr>
              <a:t>            inner join tblPossiblesubject p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2"/>
                </a:solidFill>
              </a:rPr>
              <a:t>                on p.possiblesubjectseq = s.possiblesubjectseq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2"/>
                </a:solidFill>
              </a:rPr>
              <a:t>                    inner join tblsubject sb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2"/>
                </a:solidFill>
              </a:rPr>
              <a:t>                        on sb.subjectseq = p.subjectseq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2"/>
                </a:solidFill>
              </a:rPr>
              <a:t>                            inner join tblopeningprocedure op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2"/>
                </a:solidFill>
              </a:rPr>
              <a:t>                                on op.openingprocedureseq = s.openingprocedureseq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2"/>
                </a:solidFill>
              </a:rPr>
              <a:t>                                    inner join tblprocedurelist pl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2"/>
                </a:solidFill>
              </a:rPr>
              <a:t>                                        on pl.procedurelistseq = op.procedurelist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2"/>
                </a:solidFill>
              </a:rPr>
              <a:t>                                            inner join tbltype tp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2"/>
                </a:solidFill>
              </a:rPr>
              <a:t>                                                on tp.typeseq = t.typeseq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2"/>
                </a:solidFill>
              </a:rPr>
              <a:t>                                                    inner join tblteacher t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2"/>
                </a:solidFill>
              </a:rPr>
              <a:t>                                                        on t.teacherseq = p.teacherseq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2"/>
                </a:solidFill>
              </a:rPr>
              <a:t>                                                            inner join tblmemberinfo i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2"/>
                </a:solidFill>
              </a:rPr>
              <a:t>                                                                on i.memberinfoseq = t.memberinfoseq;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g12a977328f8_0_203"/>
          <p:cNvSpPr txBox="1"/>
          <p:nvPr/>
        </p:nvSpPr>
        <p:spPr>
          <a:xfrm>
            <a:off x="164225" y="311275"/>
            <a:ext cx="71331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▪</a:t>
            </a:r>
            <a:r>
              <a:rPr lang="en-US" sz="1800">
                <a:solidFill>
                  <a:schemeClr val="dk2"/>
                </a:solidFill>
              </a:rPr>
              <a:t> 시험문제와 관련된 뷰 생성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</a:rPr>
              <a:t>create or replace </a:t>
            </a:r>
            <a:r>
              <a:rPr b="1" lang="en-US" sz="1800">
                <a:solidFill>
                  <a:srgbClr val="FF0000"/>
                </a:solidFill>
              </a:rPr>
              <a:t>view</a:t>
            </a:r>
            <a:r>
              <a:rPr lang="en-US" sz="1800">
                <a:solidFill>
                  <a:schemeClr val="dk2"/>
                </a:solidFill>
              </a:rPr>
              <a:t> question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</a:rPr>
              <a:t>as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</a:rPr>
              <a:t>select 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</a:rPr>
              <a:t> th.teacherseq as "교사번호",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</a:rPr>
              <a:t> t.testseq as "시험번호",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</a:rPr>
              <a:t> pl.procedurename as "과정명",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</a:rPr>
              <a:t> sb.subjectname as "과목명",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</a:rPr>
              <a:t> q.questionseq as "문제번호",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</a:rPr>
              <a:t> q.question as "문제"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92" name="Google Shape;692;g12a977328f8_0_203"/>
          <p:cNvSpPr txBox="1"/>
          <p:nvPr/>
        </p:nvSpPr>
        <p:spPr>
          <a:xfrm>
            <a:off x="3563325" y="585375"/>
            <a:ext cx="8369100" cy="53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2"/>
                </a:solidFill>
              </a:rPr>
              <a:t>from tblquestion q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2"/>
                </a:solidFill>
              </a:rPr>
              <a:t>    inner join tbltest t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2"/>
                </a:solidFill>
              </a:rPr>
              <a:t>        on t.testseq = q.testseq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2"/>
                </a:solidFill>
              </a:rPr>
              <a:t>            inner join tblsubjectschedule sch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2"/>
                </a:solidFill>
              </a:rPr>
              <a:t>                on sch.subjectscheduleseq = t.subjectscheduleseq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2"/>
                </a:solidFill>
              </a:rPr>
              <a:t>                    inner join tblopeningprocedure op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2"/>
                </a:solidFill>
              </a:rPr>
              <a:t>                        on op.openingprocedureseq = sch.openingprocedureseq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2"/>
                </a:solidFill>
              </a:rPr>
              <a:t>                            inner join tblprocedurelist pl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2"/>
                </a:solidFill>
              </a:rPr>
              <a:t>                                on pl.procedurelistseq = op.procedurelist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2"/>
                </a:solidFill>
              </a:rPr>
              <a:t>                                    inner join tblpossiblesubject ps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2"/>
                </a:solidFill>
              </a:rPr>
              <a:t>                                        on ps.possiblesubjectseq = sch.possiblesubjectseq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2"/>
                </a:solidFill>
              </a:rPr>
              <a:t>                                            inner join tblsubject sb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2"/>
                </a:solidFill>
              </a:rPr>
              <a:t>                                                on sb.subjectseq = ps.subjectseq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2"/>
                </a:solidFill>
              </a:rPr>
              <a:t>                                                    inner join tblteacher th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2"/>
                </a:solidFill>
              </a:rPr>
              <a:t>                                                        on th.teacherseq = ps.teacherseq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2"/>
                </a:solidFill>
              </a:rPr>
              <a:t>                                                            inner join tblmemberinfo i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</a:rPr>
              <a:t>                                                                on i.memberinfoseq = 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2"/>
                </a:solidFill>
              </a:rPr>
              <a:t>                                                                   th.memberinfoseq;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g12a977328f8_0_160"/>
          <p:cNvSpPr txBox="1"/>
          <p:nvPr/>
        </p:nvSpPr>
        <p:spPr>
          <a:xfrm>
            <a:off x="1424125" y="982525"/>
            <a:ext cx="10286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▪</a:t>
            </a:r>
            <a:r>
              <a:rPr lang="en-US" sz="1800">
                <a:solidFill>
                  <a:schemeClr val="dk2"/>
                </a:solidFill>
              </a:rPr>
              <a:t>시험날짜 확인                             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</a:rPr>
              <a:t>select * from vwtest  where "교사번호" =  fnteacherSeq('eufhfjsjwjl') and "과목명" = 'Spring';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699" name="Google Shape;699;g12a977328f8_0_1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6413" y="1797625"/>
            <a:ext cx="8639175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700" name="Google Shape;700;g12a977328f8_0_160"/>
          <p:cNvSpPr txBox="1"/>
          <p:nvPr/>
        </p:nvSpPr>
        <p:spPr>
          <a:xfrm>
            <a:off x="7725" y="3452100"/>
            <a:ext cx="12192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▪</a:t>
            </a:r>
            <a:r>
              <a:rPr lang="en-US" sz="1800">
                <a:solidFill>
                  <a:schemeClr val="dk2"/>
                </a:solidFill>
              </a:rPr>
              <a:t> 시험문제 확인                        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</a:rPr>
              <a:t>select * from vwquestion where "교사번호" =  fnteacherSeq('eufhfjsjwjl') and "개설과목" = 'Spring' and "시험번호" = 23;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701" name="Google Shape;701;g12a977328f8_0_1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88913" y="4336300"/>
            <a:ext cx="8429625" cy="40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g12a977328f8_0_287"/>
          <p:cNvSpPr txBox="1"/>
          <p:nvPr/>
        </p:nvSpPr>
        <p:spPr>
          <a:xfrm>
            <a:off x="2117600" y="1301875"/>
            <a:ext cx="8447700" cy="37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▪ </a:t>
            </a:r>
            <a:r>
              <a:rPr lang="en-US" sz="1800">
                <a:solidFill>
                  <a:schemeClr val="dk2"/>
                </a:solidFill>
              </a:rPr>
              <a:t>유형번호로 유형 받아오는 함수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</a:rPr>
              <a:t>create or replace </a:t>
            </a:r>
            <a:r>
              <a:rPr b="1" lang="en-US" sz="1800">
                <a:solidFill>
                  <a:srgbClr val="FF0000"/>
                </a:solidFill>
              </a:rPr>
              <a:t>function </a:t>
            </a:r>
            <a:r>
              <a:rPr lang="en-US" sz="1800">
                <a:solidFill>
                  <a:schemeClr val="dk2"/>
                </a:solidFill>
              </a:rPr>
              <a:t>fntesttype(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</a:rPr>
              <a:t>    ptypename in varchar2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</a:rPr>
              <a:t>) return number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</a:rPr>
              <a:t>is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</a:rPr>
              <a:t>    vtypeseq number;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</a:rPr>
              <a:t>begin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</a:rPr>
              <a:t>    select typeseq into vtypeseq from tbltype where typename = ptypename;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</a:rPr>
              <a:t>    return vtypeseq;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</a:rPr>
              <a:t>end fntesttype;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g12a977328f8_0_190"/>
          <p:cNvSpPr txBox="1"/>
          <p:nvPr/>
        </p:nvSpPr>
        <p:spPr>
          <a:xfrm>
            <a:off x="1904925" y="143400"/>
            <a:ext cx="9531600" cy="68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▪ </a:t>
            </a:r>
            <a:r>
              <a:rPr lang="en-US" sz="1800">
                <a:solidFill>
                  <a:schemeClr val="dk2"/>
                </a:solidFill>
              </a:rPr>
              <a:t>과목명을 입력하면 과목스케줄조회번호 받기 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</a:rPr>
              <a:t>create or replace </a:t>
            </a:r>
            <a:r>
              <a:rPr b="1" lang="en-US" sz="1800">
                <a:solidFill>
                  <a:srgbClr val="FF0000"/>
                </a:solidFill>
              </a:rPr>
              <a:t>function</a:t>
            </a:r>
            <a:r>
              <a:rPr lang="en-US" sz="1800">
                <a:solidFill>
                  <a:schemeClr val="dk2"/>
                </a:solidFill>
              </a:rPr>
              <a:t> fnGetsubjectseq(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</a:rPr>
              <a:t>    pteacherseq in number,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</a:rPr>
              <a:t>    psubjectname in varchar2,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</a:rPr>
              <a:t>    popeningprocedureseq in number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</a:rPr>
              <a:t>) return number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</a:rPr>
              <a:t>is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</a:rPr>
              <a:t>    vsubjectscheduleseq number;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</a:rPr>
              <a:t>begin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</a:rPr>
              <a:t>    select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</a:rPr>
              <a:t>    sch.subjectscheduleseq into vsubjectscheduleseq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</a:rPr>
              <a:t>from tblsubject sb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</a:rPr>
              <a:t>    inner join tblpossiblesubject ps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</a:rPr>
              <a:t>        on sb.subjectseq = ps.subjectseq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</a:rPr>
              <a:t>            inner join tblsubjectschedule sch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</a:rPr>
              <a:t>                on sch.possiblesubjectseq = ps.possiblesubjectseq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</a:rPr>
              <a:t>                    inner join tblteacher t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</a:rPr>
              <a:t>                        on t.teacherseq = ps.teacherseq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</a:rPr>
              <a:t>                            where t.teacherseq = pteacherseq and sb.subjectname = psubjectname </a:t>
            </a:r>
            <a:endParaRPr sz="1800">
              <a:solidFill>
                <a:schemeClr val="dk2"/>
              </a:solidFill>
            </a:endParaRPr>
          </a:p>
          <a:p>
            <a:pPr indent="45720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</a:rPr>
              <a:t>and sch.openingprocedureseq = popeningprocedureseq;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</a:rPr>
              <a:t>    return vsubjectscheduleseq; 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</a:rPr>
              <a:t>end;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g12a977328f8_0_173"/>
          <p:cNvSpPr txBox="1"/>
          <p:nvPr/>
        </p:nvSpPr>
        <p:spPr>
          <a:xfrm>
            <a:off x="1917925" y="473700"/>
            <a:ext cx="9269700" cy="57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▪ </a:t>
            </a:r>
            <a:r>
              <a:rPr lang="en-US" sz="1800">
                <a:solidFill>
                  <a:schemeClr val="dk2"/>
                </a:solidFill>
              </a:rPr>
              <a:t>시험을 등록하는 프로시저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</a:rPr>
              <a:t>create or replace </a:t>
            </a:r>
            <a:r>
              <a:rPr b="1" lang="en-US" sz="1800">
                <a:solidFill>
                  <a:srgbClr val="FF0000"/>
                </a:solidFill>
              </a:rPr>
              <a:t>procedure </a:t>
            </a:r>
            <a:r>
              <a:rPr lang="en-US" sz="1800">
                <a:solidFill>
                  <a:schemeClr val="dk2"/>
                </a:solidFill>
              </a:rPr>
              <a:t>procTestDate(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</a:rPr>
              <a:t>    psbschseq in number,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</a:rPr>
              <a:t>    pdate in date,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</a:rPr>
              <a:t>    ptype in varchar2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</a:rPr>
              <a:t>)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</a:rPr>
              <a:t>is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</a:rPr>
              <a:t>begin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</a:rPr>
              <a:t>    insert into tblTest values ((select max(testseq) + 1 from tblTest), psbschseq, pdate, fntesttype(ptype));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</a:rPr>
              <a:t>end procTestDate;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▪</a:t>
            </a:r>
            <a:r>
              <a:rPr lang="en-US" sz="1800">
                <a:solidFill>
                  <a:schemeClr val="dk2"/>
                </a:solidFill>
              </a:rPr>
              <a:t> 시험등록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</a:rPr>
              <a:t>begin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</a:rPr>
              <a:t>    procTestDate(23, '2022-05-19', '실기');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</a:rPr>
              <a:t>end;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g12a977328f8_0_197"/>
          <p:cNvSpPr txBox="1"/>
          <p:nvPr/>
        </p:nvSpPr>
        <p:spPr>
          <a:xfrm>
            <a:off x="-75" y="143400"/>
            <a:ext cx="12192000" cy="71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▪ </a:t>
            </a:r>
            <a:r>
              <a:rPr lang="en-US" sz="1800">
                <a:solidFill>
                  <a:schemeClr val="dk2"/>
                </a:solidFill>
              </a:rPr>
              <a:t>배점</a:t>
            </a:r>
            <a:r>
              <a:rPr lang="en-US" sz="1800">
                <a:solidFill>
                  <a:schemeClr val="dk2"/>
                </a:solidFill>
              </a:rPr>
              <a:t>입력하는 프로시저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</a:rPr>
              <a:t>create or replace </a:t>
            </a:r>
            <a:r>
              <a:rPr b="1" lang="en-US" sz="1800">
                <a:solidFill>
                  <a:srgbClr val="FF0000"/>
                </a:solidFill>
              </a:rPr>
              <a:t>procedure</a:t>
            </a:r>
            <a:r>
              <a:rPr lang="en-US" sz="1800">
                <a:solidFill>
                  <a:schemeClr val="dk2"/>
                </a:solidFill>
              </a:rPr>
              <a:t> procPoint(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</a:rPr>
              <a:t>    writtenpoint in number,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</a:rPr>
              <a:t>    practicalpoint in number,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</a:rPr>
              <a:t>    attendancepoint in number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</a:rPr>
              <a:t>)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</a:rPr>
              <a:t>is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</a:rPr>
              <a:t>    ROW_SCORE EXCEPTION;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</a:rPr>
              <a:t>begin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</a:rPr>
              <a:t>    insert into tblPoint values (seqPoint2.nextVal, writtenpoint,  practicalpoint, attendancepoint, fnGetsubjectseq(3, 'Spring', 15));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</a:rPr>
              <a:t>    if attendancepoint &lt; 20 then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</a:rPr>
              <a:t>        raise ROW_SCORE;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</a:rPr>
              <a:t>    end if;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</a:rPr>
              <a:t>exception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</a:rPr>
              <a:t>    when ROW_SCORE then dbms_output.put_line('조건이 맞지않습니다.');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</a:rPr>
              <a:t>end procPoint;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3200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▪</a:t>
            </a:r>
            <a:r>
              <a:rPr lang="en-US" sz="1800">
                <a:solidFill>
                  <a:schemeClr val="dk2"/>
                </a:solidFill>
              </a:rPr>
              <a:t> 배점 입력</a:t>
            </a:r>
            <a:endParaRPr sz="1800">
              <a:solidFill>
                <a:schemeClr val="dk2"/>
              </a:solidFill>
            </a:endParaRPr>
          </a:p>
          <a:p>
            <a:pPr indent="0" lvl="0" marL="3200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</a:rPr>
              <a:t>begin</a:t>
            </a:r>
            <a:endParaRPr sz="1800">
              <a:solidFill>
                <a:schemeClr val="dk2"/>
              </a:solidFill>
            </a:endParaRPr>
          </a:p>
          <a:p>
            <a:pPr indent="0" lvl="0" marL="3200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</a:rPr>
              <a:t>    procPoint(40, 40, 20);</a:t>
            </a:r>
            <a:endParaRPr sz="1800">
              <a:solidFill>
                <a:schemeClr val="dk2"/>
              </a:solidFill>
            </a:endParaRPr>
          </a:p>
          <a:p>
            <a:pPr indent="0" lvl="0" marL="3200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</a:rPr>
              <a:t>end;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g12a977328f8_0_134"/>
          <p:cNvSpPr txBox="1"/>
          <p:nvPr>
            <p:ph type="title"/>
          </p:nvPr>
        </p:nvSpPr>
        <p:spPr>
          <a:xfrm>
            <a:off x="283161" y="402356"/>
            <a:ext cx="9422400" cy="703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B. 03 성적 입출력</a:t>
            </a:r>
            <a:endParaRPr/>
          </a:p>
        </p:txBody>
      </p:sp>
      <p:sp>
        <p:nvSpPr>
          <p:cNvPr id="732" name="Google Shape;732;g12a977328f8_0_134"/>
          <p:cNvSpPr txBox="1"/>
          <p:nvPr/>
        </p:nvSpPr>
        <p:spPr>
          <a:xfrm>
            <a:off x="435561" y="1105467"/>
            <a:ext cx="7124100" cy="39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chemeClr val="dk2"/>
                </a:solidFill>
              </a:rPr>
              <a:t>create or replace </a:t>
            </a:r>
            <a:r>
              <a:rPr b="1" lang="en-US" sz="1800">
                <a:solidFill>
                  <a:srgbClr val="FF0000"/>
                </a:solidFill>
              </a:rPr>
              <a:t>view</a:t>
            </a:r>
            <a:r>
              <a:rPr lang="en-US" sz="1800">
                <a:solidFill>
                  <a:schemeClr val="dk2"/>
                </a:solidFill>
              </a:rPr>
              <a:t> vwteacehrsubjectpoint</a:t>
            </a:r>
            <a:endParaRPr sz="1800">
              <a:solidFill>
                <a:schemeClr val="dk2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chemeClr val="dk2"/>
                </a:solidFill>
              </a:rPr>
              <a:t>as</a:t>
            </a:r>
            <a:endParaRPr sz="1800">
              <a:solidFill>
                <a:schemeClr val="dk2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chemeClr val="dk2"/>
                </a:solidFill>
              </a:rPr>
              <a:t>select</a:t>
            </a:r>
            <a:endParaRPr sz="1800">
              <a:solidFill>
                <a:schemeClr val="dk2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chemeClr val="dk2"/>
                </a:solidFill>
              </a:rPr>
              <a:t>    t.teacherseq as "교사번호",</a:t>
            </a:r>
            <a:endParaRPr sz="1800">
              <a:solidFill>
                <a:schemeClr val="dk2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chemeClr val="dk2"/>
                </a:solidFill>
              </a:rPr>
              <a:t>    i.name as "교사명",</a:t>
            </a:r>
            <a:endParaRPr sz="1800">
              <a:solidFill>
                <a:schemeClr val="dk2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chemeClr val="dk2"/>
                </a:solidFill>
              </a:rPr>
              <a:t>    pl.procedurename as "과정명",</a:t>
            </a:r>
            <a:endParaRPr sz="1800">
              <a:solidFill>
                <a:schemeClr val="dk2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chemeClr val="dk2"/>
                </a:solidFill>
              </a:rPr>
              <a:t>    op.procedurestart as "과정 시작",</a:t>
            </a:r>
            <a:endParaRPr sz="1800">
              <a:solidFill>
                <a:schemeClr val="dk2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chemeClr val="dk2"/>
                </a:solidFill>
              </a:rPr>
              <a:t>    op.procedureend as "과정 끝",</a:t>
            </a:r>
            <a:endParaRPr sz="1800">
              <a:solidFill>
                <a:schemeClr val="dk2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chemeClr val="dk2"/>
                </a:solidFill>
              </a:rPr>
              <a:t>    sb.subjectname as "과목명",</a:t>
            </a:r>
            <a:endParaRPr sz="1800">
              <a:solidFill>
                <a:schemeClr val="dk2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chemeClr val="dk2"/>
                </a:solidFill>
              </a:rPr>
              <a:t>    sch.subjectstart as "과목 시작",</a:t>
            </a:r>
            <a:endParaRPr sz="1800">
              <a:solidFill>
                <a:schemeClr val="dk2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chemeClr val="dk2"/>
                </a:solidFill>
              </a:rPr>
              <a:t>    sch.subjectend as "과목 끝",</a:t>
            </a:r>
            <a:endParaRPr sz="1800">
              <a:solidFill>
                <a:schemeClr val="dk2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chemeClr val="dk2"/>
                </a:solidFill>
              </a:rPr>
              <a:t>    bb.bookname as "교재명",</a:t>
            </a:r>
            <a:endParaRPr sz="1800">
              <a:solidFill>
                <a:schemeClr val="dk2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chemeClr val="dk2"/>
                </a:solidFill>
              </a:rPr>
              <a:t>   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chemeClr val="dk1"/>
                </a:solidFill>
              </a:rPr>
              <a:t>                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733" name="Google Shape;733;g12a977328f8_0_134"/>
          <p:cNvSpPr txBox="1"/>
          <p:nvPr/>
        </p:nvSpPr>
        <p:spPr>
          <a:xfrm>
            <a:off x="5332350" y="1105475"/>
            <a:ext cx="6741900" cy="59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</a:rPr>
              <a:t> case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</a:rPr>
              <a:t>        when p.attendancepoint is not null then 'Y'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</a:rPr>
              <a:t>        else 'N'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</a:rPr>
              <a:t>    end as "출결점수배점등록",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</a:rPr>
              <a:t>    case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</a:rPr>
              <a:t>        when p.writtenpoint is not null then 'Y'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</a:rPr>
              <a:t>        else 'N'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</a:rPr>
              <a:t>    end as "필기점수배점등록",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</a:rPr>
              <a:t>    case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</a:rPr>
              <a:t>        when p.practicalpoint is not null then 'Y'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</a:rPr>
              <a:t>        else 'N'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</a:rPr>
              <a:t>    end as "실기점수배점등록"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</a:rPr>
              <a:t>from tblopeningprocedure op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</a:rPr>
              <a:t>    inner join tblprocedurelist pl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</a:rPr>
              <a:t>        on op.procedurelist = pl.procedurelistseq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</a:rPr>
              <a:t>		…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</a:rPr>
              <a:t>                inner join tblbooklist bl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</a:rPr>
              <a:t>                  on bl.subjectseq = sb.subjectseq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</a:rPr>
              <a:t>                    inner join tblbook bb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</a:rPr>
              <a:t>                      on bb.bookseq = bl.bookseq;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8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g12a977328f8_0_84"/>
          <p:cNvSpPr txBox="1"/>
          <p:nvPr/>
        </p:nvSpPr>
        <p:spPr>
          <a:xfrm>
            <a:off x="435561" y="2271717"/>
            <a:ext cx="71241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chemeClr val="dk2"/>
                </a:solidFill>
              </a:rPr>
              <a:t>   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chemeClr val="dk1"/>
                </a:solidFill>
              </a:rPr>
              <a:t>                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740" name="Google Shape;740;g12a977328f8_0_84"/>
          <p:cNvSpPr txBox="1"/>
          <p:nvPr/>
        </p:nvSpPr>
        <p:spPr>
          <a:xfrm>
            <a:off x="290550" y="1472575"/>
            <a:ext cx="83691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▪ </a:t>
            </a:r>
            <a:r>
              <a:rPr lang="en-US" sz="1800">
                <a:solidFill>
                  <a:schemeClr val="dk2"/>
                </a:solidFill>
              </a:rPr>
              <a:t>과목 목록 출력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</a:rPr>
              <a:t>select * from vwteacehrsubjectpoint 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</a:rPr>
              <a:t>where "교사번호" = fnteacherSeq('eufhfjsjwjl') 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</a:rPr>
              <a:t>and "과목 끝" &lt; sysdate;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741" name="Google Shape;741;g12a977328f8_0_84"/>
          <p:cNvPicPr preferRelativeResize="0"/>
          <p:nvPr/>
        </p:nvPicPr>
        <p:blipFill rotWithShape="1">
          <a:blip r:embed="rId3">
            <a:alphaModFix/>
          </a:blip>
          <a:srcRect b="0" l="6794" r="0" t="0"/>
          <a:stretch/>
        </p:blipFill>
        <p:spPr>
          <a:xfrm>
            <a:off x="435550" y="2911625"/>
            <a:ext cx="11363799" cy="68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12a977328f8_0_94"/>
          <p:cNvSpPr txBox="1"/>
          <p:nvPr/>
        </p:nvSpPr>
        <p:spPr>
          <a:xfrm>
            <a:off x="435561" y="2271717"/>
            <a:ext cx="71241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chemeClr val="dk2"/>
                </a:solidFill>
              </a:rPr>
              <a:t>   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chemeClr val="dk1"/>
                </a:solidFill>
              </a:rPr>
              <a:t>                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748" name="Google Shape;748;g12a977328f8_0_94"/>
          <p:cNvSpPr txBox="1"/>
          <p:nvPr/>
        </p:nvSpPr>
        <p:spPr>
          <a:xfrm>
            <a:off x="257925" y="102900"/>
            <a:ext cx="5190600" cy="40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</a:rPr>
              <a:t>create or replace </a:t>
            </a:r>
            <a:r>
              <a:rPr b="1" lang="en-US" sz="1800">
                <a:solidFill>
                  <a:srgbClr val="FF0000"/>
                </a:solidFill>
              </a:rPr>
              <a:t>view</a:t>
            </a:r>
            <a:r>
              <a:rPr lang="en-US" sz="1800">
                <a:solidFill>
                  <a:schemeClr val="dk2"/>
                </a:solidFill>
              </a:rPr>
              <a:t> vwscoreinput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</a:rPr>
              <a:t>as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</a:rPr>
              <a:t>select 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</a:rPr>
              <a:t>    distinct s.scoreseq,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</a:rPr>
              <a:t>    t.teacherseq as "교사번호",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</a:rPr>
              <a:t>    pl.procedurename as "과정명",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</a:rPr>
              <a:t>    mi.name as "학생명" ,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</a:rPr>
              <a:t>    sd.tel as "전화번호",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</a:rPr>
              <a:t>    cs.completestate as "수료상태",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</a:rPr>
              <a:t>    en.completedate as "수료 및 중도탈락 날짜",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</a:rPr>
              <a:t>    sb.subjectname as "과목명",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</a:rPr>
              <a:t>    ws.writtenscore as "필기점수",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</a:rPr>
              <a:t>    ps.practicalscore as "실기점수",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</a:rPr>
              <a:t>    ads.attendancescore as "출결점수"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749" name="Google Shape;749;g12a977328f8_0_94"/>
          <p:cNvSpPr txBox="1"/>
          <p:nvPr/>
        </p:nvSpPr>
        <p:spPr>
          <a:xfrm>
            <a:off x="4140300" y="120750"/>
            <a:ext cx="8369100" cy="57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2"/>
                </a:solidFill>
              </a:rPr>
              <a:t>from tblscore s 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2"/>
                </a:solidFill>
              </a:rPr>
              <a:t>    inner join tblwrittenscore ws 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2"/>
                </a:solidFill>
              </a:rPr>
              <a:t>        on s.writtenscoreseq = ws.writtenscoreseq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2"/>
                </a:solidFill>
              </a:rPr>
              <a:t>            inner join tblpoint p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2"/>
                </a:solidFill>
              </a:rPr>
              <a:t>                on s.pointseq = p.pointseq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2"/>
                </a:solidFill>
              </a:rPr>
              <a:t>                    inner join tblpracticalscore ps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2"/>
                </a:solidFill>
              </a:rPr>
              <a:t>                        on ps.practicalscoreseq = s.practicalscoreseq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2"/>
                </a:solidFill>
              </a:rPr>
              <a:t>                            inner join tblAttendanceScore ads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2"/>
                </a:solidFill>
              </a:rPr>
              <a:t>                                on s.attendancescoreseq = ads.attendancescoreseq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2"/>
                </a:solidFill>
              </a:rPr>
              <a:t>                                    inner join tblenrolment en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2"/>
                </a:solidFill>
              </a:rPr>
              <a:t>                                        on en.enrolmentseq = ads.enrolmentseq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2"/>
                </a:solidFill>
              </a:rPr>
              <a:t>                                            inner join tblstudent sd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2"/>
                </a:solidFill>
              </a:rPr>
              <a:t>                                                on sd.studentseq = en.studentseq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2"/>
                </a:solidFill>
              </a:rPr>
              <a:t>                                                    inner join tblmemberinfo mi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2"/>
                </a:solidFill>
              </a:rPr>
              <a:t>                                                        on mi.memberinfoseq = sd.memberinfoseq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</a:rPr>
              <a:t>                                                            …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</a:rPr>
              <a:t>									left outer join tblcompletestate cs</a:t>
            </a:r>
            <a:endParaRPr sz="1800">
              <a:solidFill>
                <a:schemeClr val="dk2"/>
              </a:solidFill>
            </a:endParaRPr>
          </a:p>
          <a:p>
            <a:pPr indent="45720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</a:rPr>
              <a:t>    on cs.completestateseq = en.completestateseq                                                                                           </a:t>
            </a:r>
            <a:endParaRPr sz="1800">
              <a:solidFill>
                <a:schemeClr val="dk2"/>
              </a:solidFill>
            </a:endParaRPr>
          </a:p>
          <a:p>
            <a:pPr indent="457200" lvl="0" marL="22860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2"/>
                </a:solidFill>
              </a:rPr>
              <a:t>order by scoreseq;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2"/>
                </a:solidFill>
              </a:rPr>
              <a:t>                                                                           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g12a977328f8_0_2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06225"/>
            <a:ext cx="11887201" cy="4927849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g12a977328f8_0_237"/>
          <p:cNvSpPr txBox="1"/>
          <p:nvPr>
            <p:ph type="title"/>
          </p:nvPr>
        </p:nvSpPr>
        <p:spPr>
          <a:xfrm>
            <a:off x="259582" y="172675"/>
            <a:ext cx="3706500" cy="703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ERD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4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g12a977328f8_0_110"/>
          <p:cNvSpPr txBox="1"/>
          <p:nvPr/>
        </p:nvSpPr>
        <p:spPr>
          <a:xfrm>
            <a:off x="257925" y="1589125"/>
            <a:ext cx="11583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▪ </a:t>
            </a:r>
            <a:r>
              <a:rPr lang="en-US" sz="1800">
                <a:solidFill>
                  <a:schemeClr val="dk2"/>
                </a:solidFill>
              </a:rPr>
              <a:t>특정 과목을 선택 시 교육생 정보 출력                                                                                                                                            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</a:rPr>
              <a:t>select * from vwscoreinput where "교사번호" = fnteacherSeq('eufhfjsjwjl') and "과목명" = 'Spring';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756" name="Google Shape;756;g12a977328f8_0_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757325"/>
            <a:ext cx="11887201" cy="1153730"/>
          </a:xfrm>
          <a:prstGeom prst="rect">
            <a:avLst/>
          </a:prstGeom>
          <a:noFill/>
          <a:ln>
            <a:noFill/>
          </a:ln>
        </p:spPr>
      </p:pic>
      <p:sp>
        <p:nvSpPr>
          <p:cNvPr id="757" name="Google Shape;757;g12a977328f8_0_110"/>
          <p:cNvSpPr txBox="1"/>
          <p:nvPr/>
        </p:nvSpPr>
        <p:spPr>
          <a:xfrm>
            <a:off x="7506300" y="4063450"/>
            <a:ext cx="453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중도탈락한 학생 두명 출결점수 0점으로 변경해야함!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2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g12a977328f8_0_120"/>
          <p:cNvSpPr txBox="1"/>
          <p:nvPr/>
        </p:nvSpPr>
        <p:spPr>
          <a:xfrm>
            <a:off x="2513850" y="491975"/>
            <a:ext cx="6713700" cy="51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▪ </a:t>
            </a:r>
            <a:r>
              <a:rPr lang="en-US" sz="1800">
                <a:solidFill>
                  <a:schemeClr val="dk2"/>
                </a:solidFill>
              </a:rPr>
              <a:t>학생이름을 입력하면 수강신청번호를 반환하는 함수 생성</a:t>
            </a:r>
            <a:r>
              <a:rPr lang="en-US" sz="1800">
                <a:solidFill>
                  <a:schemeClr val="dk2"/>
                </a:solidFill>
              </a:rPr>
              <a:t>                                                                                                                                          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</a:rPr>
              <a:t>create or replace </a:t>
            </a:r>
            <a:r>
              <a:rPr b="1" lang="en-US" sz="1800">
                <a:solidFill>
                  <a:srgbClr val="FF0000"/>
                </a:solidFill>
              </a:rPr>
              <a:t>function</a:t>
            </a:r>
            <a:r>
              <a:rPr lang="en-US" sz="1800">
                <a:solidFill>
                  <a:schemeClr val="dk2"/>
                </a:solidFill>
              </a:rPr>
              <a:t> fnenrolmentseq(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</a:rPr>
              <a:t>    pname in varchar2 --학생이름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</a:rPr>
              <a:t>) return number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</a:rPr>
              <a:t>is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</a:rPr>
              <a:t>    venrolmentseq number;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</a:rPr>
              <a:t>begin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</a:rPr>
              <a:t>    select e.enrolmentseq into venrolmentseq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</a:rPr>
              <a:t>    from tblenrolment e 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</a:rPr>
              <a:t>        inner join tblstudent st 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</a:rPr>
              <a:t>            on e.studentseq = st.studentseq 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</a:rPr>
              <a:t>                inner join tblmemberinfo i 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</a:rPr>
              <a:t>                    on i.memberinfoseq = st.memberinfoseq 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</a:rPr>
              <a:t>                        where i.name = pname;   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</a:rPr>
              <a:t>    return venrolmentseq;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</a:rPr>
              <a:t>end fnenrolmentseq;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g12a977328f8_0_128"/>
          <p:cNvSpPr txBox="1"/>
          <p:nvPr/>
        </p:nvSpPr>
        <p:spPr>
          <a:xfrm>
            <a:off x="214325" y="237875"/>
            <a:ext cx="11918100" cy="68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▪ 성적 입력할 프로시저 생성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</a:rPr>
              <a:t>create or replace </a:t>
            </a:r>
            <a:r>
              <a:rPr b="1" lang="en-US" sz="1800">
                <a:solidFill>
                  <a:srgbClr val="FF0000"/>
                </a:solidFill>
              </a:rPr>
              <a:t>procedure </a:t>
            </a:r>
            <a:r>
              <a:rPr lang="en-US" sz="1800">
                <a:solidFill>
                  <a:schemeClr val="dk2"/>
                </a:solidFill>
              </a:rPr>
              <a:t>procScore(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</a:rPr>
              <a:t>    ptestseq in number,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</a:rPr>
              <a:t>    penrolmentseq in number,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</a:rPr>
              <a:t>    pwrittenscore in number,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</a:rPr>
              <a:t>    ppracticalscore in number,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</a:rPr>
              <a:t>    pattendancescore in number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</a:rPr>
              <a:t>)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</a:rPr>
              <a:t>is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</a:rPr>
              <a:t>begin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</a:rPr>
              <a:t>    insert into tblwrittenscore values (seqWritten.nextVal, ptestseq, penrolmentseq, pwrittenscore);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</a:rPr>
              <a:t>    insert into tblpracticalscore values ((select max(practicalscoreseq)+1 from tblpracticalscore), ptestseq, </a:t>
            </a:r>
            <a:endParaRPr sz="1800">
              <a:solidFill>
                <a:schemeClr val="dk2"/>
              </a:solidFill>
            </a:endParaRPr>
          </a:p>
          <a:p>
            <a:pPr indent="457200" lvl="0" marL="3657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</a:rPr>
              <a:t>penrolmentseq, ppracticalscore);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</a:rPr>
              <a:t>    insert into tblattendancescore values ((select max(attendancescoreseq)+1 from tblattendancescore), penrolmentseq, pattendancescore);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</a:rPr>
              <a:t>end procScore;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▪ </a:t>
            </a:r>
            <a:r>
              <a:rPr lang="en-US" sz="1800">
                <a:solidFill>
                  <a:schemeClr val="dk2"/>
                </a:solidFill>
              </a:rPr>
              <a:t>성적 입력하기</a:t>
            </a:r>
            <a:endParaRPr sz="1800">
              <a:solidFill>
                <a:schemeClr val="dk2"/>
              </a:solidFill>
            </a:endParaRPr>
          </a:p>
          <a:p>
            <a:pPr indent="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</a:rPr>
              <a:t>begin</a:t>
            </a:r>
            <a:endParaRPr sz="1800">
              <a:solidFill>
                <a:schemeClr val="dk2"/>
              </a:solidFill>
            </a:endParaRPr>
          </a:p>
          <a:p>
            <a:pPr indent="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</a:rPr>
              <a:t>    procScore(23, fnenrolmentseq('천혜현'), 90, 80, 100);</a:t>
            </a:r>
            <a:endParaRPr sz="1800">
              <a:solidFill>
                <a:schemeClr val="dk2"/>
              </a:solidFill>
            </a:endParaRPr>
          </a:p>
          <a:p>
            <a:pPr indent="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</a:rPr>
              <a:t>end;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4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g12a977328f8_0_68"/>
          <p:cNvSpPr txBox="1"/>
          <p:nvPr>
            <p:ph type="title"/>
          </p:nvPr>
        </p:nvSpPr>
        <p:spPr>
          <a:xfrm>
            <a:off x="283161" y="402356"/>
            <a:ext cx="9422400" cy="703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B. 04 출결 관리 및 조회</a:t>
            </a:r>
            <a:endParaRPr/>
          </a:p>
        </p:txBody>
      </p:sp>
      <p:sp>
        <p:nvSpPr>
          <p:cNvPr id="776" name="Google Shape;776;g12a977328f8_0_68"/>
          <p:cNvSpPr txBox="1"/>
          <p:nvPr/>
        </p:nvSpPr>
        <p:spPr>
          <a:xfrm>
            <a:off x="435561" y="1105467"/>
            <a:ext cx="7124100" cy="42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chemeClr val="dk1"/>
                </a:solidFill>
              </a:rPr>
              <a:t>create or replace </a:t>
            </a:r>
            <a:r>
              <a:rPr b="1" lang="en-US" sz="1800">
                <a:solidFill>
                  <a:srgbClr val="FF0000"/>
                </a:solidFill>
              </a:rPr>
              <a:t>view</a:t>
            </a:r>
            <a:r>
              <a:rPr lang="en-US" sz="1800">
                <a:solidFill>
                  <a:schemeClr val="dk1"/>
                </a:solidFill>
              </a:rPr>
              <a:t> vwattendance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chemeClr val="dk1"/>
                </a:solidFill>
              </a:rPr>
              <a:t>as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chemeClr val="dk1"/>
                </a:solidFill>
              </a:rPr>
              <a:t>select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chemeClr val="dk1"/>
                </a:solidFill>
              </a:rPr>
              <a:t>    t.teacherseq as "교사 번호",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chemeClr val="dk1"/>
                </a:solidFill>
              </a:rPr>
              <a:t>    pl.procedurename as "과정명",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chemeClr val="dk1"/>
                </a:solidFill>
              </a:rPr>
              <a:t>    i.name as "학생명",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chemeClr val="dk1"/>
                </a:solidFill>
              </a:rPr>
              <a:t>    att.inTime as "출근시간",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chemeClr val="dk1"/>
                </a:solidFill>
              </a:rPr>
              <a:t>    att.outTime as "퇴근시간",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chemeClr val="dk1"/>
                </a:solidFill>
              </a:rPr>
              <a:t>    aas.attendancestatename as "근태사항",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chemeClr val="dk1"/>
                </a:solidFill>
              </a:rPr>
              <a:t>    att.attendancedate as "날짜"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chemeClr val="dk1"/>
                </a:solidFill>
              </a:rPr>
              <a:t>from tblAttendance att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chemeClr val="dk1"/>
                </a:solidFill>
              </a:rPr>
              <a:t>    inner join tblEnrolment e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chemeClr val="dk1"/>
                </a:solidFill>
              </a:rPr>
              <a:t>        on e.enrolmentseq = att.enrolmentseq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chemeClr val="dk1"/>
                </a:solidFill>
              </a:rPr>
              <a:t>            inner join tblStudent st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chemeClr val="dk1"/>
                </a:solidFill>
              </a:rPr>
              <a:t>                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777" name="Google Shape;777;g12a977328f8_0_68"/>
          <p:cNvSpPr txBox="1"/>
          <p:nvPr/>
        </p:nvSpPr>
        <p:spPr>
          <a:xfrm>
            <a:off x="3734750" y="1047350"/>
            <a:ext cx="8369100" cy="51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on st.studentseq = e.studentseq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                    inner join tblopeningProcedure op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                        on op.openingprocedureseq = e.openingprocedureseq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                            inner join tblprocedureList pl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                                on pl.procedurelistseq = op.procedurelist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                                    inner join tblsubjectschedule sh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                                        on sh.openingprocedureseq = op.openingprocedureseq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                                            inner join tblpossiblesubject ps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                                                on ps.possiblesubjectseq = sh.possiblesubjectseq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                                                    inner join tblTeacher t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                                                        on t.teacherseq = ps.teacherseq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                                                            inner join tblmemberinfo i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                                                                on i.memberinfoseq = st.memberinfoseq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                                                                    inner join tblattendancestate aas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                                                                        on aas.attendancestateseq = </a:t>
            </a:r>
            <a:endParaRPr sz="1800">
              <a:solidFill>
                <a:schemeClr val="dk1"/>
              </a:solidFill>
            </a:endParaRPr>
          </a:p>
          <a:p>
            <a:pPr indent="457200" lvl="0" marL="4572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att.attendancestateseq                                                                            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                                                                                    order by "날짜";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2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g12a977328f8_0_49"/>
          <p:cNvSpPr txBox="1"/>
          <p:nvPr/>
        </p:nvSpPr>
        <p:spPr>
          <a:xfrm>
            <a:off x="3137703" y="428613"/>
            <a:ext cx="53616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chemeClr val="dk1"/>
                </a:solidFill>
              </a:rPr>
              <a:t>▪ 전체보기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chemeClr val="dk1"/>
                </a:solidFill>
              </a:rPr>
              <a:t>select * from vwattendance 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chemeClr val="dk1"/>
                </a:solidFill>
              </a:rPr>
              <a:t>where "교사 번호" = fnteacherSeq('eufhfjsjwjl');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784" name="Google Shape;784;g12a977328f8_0_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5825" y="1539813"/>
            <a:ext cx="5242800" cy="4889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9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g12a977328f8_0_18"/>
          <p:cNvSpPr txBox="1"/>
          <p:nvPr>
            <p:ph type="title"/>
          </p:nvPr>
        </p:nvSpPr>
        <p:spPr>
          <a:xfrm>
            <a:off x="283161" y="402356"/>
            <a:ext cx="9422400" cy="703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B. 05 기자재 조회 기능</a:t>
            </a:r>
            <a:endParaRPr/>
          </a:p>
        </p:txBody>
      </p:sp>
      <p:sp>
        <p:nvSpPr>
          <p:cNvPr id="791" name="Google Shape;791;g12a977328f8_0_18"/>
          <p:cNvSpPr txBox="1"/>
          <p:nvPr/>
        </p:nvSpPr>
        <p:spPr>
          <a:xfrm>
            <a:off x="283161" y="1105467"/>
            <a:ext cx="7124100" cy="42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 or replace </a:t>
            </a:r>
            <a:r>
              <a:rPr b="1" i="0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view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vwequipment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eqc.categoryname as "카테고리",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eq.equipmentname as "기자재",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eqs.statename as "사용가능여부",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r.roomname as "사용위치",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eq.importdate as "반입날짜"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 tblequipment eq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inner join tblRoom 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on r.roomseq = eq.roomseq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inner join tblequipmentcategory eqc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on eq.categoryseq = eqc.categoryseq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inner join tblequipmentstate eqs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on eqs.equipmentstateseq = eq.equipmentstateseq;</a:t>
            </a:r>
            <a:endParaRPr/>
          </a:p>
        </p:txBody>
      </p:sp>
      <p:pic>
        <p:nvPicPr>
          <p:cNvPr descr="테이블이(가) 표시된 사진&#10;&#10;자동 생성된 설명" id="792" name="Google Shape;792;g12a977328f8_0_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88878" y="1091682"/>
            <a:ext cx="3833192" cy="4896394"/>
          </a:xfrm>
          <a:prstGeom prst="rect">
            <a:avLst/>
          </a:prstGeom>
          <a:noFill/>
          <a:ln>
            <a:noFill/>
          </a:ln>
        </p:spPr>
      </p:pic>
      <p:sp>
        <p:nvSpPr>
          <p:cNvPr id="793" name="Google Shape;793;g12a977328f8_0_18"/>
          <p:cNvSpPr txBox="1"/>
          <p:nvPr/>
        </p:nvSpPr>
        <p:spPr>
          <a:xfrm>
            <a:off x="8120745" y="402356"/>
            <a:ext cx="3169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▪ 기자재 조회 기능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 * from vwequipment;</a:t>
            </a:r>
            <a:endParaRPr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8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g12a977328f8_0_0"/>
          <p:cNvSpPr txBox="1"/>
          <p:nvPr/>
        </p:nvSpPr>
        <p:spPr>
          <a:xfrm>
            <a:off x="631550" y="895150"/>
            <a:ext cx="87510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chemeClr val="dk1"/>
                </a:solidFill>
              </a:rPr>
              <a:t>▪ 기자재 상태를 입력하면 기자재 상태번호를 반환하는 함수 생성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chemeClr val="dk1"/>
                </a:solidFill>
              </a:rPr>
              <a:t>create or replace </a:t>
            </a:r>
            <a:r>
              <a:rPr b="1" lang="en-US" sz="1800">
                <a:solidFill>
                  <a:srgbClr val="FF0000"/>
                </a:solidFill>
              </a:rPr>
              <a:t>function</a:t>
            </a:r>
            <a:r>
              <a:rPr lang="en-US" sz="1800">
                <a:solidFill>
                  <a:schemeClr val="dk1"/>
                </a:solidFill>
              </a:rPr>
              <a:t> fnequipmentstate(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chemeClr val="dk1"/>
                </a:solidFill>
              </a:rPr>
              <a:t>    pstate in varchar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chemeClr val="dk1"/>
                </a:solidFill>
              </a:rPr>
              <a:t>) return number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chemeClr val="dk1"/>
                </a:solidFill>
              </a:rPr>
              <a:t>is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chemeClr val="dk1"/>
                </a:solidFill>
              </a:rPr>
              <a:t>    vseq number;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chemeClr val="dk1"/>
                </a:solidFill>
              </a:rPr>
              <a:t>begin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chemeClr val="dk1"/>
                </a:solidFill>
              </a:rPr>
              <a:t>    select equipmentstateseq into vseq from tblequipmentstate where statename = pstate;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chemeClr val="dk1"/>
                </a:solidFill>
              </a:rPr>
              <a:t>    return vseq;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chemeClr val="dk1"/>
                </a:solidFill>
              </a:rPr>
              <a:t>end fnequipmentstate;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4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g12a977328f8_0_10"/>
          <p:cNvSpPr txBox="1"/>
          <p:nvPr/>
        </p:nvSpPr>
        <p:spPr>
          <a:xfrm>
            <a:off x="529850" y="502825"/>
            <a:ext cx="113700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chemeClr val="dk1"/>
                </a:solidFill>
              </a:rPr>
              <a:t>▪ 기자재 상태 수정을 위한 프로시저 생성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chemeClr val="dk1"/>
                </a:solidFill>
              </a:rPr>
              <a:t>create or replace </a:t>
            </a:r>
            <a:r>
              <a:rPr b="1" lang="en-US" sz="1800">
                <a:solidFill>
                  <a:srgbClr val="FF0000"/>
                </a:solidFill>
              </a:rPr>
              <a:t>procedure</a:t>
            </a:r>
            <a:r>
              <a:rPr lang="en-US" sz="1800">
                <a:solidFill>
                  <a:schemeClr val="dk1"/>
                </a:solidFill>
              </a:rPr>
              <a:t> procequipmentstate(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chemeClr val="dk1"/>
                </a:solidFill>
              </a:rPr>
              <a:t>    pequipseq in number,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chemeClr val="dk1"/>
                </a:solidFill>
              </a:rPr>
              <a:t>    pstate in varchar2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chemeClr val="dk1"/>
                </a:solidFill>
              </a:rPr>
              <a:t>)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chemeClr val="dk1"/>
                </a:solidFill>
              </a:rPr>
              <a:t>is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chemeClr val="dk1"/>
                </a:solidFill>
              </a:rPr>
              <a:t>begin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chemeClr val="dk1"/>
                </a:solidFill>
              </a:rPr>
              <a:t>    update tblequipment set equipmentstateseq = fnequipmentstate(pstate) where equipmentseq =pequipseq ;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chemeClr val="dk1"/>
                </a:solidFill>
              </a:rPr>
              <a:t>end procequipmentstate;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6" name="Google Shape;806;g12a977328f8_0_10"/>
          <p:cNvSpPr txBox="1"/>
          <p:nvPr/>
        </p:nvSpPr>
        <p:spPr>
          <a:xfrm>
            <a:off x="529849" y="3626677"/>
            <a:ext cx="87510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chemeClr val="dk1"/>
                </a:solidFill>
              </a:rPr>
              <a:t>▪ 기자재 상태 수정하기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chemeClr val="dk1"/>
                </a:solidFill>
              </a:rPr>
              <a:t>begin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chemeClr val="dk1"/>
                </a:solidFill>
              </a:rPr>
              <a:t>    procequipmentstate(1, '불가능');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chemeClr val="dk1"/>
                </a:solidFill>
              </a:rPr>
              <a:t>end;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g12a977328f8_17_39"/>
          <p:cNvSpPr txBox="1"/>
          <p:nvPr>
            <p:ph idx="1" type="body"/>
          </p:nvPr>
        </p:nvSpPr>
        <p:spPr>
          <a:xfrm>
            <a:off x="682356" y="1036200"/>
            <a:ext cx="6717600" cy="5821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25000" lnSpcReduction="20000"/>
          </a:bodyPr>
          <a:lstStyle/>
          <a:p>
            <a:pPr indent="0" lvl="0" marL="0" rtl="0" algn="l">
              <a:spcBef>
                <a:spcPts val="180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5600"/>
              <a:t>create or replace procedure procTecomm(</a:t>
            </a:r>
            <a:endParaRPr sz="5600"/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5600"/>
              <a:t>    pid in varchar2,</a:t>
            </a:r>
            <a:endParaRPr sz="5600"/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5600"/>
              <a:t>    pseq in number,</a:t>
            </a:r>
            <a:endParaRPr sz="5600"/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5600"/>
              <a:t>    pcontents in varchar2</a:t>
            </a:r>
            <a:endParaRPr sz="5600"/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5600"/>
              <a:t>)</a:t>
            </a:r>
            <a:endParaRPr sz="5600"/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5600"/>
              <a:t>is</a:t>
            </a:r>
            <a:endParaRPr sz="5600"/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5600"/>
              <a:t>    vseq number;</a:t>
            </a:r>
            <a:endParaRPr sz="5600"/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5600"/>
              <a:t>begin</a:t>
            </a:r>
            <a:endParaRPr sz="5600"/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5600"/>
              <a:t>    insert into tblcomment (commentseq, memberseq, comunityseq, commentcontents)</a:t>
            </a:r>
            <a:endParaRPr sz="5600"/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5600"/>
              <a:t>    values ((select max(commentseq) + 1 from tblcomment),  </a:t>
            </a:r>
            <a:endParaRPr sz="5600"/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5600"/>
              <a:t>            ( select   m.memberseq</a:t>
            </a:r>
            <a:endParaRPr sz="5600"/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5600"/>
              <a:t>        from tblmember m</a:t>
            </a:r>
            <a:endParaRPr sz="5600"/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5600"/>
              <a:t>            inner join tblmemberinfo mi </a:t>
            </a:r>
            <a:endParaRPr sz="5600"/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5600"/>
              <a:t>                on m.memberinfoseq = mi.memberinfoseq </a:t>
            </a:r>
            <a:endParaRPr sz="5600"/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5600"/>
              <a:t>                </a:t>
            </a:r>
            <a:endParaRPr sz="6000"/>
          </a:p>
        </p:txBody>
      </p:sp>
      <p:sp>
        <p:nvSpPr>
          <p:cNvPr id="813" name="Google Shape;813;g12a977328f8_17_39"/>
          <p:cNvSpPr txBox="1"/>
          <p:nvPr>
            <p:ph idx="2" type="body"/>
          </p:nvPr>
        </p:nvSpPr>
        <p:spPr>
          <a:xfrm>
            <a:off x="5595486" y="969225"/>
            <a:ext cx="8686500" cy="5326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25000" lnSpcReduction="20000"/>
          </a:bodyPr>
          <a:lstStyle/>
          <a:p>
            <a:pPr indent="0" lvl="0" marL="0" rtl="0" algn="l">
              <a:spcBef>
                <a:spcPts val="180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5600"/>
              <a:t> inner join tblteacher t</a:t>
            </a:r>
            <a:endParaRPr sz="5600"/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5600"/>
              <a:t>                        on t.memberinfoseq = mi.memberinfoseq</a:t>
            </a:r>
            <a:endParaRPr sz="5600"/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5600"/>
              <a:t> where mi.id = pid and rownum = 1), pseq, pcontents); </a:t>
            </a:r>
            <a:endParaRPr sz="5600"/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5600"/>
              <a:t>if vseq = 2 then</a:t>
            </a:r>
            <a:endParaRPr sz="5600"/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5600"/>
              <a:t>            update tblcomunity set answer = 'Y' where comunityseq = pseq;</a:t>
            </a:r>
            <a:endParaRPr sz="5600"/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5600"/>
              <a:t>dbms_output.put_line('질문에 대한 답변을 하였습니다.');    </a:t>
            </a:r>
            <a:endParaRPr sz="5600"/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5600"/>
              <a:t>    else  null;</a:t>
            </a:r>
            <a:endParaRPr sz="5600"/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5600"/>
              <a:t>     end if; </a:t>
            </a:r>
            <a:endParaRPr sz="5600"/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5600"/>
              <a:t>          end;</a:t>
            </a:r>
            <a:endParaRPr sz="5600"/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5600"/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5600"/>
              <a:t>*</a:t>
            </a:r>
            <a:endParaRPr sz="5600"/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5600"/>
              <a:t>begin</a:t>
            </a:r>
            <a:endParaRPr sz="5600"/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5600"/>
              <a:t>    procTecomm('eufhfjsjwjl',1, '00000000000000000000000');</a:t>
            </a:r>
            <a:endParaRPr sz="5600"/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5600"/>
              <a:t>end;</a:t>
            </a:r>
            <a:endParaRPr sz="5600"/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5600"/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t/>
            </a:r>
            <a:endParaRPr sz="5600"/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t/>
            </a:r>
            <a:endParaRPr sz="5600"/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t/>
            </a:r>
            <a:endParaRPr sz="5600"/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6000"/>
              <a:t>            </a:t>
            </a:r>
            <a:endParaRPr sz="6000"/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6000"/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6000"/>
              <a:t>                                       </a:t>
            </a:r>
            <a:endParaRPr sz="6000"/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6000"/>
              <a:t>                                               </a:t>
            </a:r>
            <a:endParaRPr/>
          </a:p>
        </p:txBody>
      </p:sp>
      <p:sp>
        <p:nvSpPr>
          <p:cNvPr id="814" name="Google Shape;814;g12a977328f8_17_39"/>
          <p:cNvSpPr txBox="1"/>
          <p:nvPr>
            <p:ph type="title"/>
          </p:nvPr>
        </p:nvSpPr>
        <p:spPr>
          <a:xfrm>
            <a:off x="323800" y="0"/>
            <a:ext cx="9372600" cy="8604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B.06 커뮤니티 관리 및 조회 기능</a:t>
            </a:r>
            <a:endParaRPr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9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g12a977328f8_17_47"/>
          <p:cNvSpPr txBox="1"/>
          <p:nvPr>
            <p:ph type="title"/>
          </p:nvPr>
        </p:nvSpPr>
        <p:spPr>
          <a:xfrm>
            <a:off x="359800" y="117300"/>
            <a:ext cx="9372600" cy="8604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B.06 커뮤니티 관리 및 조회 기능</a:t>
            </a:r>
            <a:endParaRPr/>
          </a:p>
        </p:txBody>
      </p:sp>
      <p:sp>
        <p:nvSpPr>
          <p:cNvPr id="821" name="Google Shape;821;g12a977328f8_17_47"/>
          <p:cNvSpPr txBox="1"/>
          <p:nvPr>
            <p:ph type="title"/>
          </p:nvPr>
        </p:nvSpPr>
        <p:spPr>
          <a:xfrm>
            <a:off x="359800" y="117300"/>
            <a:ext cx="9372600" cy="8604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B.06 커뮤니티 관리 및 조회 기능</a:t>
            </a:r>
            <a:endParaRPr/>
          </a:p>
        </p:txBody>
      </p:sp>
      <p:sp>
        <p:nvSpPr>
          <p:cNvPr id="822" name="Google Shape;822;g12a977328f8_17_47"/>
          <p:cNvSpPr txBox="1"/>
          <p:nvPr>
            <p:ph idx="2" type="body"/>
          </p:nvPr>
        </p:nvSpPr>
        <p:spPr>
          <a:xfrm>
            <a:off x="1728713" y="1127163"/>
            <a:ext cx="7624800" cy="1047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*교사의 가르친 과정에 해당하는 커뮤니티게시글모두조회 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-select*from Tcomucomu  where "교사번호"= fnteacherSeq('rjgvhxjdjd');</a:t>
            </a:r>
            <a:r>
              <a:rPr lang="en-US"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US"/>
              <a:t>   </a:t>
            </a:r>
            <a:endParaRPr/>
          </a:p>
        </p:txBody>
      </p:sp>
      <p:pic>
        <p:nvPicPr>
          <p:cNvPr id="823" name="Google Shape;823;g12a977328f8_17_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1725" y="5711050"/>
            <a:ext cx="10163175" cy="876300"/>
          </a:xfrm>
          <a:prstGeom prst="rect">
            <a:avLst/>
          </a:prstGeom>
          <a:noFill/>
          <a:ln>
            <a:noFill/>
          </a:ln>
        </p:spPr>
      </p:pic>
      <p:sp>
        <p:nvSpPr>
          <p:cNvPr id="824" name="Google Shape;824;g12a977328f8_17_47"/>
          <p:cNvSpPr txBox="1"/>
          <p:nvPr>
            <p:ph idx="2" type="body"/>
          </p:nvPr>
        </p:nvSpPr>
        <p:spPr>
          <a:xfrm>
            <a:off x="1597577" y="4574325"/>
            <a:ext cx="8568000" cy="1047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*교사의 가르친 과정에 해당하는 커뮤니티게시글 중 미답변된 게시글 조회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-select*from Tcomucomu where 카테고리='질문' and 답변여부 ='N' and  "교사번호"= fnteacherSeq('eufhfjsjwjl');   </a:t>
            </a:r>
            <a:r>
              <a:rPr lang="en-US"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US"/>
              <a:t>   </a:t>
            </a:r>
            <a:endParaRPr/>
          </a:p>
        </p:txBody>
      </p:sp>
      <p:pic>
        <p:nvPicPr>
          <p:cNvPr id="825" name="Google Shape;825;g12a977328f8_17_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4775" y="1989350"/>
            <a:ext cx="11782425" cy="249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2a977328f8_1_71"/>
          <p:cNvSpPr txBox="1"/>
          <p:nvPr>
            <p:ph type="title"/>
          </p:nvPr>
        </p:nvSpPr>
        <p:spPr>
          <a:xfrm>
            <a:off x="5180013" y="1600200"/>
            <a:ext cx="4482600" cy="24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Object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0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g12a977328f8_17_54"/>
          <p:cNvSpPr txBox="1"/>
          <p:nvPr>
            <p:ph type="title"/>
          </p:nvPr>
        </p:nvSpPr>
        <p:spPr>
          <a:xfrm>
            <a:off x="359800" y="117300"/>
            <a:ext cx="9372600" cy="8604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B.06 커뮤니티 관리 및 조회 기능</a:t>
            </a:r>
            <a:endParaRPr/>
          </a:p>
        </p:txBody>
      </p:sp>
      <p:pic>
        <p:nvPicPr>
          <p:cNvPr id="832" name="Google Shape;832;g12a977328f8_17_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1025" y="5407025"/>
            <a:ext cx="9260890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3" name="Google Shape;833;g12a977328f8_17_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6650" y="3354550"/>
            <a:ext cx="10248900" cy="131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4" name="Google Shape;834;g12a977328f8_17_5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54875" y="1806763"/>
            <a:ext cx="8572500" cy="923925"/>
          </a:xfrm>
          <a:prstGeom prst="rect">
            <a:avLst/>
          </a:prstGeom>
          <a:noFill/>
          <a:ln>
            <a:noFill/>
          </a:ln>
        </p:spPr>
      </p:pic>
      <p:sp>
        <p:nvSpPr>
          <p:cNvPr id="835" name="Google Shape;835;g12a977328f8_17_54"/>
          <p:cNvSpPr txBox="1"/>
          <p:nvPr>
            <p:ph idx="2" type="body"/>
          </p:nvPr>
        </p:nvSpPr>
        <p:spPr>
          <a:xfrm>
            <a:off x="750100" y="977700"/>
            <a:ext cx="11184300" cy="1047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*교사의 가르친 과정에 해당하는 커뮤니티게시글 중 카테고리가 공지사항 조회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-</a:t>
            </a:r>
            <a:r>
              <a:rPr lang="en-US"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select*from Tcomucomu where 카테고리='공지사항' and "교사번호"= fnteacherSeq('eufhfjsjwjl');    </a:t>
            </a:r>
            <a:r>
              <a:rPr lang="en-US"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US"/>
              <a:t>   </a:t>
            </a:r>
            <a:endParaRPr/>
          </a:p>
        </p:txBody>
      </p:sp>
      <p:sp>
        <p:nvSpPr>
          <p:cNvPr id="836" name="Google Shape;836;g12a977328f8_17_54"/>
          <p:cNvSpPr txBox="1"/>
          <p:nvPr>
            <p:ph idx="2" type="body"/>
          </p:nvPr>
        </p:nvSpPr>
        <p:spPr>
          <a:xfrm>
            <a:off x="495600" y="2730700"/>
            <a:ext cx="10427100" cy="1047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교사의 가르친 과정에 해당하는 커뮤니티게시글 중 카테고리가 질문 조회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select*from Tcomucomu where 카테고리='질문' and "교사번호"= fnteacherSeq('eufhfjsjwjl');  </a:t>
            </a:r>
            <a:r>
              <a:rPr lang="en-US"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US"/>
              <a:t>   </a:t>
            </a:r>
            <a:endParaRPr/>
          </a:p>
        </p:txBody>
      </p:sp>
      <p:sp>
        <p:nvSpPr>
          <p:cNvPr id="837" name="Google Shape;837;g12a977328f8_17_54"/>
          <p:cNvSpPr txBox="1"/>
          <p:nvPr>
            <p:ph idx="2" type="body"/>
          </p:nvPr>
        </p:nvSpPr>
        <p:spPr>
          <a:xfrm>
            <a:off x="1022850" y="4669000"/>
            <a:ext cx="10175100" cy="1047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교사의 가르친 과정에 해당하는 커뮤니티게시글 중 카테고리가 잡담 조회</a:t>
            </a:r>
            <a:endParaRPr sz="18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-</a:t>
            </a:r>
            <a:r>
              <a:rPr lang="en-US"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select*from Tcomucomu where 카테고리='잡담' and "교사번호"= fnteacherSeq('eufhfjsjwjl');     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US"/>
              <a:t>   </a:t>
            </a:r>
            <a:endParaRPr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2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g12a977328f8_17_70"/>
          <p:cNvSpPr txBox="1"/>
          <p:nvPr>
            <p:ph idx="1" type="body"/>
          </p:nvPr>
        </p:nvSpPr>
        <p:spPr>
          <a:xfrm>
            <a:off x="681251" y="1158175"/>
            <a:ext cx="5105100" cy="5244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1400"/>
              <a:t>     create </a:t>
            </a:r>
            <a:r>
              <a:rPr b="1" lang="en-US" sz="1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view</a:t>
            </a:r>
            <a:r>
              <a:rPr lang="en-US" sz="1400"/>
              <a:t> vwCmselect</a:t>
            </a:r>
            <a:endParaRPr sz="1400"/>
          </a:p>
          <a:p>
            <a:pPr indent="0" lvl="0" marL="0" rtl="0" algn="l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1400"/>
              <a:t>            as</a:t>
            </a:r>
            <a:endParaRPr sz="1400"/>
          </a:p>
          <a:p>
            <a:pPr indent="0" lvl="0" marL="0" rtl="0" algn="l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SzPts val="275"/>
              <a:buNone/>
            </a:pPr>
            <a:r>
              <a:rPr lang="en-US" sz="1400"/>
              <a:t>             select  distinct co.comunityseq as </a:t>
            </a:r>
            <a:endParaRPr sz="1400"/>
          </a:p>
          <a:p>
            <a:pPr indent="0" lvl="0" marL="0" rtl="0" algn="l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1400"/>
              <a:t>                         "커뮤니티글번호",</a:t>
            </a:r>
            <a:endParaRPr sz="1400"/>
          </a:p>
          <a:p>
            <a:pPr indent="0" lvl="0" marL="0" rtl="0" algn="l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1400"/>
              <a:t>                mb.name as "작성자",</a:t>
            </a:r>
            <a:endParaRPr sz="1400"/>
          </a:p>
          <a:p>
            <a:pPr indent="0" lvl="0" marL="0" rtl="0" algn="l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1400"/>
              <a:t>                cm.commentcontents as "댓글"</a:t>
            </a:r>
            <a:endParaRPr sz="1400"/>
          </a:p>
          <a:p>
            <a:pPr indent="0" lvl="0" marL="0" rtl="0" algn="l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1400"/>
              <a:t>             from tblCommuCategory cm</a:t>
            </a:r>
            <a:endParaRPr sz="1400"/>
          </a:p>
          <a:p>
            <a:pPr indent="0" lvl="0" marL="0" rtl="0" algn="l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1400"/>
              <a:t>             inner join tblComunity co</a:t>
            </a:r>
            <a:endParaRPr sz="1400"/>
          </a:p>
          <a:p>
            <a:pPr indent="0" lvl="0" marL="0" rtl="0" algn="l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1400"/>
              <a:t>             on cm.categoryseq = co.categoryseq</a:t>
            </a:r>
            <a:endParaRPr sz="1400"/>
          </a:p>
          <a:p>
            <a:pPr indent="0" lvl="0" marL="0" rtl="0" algn="l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1400"/>
              <a:t>             inner join tblmember m</a:t>
            </a:r>
            <a:endParaRPr sz="1400"/>
          </a:p>
          <a:p>
            <a:pPr indent="0" lvl="0" marL="0" rtl="0" algn="l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1400"/>
              <a:t>             on co.memberseq = m.memberseq</a:t>
            </a:r>
            <a:endParaRPr sz="1400"/>
          </a:p>
          <a:p>
            <a:pPr indent="0" lvl="0" marL="0" rtl="0" algn="l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1400"/>
              <a:t>              inner join tblMemberInfo mb</a:t>
            </a:r>
            <a:endParaRPr sz="1400"/>
          </a:p>
          <a:p>
            <a:pPr indent="0" lvl="0" marL="0" rtl="0" algn="l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1400"/>
              <a:t>              on m.memberinfoseq=mb.memberinfoseq</a:t>
            </a:r>
            <a:endParaRPr sz="1400"/>
          </a:p>
          <a:p>
            <a:pPr indent="0" lvl="0" marL="0" rtl="0" algn="l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1400"/>
              <a:t>              inner join tblComment cm</a:t>
            </a:r>
            <a:endParaRPr sz="1400"/>
          </a:p>
          <a:p>
            <a:pPr indent="0" lvl="0" marL="0" rtl="0" algn="l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1400"/>
              <a:t>               on cm.comunityseq=co.comunityseq;  </a:t>
            </a:r>
            <a:endParaRPr sz="1400"/>
          </a:p>
          <a:p>
            <a:pPr indent="0" lvl="0" marL="0" rtl="0" algn="l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500"/>
          </a:p>
        </p:txBody>
      </p:sp>
      <p:sp>
        <p:nvSpPr>
          <p:cNvPr id="844" name="Google Shape;844;g12a977328f8_17_70"/>
          <p:cNvSpPr txBox="1"/>
          <p:nvPr>
            <p:ph type="title"/>
          </p:nvPr>
        </p:nvSpPr>
        <p:spPr>
          <a:xfrm>
            <a:off x="359800" y="117300"/>
            <a:ext cx="9372600" cy="8604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B.06 커뮤니티 관리 및 조회 기능</a:t>
            </a:r>
            <a:endParaRPr/>
          </a:p>
        </p:txBody>
      </p:sp>
      <p:pic>
        <p:nvPicPr>
          <p:cNvPr id="845" name="Google Shape;845;g12a977328f8_17_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0725" y="3405575"/>
            <a:ext cx="7195200" cy="749500"/>
          </a:xfrm>
          <a:prstGeom prst="rect">
            <a:avLst/>
          </a:prstGeom>
          <a:noFill/>
          <a:ln>
            <a:noFill/>
          </a:ln>
        </p:spPr>
      </p:pic>
      <p:sp>
        <p:nvSpPr>
          <p:cNvPr id="846" name="Google Shape;846;g12a977328f8_17_70"/>
          <p:cNvSpPr txBox="1"/>
          <p:nvPr>
            <p:ph idx="2" type="body"/>
          </p:nvPr>
        </p:nvSpPr>
        <p:spPr>
          <a:xfrm>
            <a:off x="5170300" y="1393025"/>
            <a:ext cx="6327600" cy="4228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*게시글조회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-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글번호를 누르면 댓글과 작성자출력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   select*from vwCmselect where "커뮤니티글번호"=7;</a:t>
            </a:r>
            <a:r>
              <a:rPr lang="en-US"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US"/>
              <a:t>    </a:t>
            </a:r>
            <a:endParaRPr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g12a977328f8_17_113"/>
          <p:cNvSpPr txBox="1"/>
          <p:nvPr>
            <p:ph idx="1" type="body"/>
          </p:nvPr>
        </p:nvSpPr>
        <p:spPr>
          <a:xfrm>
            <a:off x="669725" y="980100"/>
            <a:ext cx="7132200" cy="5663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/>
              <a:t>create or replace procedure procTecomm(</a:t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/>
              <a:t>    pid in varchar2,</a:t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/>
              <a:t>    pseq in number,</a:t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/>
              <a:t>    pcontents in varchar2</a:t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/>
              <a:t>)</a:t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/>
              <a:t>is</a:t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/>
              <a:t>    vseq number;</a:t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/>
              <a:t>begin</a:t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300"/>
              <a:t>    insert into tblcomment    </a:t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/>
              <a:t>    </a:t>
            </a:r>
            <a:r>
              <a:rPr lang="en-US" sz="1300"/>
              <a:t>values ((select max(commentseq) + 1 from tblcomment),  </a:t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/>
              <a:t>            ( select </a:t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/>
              <a:t>    </a:t>
            </a:r>
            <a:r>
              <a:rPr lang="en-US" sz="1300"/>
              <a:t>            </a:t>
            </a:r>
            <a:r>
              <a:rPr lang="en-US" sz="1300"/>
              <a:t>m.memberseq</a:t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/>
              <a:t>        </a:t>
            </a:r>
            <a:r>
              <a:rPr lang="en-US" sz="1300"/>
              <a:t>    </a:t>
            </a:r>
            <a:r>
              <a:rPr lang="en-US" sz="1300"/>
              <a:t>from tblmember m</a:t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/>
              <a:t>            </a:t>
            </a:r>
            <a:r>
              <a:rPr lang="en-US" sz="1300"/>
              <a:t>    </a:t>
            </a:r>
            <a:r>
              <a:rPr lang="en-US" sz="1300"/>
              <a:t>inner join tblmemberinfo mi </a:t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/>
              <a:t>                </a:t>
            </a:r>
            <a:r>
              <a:rPr lang="en-US" sz="1300"/>
              <a:t>    </a:t>
            </a:r>
            <a:r>
              <a:rPr lang="en-US" sz="1300"/>
              <a:t>on m.memberinfoseq = mi.memberinfoseq </a:t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/>
              <a:t>                    </a:t>
            </a:r>
            <a:r>
              <a:rPr lang="en-US" sz="1300"/>
              <a:t>    </a:t>
            </a:r>
            <a:r>
              <a:rPr lang="en-US" sz="1300"/>
              <a:t>inner join tblteacher t</a:t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/>
              <a:t>                        </a:t>
            </a:r>
            <a:r>
              <a:rPr lang="en-US" sz="1300"/>
              <a:t>    </a:t>
            </a:r>
            <a:r>
              <a:rPr lang="en-US" sz="1300"/>
              <a:t>on t.memberinfoseq = mi.memberinfoseq</a:t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/>
              <a:t>                            </a:t>
            </a:r>
            <a:r>
              <a:rPr lang="en-US" sz="1300"/>
              <a:t>    </a:t>
            </a:r>
            <a:r>
              <a:rPr lang="en-US" sz="1300"/>
              <a:t>where mi.id = pid and rownum = 1),</a:t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/>
              <a:t>            </a:t>
            </a:r>
            <a:r>
              <a:rPr lang="en-US" sz="1300"/>
              <a:t>                    </a:t>
            </a:r>
            <a:r>
              <a:rPr lang="en-US" sz="1300"/>
              <a:t>pseq, pcontents); </a:t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t/>
            </a:r>
            <a:endParaRPr sz="1100"/>
          </a:p>
        </p:txBody>
      </p:sp>
      <p:sp>
        <p:nvSpPr>
          <p:cNvPr id="853" name="Google Shape;853;g12a977328f8_17_113"/>
          <p:cNvSpPr txBox="1"/>
          <p:nvPr>
            <p:ph idx="2" type="body"/>
          </p:nvPr>
        </p:nvSpPr>
        <p:spPr>
          <a:xfrm>
            <a:off x="5730975" y="977700"/>
            <a:ext cx="6528300" cy="6619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/>
              <a:t>    if</a:t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/>
              <a:t>        vseq = 2 then</a:t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/>
              <a:t>            update tblcomunity set answer = 'Y' where comunityseq = pseq;</a:t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/>
              <a:t>        dbms_output.put_line('질문에 대한 답변을 하였습니다.');    </a:t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/>
              <a:t>    else</a:t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/>
              <a:t>        null;</a:t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/>
              <a:t>    end if; </a:t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/>
              <a:t>            </a:t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/>
              <a:t>end;</a:t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/>
              <a:t>/</a:t>
            </a:r>
            <a:endParaRPr sz="13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4" name="Google Shape;854;g12a977328f8_17_113"/>
          <p:cNvSpPr txBox="1"/>
          <p:nvPr>
            <p:ph type="title"/>
          </p:nvPr>
        </p:nvSpPr>
        <p:spPr>
          <a:xfrm>
            <a:off x="359800" y="117300"/>
            <a:ext cx="9372600" cy="8604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B.06 커뮤니티 관리 및 조회 기능</a:t>
            </a:r>
            <a:endParaRPr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9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g12a977328f8_17_134"/>
          <p:cNvSpPr txBox="1"/>
          <p:nvPr>
            <p:ph type="title"/>
          </p:nvPr>
        </p:nvSpPr>
        <p:spPr>
          <a:xfrm>
            <a:off x="323800" y="0"/>
            <a:ext cx="9372600" cy="8604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B.06 커뮤니티 관리 및 조회 기능</a:t>
            </a:r>
            <a:endParaRPr/>
          </a:p>
        </p:txBody>
      </p:sp>
      <p:pic>
        <p:nvPicPr>
          <p:cNvPr id="861" name="Google Shape;861;g12a977328f8_17_1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8638" y="3635975"/>
            <a:ext cx="8349975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862" name="Google Shape;862;g12a977328f8_17_134"/>
          <p:cNvSpPr txBox="1"/>
          <p:nvPr>
            <p:ph idx="1" type="body"/>
          </p:nvPr>
        </p:nvSpPr>
        <p:spPr>
          <a:xfrm>
            <a:off x="323800" y="746325"/>
            <a:ext cx="6241500" cy="5610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25000" lnSpcReduction="20000"/>
          </a:bodyPr>
          <a:lstStyle/>
          <a:p>
            <a:pPr indent="0" lvl="0" marL="0" rtl="0" algn="l">
              <a:spcBef>
                <a:spcPts val="180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/>
              <a:t>      </a:t>
            </a:r>
            <a:r>
              <a:rPr lang="en-US" sz="4400"/>
              <a:t>        create or replace view vwComuans  </a:t>
            </a:r>
            <a:endParaRPr sz="4400"/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4800"/>
              <a:t>as</a:t>
            </a:r>
            <a:endParaRPr sz="4800"/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800"/>
              <a:t> select distinct </a:t>
            </a:r>
            <a:endParaRPr sz="4800"/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800"/>
              <a:t> t.teacherseq as "교사번호",        </a:t>
            </a:r>
            <a:endParaRPr sz="4800"/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800"/>
              <a:t>                      co.comunityseq as "커뮤니티글번호",</a:t>
            </a:r>
            <a:endParaRPr sz="4800"/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800"/>
              <a:t>                mb.name as "작성자",</a:t>
            </a:r>
            <a:endParaRPr sz="4800"/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800"/>
              <a:t>                co.writedate as "작성날짜",</a:t>
            </a:r>
            <a:endParaRPr sz="4800"/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800"/>
              <a:t>                cm.commentcontents as "댓글",</a:t>
            </a:r>
            <a:endParaRPr sz="4800"/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800"/>
              <a:t>                co.answer as"답변여부"</a:t>
            </a:r>
            <a:endParaRPr sz="4800"/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800"/>
              <a:t>             from tblCommuCategory cm</a:t>
            </a:r>
            <a:endParaRPr sz="4800"/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800"/>
              <a:t>             inner join tblComunity co</a:t>
            </a:r>
            <a:endParaRPr sz="4800"/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800"/>
              <a:t>             on cm.categoryseq = co.categoryseq</a:t>
            </a:r>
            <a:endParaRPr sz="4800"/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800"/>
              <a:t>             inner join tblmember m</a:t>
            </a:r>
            <a:endParaRPr sz="4800"/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800"/>
              <a:t>             on co.memberseq = m.memberseq</a:t>
            </a:r>
            <a:endParaRPr sz="4800"/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800"/>
              <a:t>              inner join tblMemberInfo mb</a:t>
            </a:r>
            <a:endParaRPr sz="4800"/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800"/>
              <a:t>              on m.memberinfoseq=mb.memberinfoseq</a:t>
            </a:r>
            <a:endParaRPr sz="4800"/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800"/>
              <a:t>              inner join tblComment cm</a:t>
            </a:r>
            <a:endParaRPr sz="4800"/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4800"/>
              <a:t>           </a:t>
            </a:r>
            <a:endParaRPr sz="4800"/>
          </a:p>
        </p:txBody>
      </p:sp>
      <p:sp>
        <p:nvSpPr>
          <p:cNvPr id="863" name="Google Shape;863;g12a977328f8_17_134"/>
          <p:cNvSpPr txBox="1"/>
          <p:nvPr>
            <p:ph idx="1" type="body"/>
          </p:nvPr>
        </p:nvSpPr>
        <p:spPr>
          <a:xfrm>
            <a:off x="3077125" y="4898100"/>
            <a:ext cx="5520300" cy="1959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32500" lnSpcReduction="10000"/>
          </a:bodyPr>
          <a:lstStyle/>
          <a:p>
            <a:pPr indent="0" lvl="0" marL="0" rtl="0" algn="l">
              <a:spcBef>
                <a:spcPts val="1800"/>
              </a:spcBef>
              <a:spcAft>
                <a:spcPts val="0"/>
              </a:spcAft>
              <a:buClr>
                <a:schemeClr val="dk2"/>
              </a:buClr>
              <a:buSzPts val="358"/>
              <a:buFont typeface="Arial"/>
              <a:buNone/>
            </a:pPr>
            <a:r>
              <a:rPr lang="en-US" sz="4800"/>
              <a:t>       on cm.comunityseq=co.comunityseq</a:t>
            </a:r>
            <a:endParaRPr sz="4800"/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Clr>
                <a:schemeClr val="dk2"/>
              </a:buClr>
              <a:buSzPts val="358"/>
              <a:buFont typeface="Arial"/>
              <a:buNone/>
            </a:pPr>
            <a:r>
              <a:rPr lang="en-US" sz="4800"/>
              <a:t>               inner join tblTeacher t</a:t>
            </a:r>
            <a:endParaRPr sz="4800"/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Clr>
                <a:schemeClr val="dk2"/>
              </a:buClr>
              <a:buSzPts val="358"/>
              <a:buFont typeface="Arial"/>
              <a:buNone/>
            </a:pPr>
            <a:r>
              <a:rPr lang="en-US" sz="4800"/>
              <a:t>              on t.memberinfoseq=mb.memberinfoseq</a:t>
            </a:r>
            <a:endParaRPr sz="4800"/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Clr>
                <a:schemeClr val="dk2"/>
              </a:buClr>
              <a:buSzPts val="358"/>
              <a:buFont typeface="Arial"/>
              <a:buNone/>
            </a:pPr>
            <a:r>
              <a:rPr lang="en-US" sz="4800"/>
              <a:t>                 inner join tblComment cm</a:t>
            </a:r>
            <a:endParaRPr sz="4800"/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Clr>
                <a:schemeClr val="dk2"/>
              </a:buClr>
              <a:buSzPts val="358"/>
              <a:buFont typeface="Arial"/>
              <a:buNone/>
            </a:pPr>
            <a:r>
              <a:rPr lang="en-US" sz="4800"/>
              <a:t>            on  cm.comunityseq = co.comunityseq;</a:t>
            </a:r>
            <a:endParaRPr/>
          </a:p>
        </p:txBody>
      </p:sp>
      <p:sp>
        <p:nvSpPr>
          <p:cNvPr id="864" name="Google Shape;864;g12a977328f8_17_134"/>
          <p:cNvSpPr txBox="1"/>
          <p:nvPr>
            <p:ph idx="1" type="body"/>
          </p:nvPr>
        </p:nvSpPr>
        <p:spPr>
          <a:xfrm>
            <a:off x="4899450" y="1968075"/>
            <a:ext cx="5449200" cy="1461000"/>
          </a:xfrm>
          <a:prstGeom prst="rect">
            <a:avLst/>
          </a:prstGeom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 fontScale="25000" lnSpcReduction="20000"/>
          </a:bodyPr>
          <a:lstStyle/>
          <a:p>
            <a:pPr indent="0" lvl="0" marL="0" rtl="0" algn="l">
              <a:spcBef>
                <a:spcPts val="180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6400"/>
              <a:t>begin</a:t>
            </a:r>
            <a:endParaRPr sz="6400"/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6400"/>
              <a:t>    procTecomm(</a:t>
            </a:r>
            <a:r>
              <a:rPr b="1" lang="en-US" sz="6400"/>
              <a:t>'eufhfjsjwjl</a:t>
            </a:r>
            <a:r>
              <a:rPr lang="en-US" sz="6400"/>
              <a:t>',1,'00000000000000000000000');</a:t>
            </a:r>
            <a:endParaRPr sz="6400"/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6400"/>
              <a:t>end;</a:t>
            </a:r>
            <a:r>
              <a:rPr lang="en-US" sz="2800"/>
              <a:t> </a:t>
            </a:r>
            <a:endParaRPr sz="2800"/>
          </a:p>
        </p:txBody>
      </p:sp>
      <p:sp>
        <p:nvSpPr>
          <p:cNvPr id="865" name="Google Shape;865;g12a977328f8_17_134"/>
          <p:cNvSpPr txBox="1"/>
          <p:nvPr>
            <p:ph idx="1" type="body"/>
          </p:nvPr>
        </p:nvSpPr>
        <p:spPr>
          <a:xfrm>
            <a:off x="7187750" y="4898096"/>
            <a:ext cx="4572000" cy="730800"/>
          </a:xfrm>
          <a:prstGeom prst="rect">
            <a:avLst/>
          </a:prstGeom>
          <a:ln cap="flat" cmpd="sng" w="952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en-US"/>
              <a:t>select*from vwComuans where "교사번호"= fnteacherSeq('</a:t>
            </a:r>
            <a:r>
              <a:rPr b="1" lang="en-US"/>
              <a:t>erurmfjdbn</a:t>
            </a:r>
            <a:r>
              <a:rPr lang="en-US"/>
              <a:t>'); </a:t>
            </a:r>
            <a:endParaRPr/>
          </a:p>
        </p:txBody>
      </p:sp>
      <p:sp>
        <p:nvSpPr>
          <p:cNvPr id="866" name="Google Shape;866;g12a977328f8_17_134"/>
          <p:cNvSpPr/>
          <p:nvPr/>
        </p:nvSpPr>
        <p:spPr>
          <a:xfrm>
            <a:off x="8432650" y="2957838"/>
            <a:ext cx="597000" cy="5478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67" name="Google Shape;867;g12a977328f8_17_1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59275" y="1070100"/>
            <a:ext cx="7809325" cy="6701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2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12a977328f8_15_0"/>
          <p:cNvSpPr txBox="1"/>
          <p:nvPr>
            <p:ph type="title"/>
          </p:nvPr>
        </p:nvSpPr>
        <p:spPr>
          <a:xfrm>
            <a:off x="359800" y="117300"/>
            <a:ext cx="9372600" cy="8604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B.07 과정평가 조회 기능</a:t>
            </a:r>
            <a:endParaRPr sz="5700"/>
          </a:p>
        </p:txBody>
      </p:sp>
      <p:sp>
        <p:nvSpPr>
          <p:cNvPr id="874" name="Google Shape;874;g12a977328f8_15_0"/>
          <p:cNvSpPr txBox="1"/>
          <p:nvPr>
            <p:ph idx="1" type="body"/>
          </p:nvPr>
        </p:nvSpPr>
        <p:spPr>
          <a:xfrm>
            <a:off x="270975" y="1084850"/>
            <a:ext cx="12561000" cy="4929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create  </a:t>
            </a:r>
            <a:r>
              <a:rPr b="1"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view</a:t>
            </a:r>
            <a:r>
              <a:rPr lang="en-US"/>
              <a:t> vwTerate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as     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select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t.teacherseq as"교사번호",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pl.procedurename as "개설과정명",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pr.ratescore as "평점",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pr.ratecontents as "평가내용"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from tblProcedureRate pr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inner join tblOpeningProcedure op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on pr.openingprocedureseq=op.openingprocedureseq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inner join tblProcedureList pl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on pl.procedurelistseq=op.procedurelist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inner join tblsubjectschedule sch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on sch.openingprocedureseq = op.openingprocedureseq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inner join tblpossiblesubject ps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on ps.possiblesubjectseq = sch.possiblesubjectseq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inner join tblteacher t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on ps.teacherseq = t.teacherseq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inner join tblmemberinfo mi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on mi.memberinfoseq = t.memberinfoseq;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550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875" name="Google Shape;875;g12a977328f8_15_0"/>
          <p:cNvSpPr txBox="1"/>
          <p:nvPr>
            <p:ph idx="2" type="body"/>
          </p:nvPr>
        </p:nvSpPr>
        <p:spPr>
          <a:xfrm>
            <a:off x="6549925" y="830450"/>
            <a:ext cx="4615800" cy="162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*교사의 가르친 과정에     해당하는과정평가조회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select*from  vwTerate where "교사번호"=         fnteacherSeq('rhnjkwgajkl');      </a:t>
            </a:r>
            <a:endParaRPr/>
          </a:p>
        </p:txBody>
      </p:sp>
      <p:pic>
        <p:nvPicPr>
          <p:cNvPr id="876" name="Google Shape;876;g12a977328f8_15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1600" y="3158975"/>
            <a:ext cx="6877050" cy="78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g12a977328f8_15_14"/>
          <p:cNvSpPr txBox="1"/>
          <p:nvPr>
            <p:ph type="title"/>
          </p:nvPr>
        </p:nvSpPr>
        <p:spPr>
          <a:xfrm>
            <a:off x="292763" y="-174150"/>
            <a:ext cx="9372600" cy="12003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B.08 보충학습 조회 기능</a:t>
            </a:r>
            <a:endParaRPr sz="5800"/>
          </a:p>
        </p:txBody>
      </p:sp>
      <p:sp>
        <p:nvSpPr>
          <p:cNvPr id="883" name="Google Shape;883;g12a977328f8_15_14"/>
          <p:cNvSpPr txBox="1"/>
          <p:nvPr/>
        </p:nvSpPr>
        <p:spPr>
          <a:xfrm>
            <a:off x="448500" y="1132825"/>
            <a:ext cx="9562800" cy="89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2"/>
                </a:solidFill>
              </a:rPr>
              <a:t>*교사의 보충학습조회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000">
                <a:solidFill>
                  <a:schemeClr val="dk2"/>
                </a:solidFill>
              </a:rPr>
              <a:t>create or replace </a:t>
            </a:r>
            <a:r>
              <a:rPr b="1" lang="en-US" sz="1000">
                <a:solidFill>
                  <a:srgbClr val="FF0000"/>
                </a:solidFill>
              </a:rPr>
              <a:t>view</a:t>
            </a:r>
            <a:r>
              <a:rPr lang="en-US" sz="1000">
                <a:solidFill>
                  <a:schemeClr val="dk2"/>
                </a:solidFill>
              </a:rPr>
              <a:t> vwAddStudy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2"/>
                </a:solidFill>
              </a:rPr>
              <a:t>as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2"/>
                </a:solidFill>
              </a:rPr>
              <a:t>select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2"/>
                </a:solidFill>
              </a:rPr>
              <a:t>    a.scoreseq,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2"/>
                </a:solidFill>
              </a:rPr>
              <a:t>    a."과정명",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2"/>
                </a:solidFill>
              </a:rPr>
              <a:t>    a."과목명",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2"/>
                </a:solidFill>
              </a:rPr>
              <a:t>    a."학생명",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2"/>
                </a:solidFill>
              </a:rPr>
              <a:t>    a."필기점수",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2"/>
                </a:solidFill>
              </a:rPr>
              <a:t>    a."실기점수",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2"/>
                </a:solidFill>
              </a:rPr>
              <a:t>    a."출결점수",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2"/>
                </a:solidFill>
              </a:rPr>
              <a:t>    a."총점",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2"/>
                </a:solidFill>
              </a:rPr>
              <a:t>    mi.name as "교사명",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2"/>
                </a:solidFill>
              </a:rPr>
              <a:t>    a."강의실"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2"/>
                </a:solidFill>
              </a:rPr>
              <a:t>from (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2"/>
                </a:solidFill>
              </a:rPr>
              <a:t>select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2"/>
                </a:solidFill>
              </a:rPr>
              <a:t>    distinct s.scoreseq,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2"/>
                </a:solidFill>
              </a:rPr>
              <a:t>    ws.writtenscore * p.writtenpoint / 100 as "필기점수",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2"/>
                </a:solidFill>
              </a:rPr>
              <a:t>    ps.practicalscore * p.practicalpoint / 100 as "실기점수",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2"/>
                </a:solidFill>
              </a:rPr>
              <a:t>    ads.attendancescore * p.attendancepoint / 100 as "출결점수",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2"/>
                </a:solidFill>
              </a:rPr>
              <a:t>    ws.writtenscore * p.writtenpoint / 100 +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2"/>
                </a:solidFill>
              </a:rPr>
              <a:t>    ps.practicalscore * p.practicalpoint / 100 +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2"/>
                </a:solidFill>
              </a:rPr>
              <a:t>    ads.attendancescore * p.attendancepoint / 100 as "총점",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2"/>
                </a:solidFill>
              </a:rPr>
              <a:t>    mi.name as "학생명",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2"/>
                </a:solidFill>
              </a:rPr>
              <a:t>    r.roomname as "강의실",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2"/>
                </a:solidFill>
              </a:rPr>
              <a:t>    pl.procedurename as "과정명",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2"/>
                </a:solidFill>
              </a:rPr>
              <a:t>    sb.subjectname as "과목명",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2"/>
                </a:solidFill>
              </a:rPr>
              <a:t>    tea.memberinfoseq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2"/>
                </a:solidFill>
              </a:rPr>
              <a:t>from tblscore s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2"/>
                </a:solidFill>
              </a:rPr>
              <a:t>	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2"/>
                </a:solidFill>
              </a:rPr>
              <a:t>	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2"/>
                </a:solidFill>
              </a:rPr>
              <a:t>	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">
                <a:solidFill>
                  <a:schemeClr val="dk2"/>
                </a:solidFill>
              </a:rPr>
              <a:t>	</a:t>
            </a:r>
            <a:endParaRPr sz="4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>
              <a:solidFill>
                <a:schemeClr val="dk2"/>
              </a:solidFill>
            </a:endParaRPr>
          </a:p>
        </p:txBody>
      </p:sp>
      <p:sp>
        <p:nvSpPr>
          <p:cNvPr id="884" name="Google Shape;884;g12a977328f8_15_14"/>
          <p:cNvSpPr txBox="1"/>
          <p:nvPr/>
        </p:nvSpPr>
        <p:spPr>
          <a:xfrm>
            <a:off x="3373700" y="1624125"/>
            <a:ext cx="8127300" cy="54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2"/>
                </a:solidFill>
              </a:rPr>
              <a:t>inner join tblwrittenscore ws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2"/>
                </a:solidFill>
              </a:rPr>
              <a:t>    on s.writtenscoreseq = ws.writtenscoreseq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2"/>
                </a:solidFill>
              </a:rPr>
              <a:t>        inner join tblpoint p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2"/>
                </a:solidFill>
              </a:rPr>
              <a:t>            on s.pointseq = p.pointseq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2"/>
                </a:solidFill>
              </a:rPr>
              <a:t>                inner join tblpracticalscore ps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2"/>
                </a:solidFill>
              </a:rPr>
              <a:t>                    on ps.practicalscoreseq = s.practicalscoreseq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2"/>
                </a:solidFill>
              </a:rPr>
              <a:t>                        inner join tblAttendanceScore ads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2"/>
                </a:solidFill>
              </a:rPr>
              <a:t>                            on s.attendancescoreseq = ads.attendancescoreseq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2"/>
                </a:solidFill>
              </a:rPr>
              <a:t>                                inner join tblenrolment en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2"/>
                </a:solidFill>
              </a:rPr>
              <a:t>                                    on en.enrolmentseq = ads.enrolmentseq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2"/>
                </a:solidFill>
              </a:rPr>
              <a:t>        	                          inner join tblstudent sd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2"/>
                </a:solidFill>
              </a:rPr>
              <a:t>                                            on sd.studentseq = en.studentseq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2"/>
                </a:solidFill>
              </a:rPr>
              <a:t>                                                inner join tblmemberinfo mi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2"/>
                </a:solidFill>
              </a:rPr>
              <a:t>                                  	         on mi.memberinfoseq = sd.memberinfoseq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2"/>
                </a:solidFill>
              </a:rPr>
              <a:t>                                                        inner join tblopeningprocedure op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2"/>
                </a:solidFill>
              </a:rPr>
              <a:t>                                                            on op.openingprocedureseq = en.openingprocedureseq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2"/>
                </a:solidFill>
              </a:rPr>
              <a:t>                                                                inner join tblroom r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2"/>
                </a:solidFill>
              </a:rPr>
              <a:t>                                                                    on r.roomseq = op.roomseq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2"/>
                </a:solidFill>
              </a:rPr>
              <a:t>                                                                        inner join tblProcedureList pl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2"/>
                </a:solidFill>
              </a:rPr>
              <a:t>                                                                            on pl.procedurelistseq = op.procedurelist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2"/>
                </a:solidFill>
              </a:rPr>
              <a:t>                                                                                inner join tblProcedureSubject psj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2"/>
                </a:solidFill>
              </a:rPr>
              <a:t>                                                                                    on psj.procedurelistseq = pl.procedurelistseq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2"/>
                </a:solidFill>
              </a:rPr>
              <a:t>                                                                                        inner join tblsubjectschedule sch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2"/>
                </a:solidFill>
              </a:rPr>
              <a:t>                                                                                            on sch.subjectscheduleseq = p.subjectscheduleseq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2"/>
                </a:solidFill>
              </a:rPr>
              <a:t>                                                                                                inner join tblpossiblesubject ps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2"/>
                </a:solidFill>
              </a:rPr>
              <a:t>                                                                                                    on ps.possiblesubjectseq = sch.possiblesubjectseq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2"/>
                </a:solidFill>
              </a:rPr>
              <a:t>                                                                                                        inner join tblsubject sb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2"/>
                </a:solidFill>
              </a:rPr>
              <a:t>                                                                                                            on sb.subjectseq = ps.subjectseq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2"/>
                </a:solidFill>
              </a:rPr>
              <a:t>                                        	                                                                     inner join tblteacher tea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2"/>
                </a:solidFill>
              </a:rPr>
              <a:t>                                                                                                                    on tea.teacherseq = ps.teacherseq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2"/>
                </a:solidFill>
              </a:rPr>
              <a:t>        	                                                                                                          order by scoreseq) a inner join tblmemberinfo mi 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2"/>
                </a:solidFill>
              </a:rPr>
              <a:t>                                                                                                                             on mi.memberinfoseq = a.memberinfoseq where "총점" &lt; 70;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9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0" name="Google Shape;890;g12a977328f8_15_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7825" y="2323913"/>
            <a:ext cx="9681876" cy="829875"/>
          </a:xfrm>
          <a:prstGeom prst="rect">
            <a:avLst/>
          </a:prstGeom>
          <a:noFill/>
          <a:ln>
            <a:noFill/>
          </a:ln>
        </p:spPr>
      </p:pic>
      <p:sp>
        <p:nvSpPr>
          <p:cNvPr id="891" name="Google Shape;891;g12a977328f8_15_28"/>
          <p:cNvSpPr txBox="1"/>
          <p:nvPr>
            <p:ph type="title"/>
          </p:nvPr>
        </p:nvSpPr>
        <p:spPr>
          <a:xfrm>
            <a:off x="292763" y="-174150"/>
            <a:ext cx="9372600" cy="12003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B.08 보충학습 조회 기능</a:t>
            </a:r>
            <a:endParaRPr sz="5800"/>
          </a:p>
        </p:txBody>
      </p:sp>
      <p:pic>
        <p:nvPicPr>
          <p:cNvPr id="892" name="Google Shape;892;g12a977328f8_15_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7825" y="4626175"/>
            <a:ext cx="9681875" cy="821121"/>
          </a:xfrm>
          <a:prstGeom prst="rect">
            <a:avLst/>
          </a:prstGeom>
          <a:noFill/>
          <a:ln>
            <a:noFill/>
          </a:ln>
        </p:spPr>
      </p:pic>
      <p:sp>
        <p:nvSpPr>
          <p:cNvPr id="893" name="Google Shape;893;g12a977328f8_15_28"/>
          <p:cNvSpPr txBox="1"/>
          <p:nvPr>
            <p:ph idx="2" type="body"/>
          </p:nvPr>
        </p:nvSpPr>
        <p:spPr>
          <a:xfrm>
            <a:off x="1826750" y="3320575"/>
            <a:ext cx="7254900" cy="1047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*교사의 가르친 과목에 해당하는 보충학습 조회 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-총점이 70점미만이며, 40점만점인 실기점수가 30점미만인 학생을 출력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select*from  vwAddStudy where "교사번호"= fnteacherSeq('rhnjkwgajkl') and "실기점수"&lt;30;    </a:t>
            </a:r>
            <a:r>
              <a:rPr lang="en-US"/>
              <a:t>   </a:t>
            </a:r>
            <a:endParaRPr/>
          </a:p>
        </p:txBody>
      </p:sp>
      <p:sp>
        <p:nvSpPr>
          <p:cNvPr id="894" name="Google Shape;894;g12a977328f8_15_28"/>
          <p:cNvSpPr txBox="1"/>
          <p:nvPr>
            <p:ph idx="2" type="body"/>
          </p:nvPr>
        </p:nvSpPr>
        <p:spPr>
          <a:xfrm>
            <a:off x="1696363" y="1276625"/>
            <a:ext cx="7624800" cy="1047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*교사의 가르친 과목에 해당하는 보충학습 조회 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-총점이 70점미만인 학생을 출력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select*from  vwAddStudy where "교사번호"= fnteacherSeq('rhnjkwgajkl');      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US"/>
              <a:t>   </a:t>
            </a:r>
            <a:endParaRPr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9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Google Shape;900;g12a977328f8_17_0"/>
          <p:cNvSpPr txBox="1"/>
          <p:nvPr>
            <p:ph idx="1" type="body"/>
          </p:nvPr>
        </p:nvSpPr>
        <p:spPr>
          <a:xfrm>
            <a:off x="1151925" y="1660900"/>
            <a:ext cx="10139700" cy="5665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1" lang="en-US" sz="1300"/>
              <a:t>create </a:t>
            </a:r>
            <a:r>
              <a:rPr b="1" lang="en-US" sz="1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view </a:t>
            </a:r>
            <a:r>
              <a:rPr b="1" lang="en-US" sz="1300"/>
              <a:t>vwStinfo</a:t>
            </a:r>
            <a:endParaRPr b="1" sz="1300"/>
          </a:p>
          <a:p>
            <a:pPr indent="0" lvl="0" marL="0" rtl="0" algn="l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1" lang="en-US" sz="1300"/>
              <a:t>as</a:t>
            </a:r>
            <a:endParaRPr b="1" sz="1300"/>
          </a:p>
          <a:p>
            <a:pPr indent="0" lvl="0" marL="0" rtl="0" algn="l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1" lang="en-US" sz="1300"/>
              <a:t>select  distinct </a:t>
            </a:r>
            <a:endParaRPr b="1" sz="1300"/>
          </a:p>
          <a:p>
            <a:pPr indent="0" lvl="0" marL="0" rtl="0" algn="l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1" lang="en-US" sz="1300"/>
              <a:t>sr.studentseq as "학생번호",</a:t>
            </a:r>
            <a:endParaRPr b="1" sz="1300"/>
          </a:p>
          <a:p>
            <a:pPr indent="0" lvl="0" marL="0" rtl="0" algn="l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1" lang="en-US" sz="1300"/>
              <a:t>me.name as "이름",</a:t>
            </a:r>
            <a:endParaRPr b="1" sz="1300"/>
          </a:p>
          <a:p>
            <a:pPr indent="0" lvl="0" marL="0" rtl="0" algn="l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1" lang="en-US" sz="1300"/>
              <a:t>me.id as "아이디",</a:t>
            </a:r>
            <a:endParaRPr b="1" sz="1300"/>
          </a:p>
          <a:p>
            <a:pPr indent="0" lvl="0" marL="0" rtl="0" algn="l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1" lang="en-US" sz="1300"/>
              <a:t>sr.ssn as "주민번호",</a:t>
            </a:r>
            <a:endParaRPr b="1" sz="1300"/>
          </a:p>
          <a:p>
            <a:pPr indent="0" lvl="0" marL="0" rtl="0" algn="l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1" lang="en-US" sz="1300"/>
              <a:t>sr.tel as "전화번호",</a:t>
            </a:r>
            <a:endParaRPr b="1" sz="1300"/>
          </a:p>
          <a:p>
            <a:pPr indent="0" lvl="0" marL="0" rtl="0" algn="l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1" lang="en-US" sz="1300"/>
              <a:t>pl.procedurename as "과정명",</a:t>
            </a:r>
            <a:endParaRPr b="1" sz="1300"/>
          </a:p>
          <a:p>
            <a:pPr indent="0" lvl="0" marL="0" rtl="0" algn="l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1" lang="en-US" sz="1300"/>
              <a:t>op.procedurestart as "과정기간시작",</a:t>
            </a:r>
            <a:endParaRPr b="1" sz="1300"/>
          </a:p>
          <a:p>
            <a:pPr indent="0" lvl="0" marL="0" rtl="0" algn="l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1" lang="en-US" sz="1300"/>
              <a:t>op.procedureend as "과정기간끝",</a:t>
            </a:r>
            <a:endParaRPr b="1" sz="1300"/>
          </a:p>
          <a:p>
            <a:pPr indent="0" lvl="0" marL="0" rtl="0" algn="l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1" lang="en-US" sz="1300"/>
              <a:t>r.roomname as "강의실"</a:t>
            </a:r>
            <a:endParaRPr b="1" sz="1300"/>
          </a:p>
          <a:p>
            <a:pPr indent="0" lvl="0" marL="0" rtl="0" algn="l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t/>
            </a:r>
            <a:endParaRPr sz="1000"/>
          </a:p>
          <a:p>
            <a:pPr indent="0" lvl="0" marL="0" rtl="0" algn="l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000"/>
          </a:p>
        </p:txBody>
      </p:sp>
      <p:sp>
        <p:nvSpPr>
          <p:cNvPr id="901" name="Google Shape;901;g12a977328f8_17_0"/>
          <p:cNvSpPr txBox="1"/>
          <p:nvPr>
            <p:ph idx="2" type="body"/>
          </p:nvPr>
        </p:nvSpPr>
        <p:spPr>
          <a:xfrm>
            <a:off x="4278200" y="1131800"/>
            <a:ext cx="6142800" cy="4728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1" lang="en-US" sz="1300"/>
              <a:t>from</a:t>
            </a:r>
            <a:endParaRPr b="1" sz="1300"/>
          </a:p>
          <a:p>
            <a:pPr indent="0" lvl="0" marL="0" rtl="0" algn="l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1" lang="en-US" sz="1300"/>
              <a:t>tblSubjectSchedule ss</a:t>
            </a:r>
            <a:endParaRPr b="1" sz="1300"/>
          </a:p>
          <a:p>
            <a:pPr indent="0" lvl="0" marL="0" rtl="0" algn="l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1" lang="en-US" sz="1300"/>
              <a:t>inner join tblOpeningProcedure op</a:t>
            </a:r>
            <a:endParaRPr b="1" sz="1300"/>
          </a:p>
          <a:p>
            <a:pPr indent="0" lvl="0" marL="0" rtl="0" algn="l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1" lang="en-US" sz="1300"/>
              <a:t>on ss.openingprocedureseq = op.openingprocedureseq</a:t>
            </a:r>
            <a:endParaRPr b="1" sz="1300"/>
          </a:p>
          <a:p>
            <a:pPr indent="0" lvl="0" marL="0" rtl="0" algn="l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1" lang="en-US" sz="1300"/>
              <a:t>inner join tblEnrolment e</a:t>
            </a:r>
            <a:endParaRPr b="1" sz="1300"/>
          </a:p>
          <a:p>
            <a:pPr indent="0" lvl="0" marL="0" rtl="0" algn="l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1" lang="en-US" sz="1300"/>
              <a:t>on e.openingprocedureseq = op.openingprocedureseq</a:t>
            </a:r>
            <a:endParaRPr b="1" sz="1300"/>
          </a:p>
          <a:p>
            <a:pPr indent="0" lvl="0" marL="0" rtl="0" algn="l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1" lang="en-US" sz="1300"/>
              <a:t>inner join tblStudent sr</a:t>
            </a:r>
            <a:endParaRPr b="1" sz="1300"/>
          </a:p>
          <a:p>
            <a:pPr indent="0" lvl="0" marL="0" rtl="0" algn="l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1" lang="en-US" sz="1300"/>
              <a:t>on sr.studentseq = e.studentseq</a:t>
            </a:r>
            <a:endParaRPr b="1" sz="1300"/>
          </a:p>
          <a:p>
            <a:pPr indent="0" lvl="0" marL="0" rtl="0" algn="l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1" lang="en-US" sz="1300"/>
              <a:t>inner join tblMemberInfo me</a:t>
            </a:r>
            <a:endParaRPr b="1" sz="1300"/>
          </a:p>
          <a:p>
            <a:pPr indent="0" lvl="0" marL="0" rtl="0" algn="l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1" lang="en-US" sz="1300"/>
              <a:t>on me.memberinfoseq = sr.memberinfoseq</a:t>
            </a:r>
            <a:endParaRPr b="1" sz="1300"/>
          </a:p>
          <a:p>
            <a:pPr indent="0" lvl="0" marL="0" rtl="0" algn="l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1" lang="en-US" sz="1300"/>
              <a:t>inner join tblProcedureList pl</a:t>
            </a:r>
            <a:endParaRPr b="1" sz="1300"/>
          </a:p>
          <a:p>
            <a:pPr indent="0" lvl="0" marL="0" rtl="0" algn="l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1" lang="en-US" sz="1300"/>
              <a:t>on pl.procedurelistseq = op.procedurelist</a:t>
            </a:r>
            <a:endParaRPr b="1" sz="1300"/>
          </a:p>
          <a:p>
            <a:pPr indent="0" lvl="0" marL="0" rtl="0" algn="l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1" lang="en-US" sz="1300"/>
              <a:t>inner join tblRoom r</a:t>
            </a:r>
            <a:endParaRPr b="1" sz="1300"/>
          </a:p>
          <a:p>
            <a:pPr indent="0" lvl="0" marL="0" rtl="0" algn="l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1" lang="en-US" sz="1300"/>
              <a:t>on r.roomseq = op.roomseq ;</a:t>
            </a:r>
            <a:endParaRPr b="1" sz="2300"/>
          </a:p>
        </p:txBody>
      </p:sp>
      <p:sp>
        <p:nvSpPr>
          <p:cNvPr id="902" name="Google Shape;902;g12a977328f8_17_0"/>
          <p:cNvSpPr txBox="1"/>
          <p:nvPr>
            <p:ph type="title"/>
          </p:nvPr>
        </p:nvSpPr>
        <p:spPr>
          <a:xfrm>
            <a:off x="187513" y="0"/>
            <a:ext cx="9372600" cy="12003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C.01성적 조회</a:t>
            </a:r>
            <a:endParaRPr sz="8200"/>
          </a:p>
        </p:txBody>
      </p:sp>
      <p:sp>
        <p:nvSpPr>
          <p:cNvPr id="903" name="Google Shape;903;g12a977328f8_17_0"/>
          <p:cNvSpPr txBox="1"/>
          <p:nvPr/>
        </p:nvSpPr>
        <p:spPr>
          <a:xfrm>
            <a:off x="6456150" y="840925"/>
            <a:ext cx="3000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</a:rPr>
              <a:t>*교육생의 로그인후  교육생의 정보조회</a:t>
            </a:r>
            <a:endParaRPr sz="1800"/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8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g12a977328f8_17_29"/>
          <p:cNvSpPr txBox="1"/>
          <p:nvPr>
            <p:ph idx="1" type="body"/>
          </p:nvPr>
        </p:nvSpPr>
        <p:spPr>
          <a:xfrm>
            <a:off x="380125" y="993000"/>
            <a:ext cx="6271200" cy="5329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25000" lnSpcReduction="20000"/>
          </a:bodyPr>
          <a:lstStyle/>
          <a:p>
            <a:pPr indent="0" lvl="0" marL="0" rtl="0" algn="l">
              <a:spcBef>
                <a:spcPts val="180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5200"/>
              <a:t>select*from vwStScore;  </a:t>
            </a:r>
            <a:endParaRPr sz="5200"/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5200"/>
              <a:t>   create or replace view vwStScore</a:t>
            </a:r>
            <a:endParaRPr sz="5200"/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5200"/>
              <a:t>   as     select </a:t>
            </a:r>
            <a:endParaRPr sz="5200"/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5200"/>
              <a:t>  distinct s.scoreseq,</a:t>
            </a:r>
            <a:endParaRPr sz="5200"/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5200"/>
              <a:t>      sb.subjectseq as"과목번호",</a:t>
            </a:r>
            <a:endParaRPr sz="5200"/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5200"/>
              <a:t>    sb.subjectname as"과목명",</a:t>
            </a:r>
            <a:endParaRPr sz="5200"/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5200"/>
              <a:t>    sch.subjectstart as"과목기간시작",</a:t>
            </a:r>
            <a:endParaRPr sz="5200"/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5200"/>
              <a:t>    sch.subjectend as"과목기간끝",</a:t>
            </a:r>
            <a:endParaRPr sz="5200"/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5200"/>
              <a:t>    bb.bookname as"교재명",</a:t>
            </a:r>
            <a:endParaRPr sz="5200"/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5200"/>
              <a:t>      (select name from tblMemberInfo </a:t>
            </a:r>
            <a:endParaRPr sz="5200"/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5200"/>
              <a:t>where memberinfoseq = </a:t>
            </a:r>
            <a:endParaRPr sz="5200"/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5200"/>
              <a:t>(select</a:t>
            </a:r>
            <a:r>
              <a:rPr lang="en-US" sz="5200"/>
              <a:t> </a:t>
            </a:r>
            <a:r>
              <a:rPr lang="en-US" sz="5200"/>
              <a:t>memberinfoseq from tblTeacher </a:t>
            </a:r>
            <a:endParaRPr sz="5200"/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5200"/>
              <a:t>where teacherseq = t.teacherseq)) as"교사명",</a:t>
            </a:r>
            <a:endParaRPr sz="5200"/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5200"/>
              <a:t>        p.writtenpoint as"필기배점",</a:t>
            </a:r>
            <a:endParaRPr sz="5200"/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5200"/>
              <a:t>    p.practicalpoint as"실기배점",</a:t>
            </a:r>
            <a:endParaRPr sz="5200"/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5200"/>
              <a:t>    p.attendancepoint as"출결배점",</a:t>
            </a:r>
            <a:endParaRPr sz="5200"/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5200"/>
              <a:t>  </a:t>
            </a:r>
            <a:endParaRPr sz="4800"/>
          </a:p>
        </p:txBody>
      </p:sp>
      <p:sp>
        <p:nvSpPr>
          <p:cNvPr id="910" name="Google Shape;910;g12a977328f8_17_29"/>
          <p:cNvSpPr txBox="1"/>
          <p:nvPr>
            <p:ph idx="2" type="body"/>
          </p:nvPr>
        </p:nvSpPr>
        <p:spPr>
          <a:xfrm>
            <a:off x="4004975" y="80450"/>
            <a:ext cx="5667300" cy="6161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25000" lnSpcReduction="20000"/>
          </a:bodyPr>
          <a:lstStyle/>
          <a:p>
            <a:pPr indent="0" lvl="0" marL="0" rtl="0" algn="l">
              <a:spcBef>
                <a:spcPts val="180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t/>
            </a:r>
            <a:endParaRPr sz="4800"/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800"/>
              <a:t>    te.testdate as"시험날짜",</a:t>
            </a:r>
            <a:endParaRPr sz="4800"/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800"/>
              <a:t>    q.question as"시험문제"</a:t>
            </a:r>
            <a:endParaRPr sz="4800"/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4800"/>
              <a:t>from tblscore s inner join tblsubjectschedule sch</a:t>
            </a:r>
            <a:endParaRPr sz="4800"/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800"/>
              <a:t>                                                                                            on sch.subjectscheduleseq = p.subjectscheduleseq</a:t>
            </a:r>
            <a:endParaRPr sz="4800"/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800"/>
              <a:t>                                                                                                inner join tblpossiblesubject ps</a:t>
            </a:r>
            <a:endParaRPr sz="4800"/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800"/>
              <a:t>                                                                                                    on ps.possiblesubjectseq = sch.possiblesubjectseq</a:t>
            </a:r>
            <a:endParaRPr sz="4800"/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800"/>
              <a:t>                                                                                                   inner join tblsubject sb</a:t>
            </a:r>
            <a:endParaRPr sz="4800"/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800"/>
              <a:t>                                                                                                      on sb.subjectseq = ps.subjectseq</a:t>
            </a:r>
            <a:endParaRPr sz="4800"/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800"/>
              <a:t>                                                                                                            inner join tblteacher t</a:t>
            </a:r>
            <a:endParaRPr sz="4800"/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4800"/>
              <a:t>                                                                                                                    on ps.teacherseq = t.teacherseq</a:t>
            </a:r>
            <a:endParaRPr sz="4800"/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4800"/>
              <a:t>                                                                                                                       left outer  join tblbooklist bl</a:t>
            </a:r>
            <a:endParaRPr sz="4800"/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4800"/>
              <a:t>                                                                                                                           on bl.subjectseq = sb.subjectseq</a:t>
            </a:r>
            <a:endParaRPr sz="4800"/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4800"/>
              <a:t>                                                                                                                                left outer join tblbook bb</a:t>
            </a:r>
            <a:endParaRPr sz="4800"/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4800"/>
              <a:t>                                                                                                                                    on bb.bookseq = bl.bookseq</a:t>
            </a:r>
            <a:endParaRPr sz="4800"/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800"/>
              <a:t>                                                                                                                                       i</a:t>
            </a:r>
            <a:endParaRPr sz="4800"/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1" name="Google Shape;911;g12a977328f8_17_29"/>
          <p:cNvSpPr txBox="1"/>
          <p:nvPr>
            <p:ph type="title"/>
          </p:nvPr>
        </p:nvSpPr>
        <p:spPr>
          <a:xfrm>
            <a:off x="299738" y="-314475"/>
            <a:ext cx="9372600" cy="12003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C.01성적 조회</a:t>
            </a:r>
            <a:endParaRPr sz="8200"/>
          </a:p>
        </p:txBody>
      </p:sp>
      <p:sp>
        <p:nvSpPr>
          <p:cNvPr id="912" name="Google Shape;912;g12a977328f8_17_29"/>
          <p:cNvSpPr txBox="1"/>
          <p:nvPr>
            <p:ph idx="2" type="body"/>
          </p:nvPr>
        </p:nvSpPr>
        <p:spPr>
          <a:xfrm>
            <a:off x="7849200" y="776875"/>
            <a:ext cx="3750600" cy="4969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n-US" sz="1200"/>
              <a:t>nner join tblTest te</a:t>
            </a:r>
            <a:endParaRPr sz="1200"/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200"/>
              <a:t>                                                                                                            on te.subjectScheduleSeq=sch.subjectScheduleSeq</a:t>
            </a:r>
            <a:endParaRPr sz="1200"/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200"/>
              <a:t>                                                                                                            inner join tblQuestion q</a:t>
            </a:r>
            <a:endParaRPr sz="1200"/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200"/>
              <a:t>                                                                                                            on te.testseq=q.testseq</a:t>
            </a:r>
            <a:endParaRPr sz="1200"/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200"/>
              <a:t>                                                                                                                order by scoreseq;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US"/>
              <a:t>   </a:t>
            </a:r>
            <a:endParaRPr/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7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g12a977328f8_17_11"/>
          <p:cNvSpPr txBox="1"/>
          <p:nvPr>
            <p:ph type="title"/>
          </p:nvPr>
        </p:nvSpPr>
        <p:spPr>
          <a:xfrm>
            <a:off x="431763" y="-116975"/>
            <a:ext cx="9372600" cy="12003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C.01성적 조회</a:t>
            </a:r>
            <a:endParaRPr sz="8200"/>
          </a:p>
        </p:txBody>
      </p:sp>
      <p:pic>
        <p:nvPicPr>
          <p:cNvPr id="919" name="Google Shape;919;g12a977328f8_17_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7800" y="1143513"/>
            <a:ext cx="8763000" cy="752475"/>
          </a:xfrm>
          <a:prstGeom prst="rect">
            <a:avLst/>
          </a:prstGeom>
          <a:noFill/>
          <a:ln>
            <a:noFill/>
          </a:ln>
        </p:spPr>
      </p:pic>
      <p:sp>
        <p:nvSpPr>
          <p:cNvPr id="920" name="Google Shape;920;g12a977328f8_17_11"/>
          <p:cNvSpPr txBox="1"/>
          <p:nvPr>
            <p:ph idx="2" type="body"/>
          </p:nvPr>
        </p:nvSpPr>
        <p:spPr>
          <a:xfrm>
            <a:off x="1305663" y="1956200"/>
            <a:ext cx="7624800" cy="1047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*교육생이 로그인에 성공하여,타이틀로 자신의 정보출력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-select*from  vwStinfo where "학생번호"= fnStudentSeq('dkdghvrhd'); </a:t>
            </a:r>
            <a:r>
              <a:rPr lang="en-US"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US"/>
              <a:t>   </a:t>
            </a:r>
            <a:endParaRPr/>
          </a:p>
        </p:txBody>
      </p:sp>
      <p:sp>
        <p:nvSpPr>
          <p:cNvPr id="921" name="Google Shape;921;g12a977328f8_17_11"/>
          <p:cNvSpPr txBox="1"/>
          <p:nvPr>
            <p:ph idx="2" type="body"/>
          </p:nvPr>
        </p:nvSpPr>
        <p:spPr>
          <a:xfrm>
            <a:off x="1768500" y="5706075"/>
            <a:ext cx="7902300" cy="1047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 *교육생은 각각의 과목에 대한 정보와 각각의과목에 따른 자신의 시험성적과 시험문제를 조회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-select*from  vwStscinfo where "학생번호"= fnStudentSeq('dkdghvrhd');</a:t>
            </a:r>
            <a:r>
              <a:rPr lang="en-US"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US"/>
              <a:t>   </a:t>
            </a:r>
            <a:endParaRPr/>
          </a:p>
        </p:txBody>
      </p:sp>
      <p:pic>
        <p:nvPicPr>
          <p:cNvPr id="922" name="Google Shape;922;g12a977328f8_17_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4825" y="2632463"/>
            <a:ext cx="11182350" cy="288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놀고 있는 어린이 16x9">
  <a:themeElements>
    <a:clrScheme name="Children Happy">
      <a:dk1>
        <a:srgbClr val="595959"/>
      </a:dk1>
      <a:lt1>
        <a:srgbClr val="FFFFFF"/>
      </a:lt1>
      <a:dk2>
        <a:srgbClr val="000000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9D66D"/>
      </a:accent5>
      <a:accent6>
        <a:srgbClr val="838383"/>
      </a:accent6>
      <a:hlink>
        <a:srgbClr val="F59E00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놀고 있는 어린이 16x9">
  <a:themeElements>
    <a:clrScheme name="Children Happy">
      <a:dk1>
        <a:srgbClr val="595959"/>
      </a:dk1>
      <a:lt1>
        <a:srgbClr val="FFFFFF"/>
      </a:lt1>
      <a:dk2>
        <a:srgbClr val="000000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9D66D"/>
      </a:accent5>
      <a:accent6>
        <a:srgbClr val="838383"/>
      </a:accent6>
      <a:hlink>
        <a:srgbClr val="F59E00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테마">
  <a:themeElements>
    <a:clrScheme name="Children Happy">
      <a:dk1>
        <a:srgbClr val="595959"/>
      </a:dk1>
      <a:lt1>
        <a:srgbClr val="FFFFFF"/>
      </a:lt1>
      <a:dk2>
        <a:srgbClr val="000000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9D66D"/>
      </a:accent5>
      <a:accent6>
        <a:srgbClr val="838383"/>
      </a:accent6>
      <a:hlink>
        <a:srgbClr val="F59E00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2022-05-19T02:24:53Z</dcterms:created>
  <dc:creator>서주원</dc:creator>
</cp:coreProperties>
</file>