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4" autoAdjust="0"/>
    <p:restoredTop sz="94660"/>
  </p:normalViewPr>
  <p:slideViewPr>
    <p:cSldViewPr snapToGrid="0">
      <p:cViewPr>
        <p:scale>
          <a:sx n="125" d="100"/>
          <a:sy n="125" d="100"/>
        </p:scale>
        <p:origin x="316" y="-2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A99-F2E1-4FC3-8E35-124B5F293D5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A7D7-D97F-4CD1-8CF4-C4CF27B4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52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A99-F2E1-4FC3-8E35-124B5F293D5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A7D7-D97F-4CD1-8CF4-C4CF27B4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02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A99-F2E1-4FC3-8E35-124B5F293D5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A7D7-D97F-4CD1-8CF4-C4CF27B4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69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A99-F2E1-4FC3-8E35-124B5F293D5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A7D7-D97F-4CD1-8CF4-C4CF27B4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6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A99-F2E1-4FC3-8E35-124B5F293D5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A7D7-D97F-4CD1-8CF4-C4CF27B4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27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A99-F2E1-4FC3-8E35-124B5F293D5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A7D7-D97F-4CD1-8CF4-C4CF27B4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65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A99-F2E1-4FC3-8E35-124B5F293D5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A7D7-D97F-4CD1-8CF4-C4CF27B4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9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A99-F2E1-4FC3-8E35-124B5F293D5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A7D7-D97F-4CD1-8CF4-C4CF27B4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45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A99-F2E1-4FC3-8E35-124B5F293D5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A7D7-D97F-4CD1-8CF4-C4CF27B4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67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A99-F2E1-4FC3-8E35-124B5F293D5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A7D7-D97F-4CD1-8CF4-C4CF27B4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08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A99-F2E1-4FC3-8E35-124B5F293D5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A7D7-D97F-4CD1-8CF4-C4CF27B4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6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30A99-F2E1-4FC3-8E35-124B5F293D5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6A7D7-D97F-4CD1-8CF4-C4CF27B4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11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3BDF3F9-9C5A-4278-A542-3AFCD58A2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로피탈</a:t>
            </a:r>
            <a:r>
              <a:rPr lang="en-US" altLang="ko-KR" dirty="0"/>
              <a:t>(</a:t>
            </a:r>
            <a:r>
              <a:rPr lang="en-US" altLang="ko-KR" dirty="0" err="1"/>
              <a:t>L'Hopital</a:t>
            </a:r>
            <a:r>
              <a:rPr lang="en-US" altLang="ko-KR" dirty="0"/>
              <a:t>)</a:t>
            </a:r>
            <a:r>
              <a:rPr lang="ko-KR" altLang="en-US" dirty="0"/>
              <a:t>의 정리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8DEE96-98F3-4D15-B292-E0D86680CE37}"/>
                  </a:ext>
                </a:extLst>
              </p:cNvPr>
              <p:cNvSpPr txBox="1"/>
              <p:nvPr/>
            </p:nvSpPr>
            <p:spPr>
              <a:xfrm>
                <a:off x="741680" y="2194560"/>
                <a:ext cx="5430520" cy="109895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x=a, </a:t>
                </a:r>
              </a:p>
              <a:p>
                <a:r>
                  <a:rPr lang="en-US" altLang="ko-KR" sz="1200" dirty="0"/>
                  <a:t>x </a:t>
                </a:r>
                <a:r>
                  <a:rPr lang="en-US" altLang="ko-KR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∃ f'(x) , </a:t>
                </a:r>
                <a:r>
                  <a:rPr lang="en-US" altLang="ko-KR" sz="1200" dirty="0"/>
                  <a:t>x </a:t>
                </a:r>
                <a:r>
                  <a:rPr lang="en-US" altLang="ko-KR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∃ g'(x) ,</a:t>
                </a:r>
              </a:p>
              <a:p>
                <a:r>
                  <a:rPr lang="en-US" altLang="ko-KR" sz="1200" dirty="0"/>
                  <a:t>f(a) = g(a) = 0 ,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′(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′(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ko-KR" sz="12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)≠0}=</m:t>
                    </m:r>
                    <m:func>
                      <m:func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eqArr>
                              <m:eqArr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eqAr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den>
                        </m:f>
                      </m:e>
                    </m:func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altLang="ko-K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den>
                        </m:f>
                      </m:e>
                    </m:func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den>
                        </m:f>
                      </m:e>
                    </m:func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ko-KR" sz="1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8DEE96-98F3-4D15-B292-E0D86680C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80" y="2194560"/>
                <a:ext cx="5430520" cy="10989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2B2541-876F-4D0E-8ECC-7C9FBE7552C8}"/>
                  </a:ext>
                </a:extLst>
              </p:cNvPr>
              <p:cNvSpPr txBox="1"/>
              <p:nvPr/>
            </p:nvSpPr>
            <p:spPr>
              <a:xfrm>
                <a:off x="741680" y="3444240"/>
                <a:ext cx="5430520" cy="114749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x=a, </a:t>
                </a:r>
              </a:p>
              <a:p>
                <a:r>
                  <a:rPr lang="en-US" altLang="ko-KR" sz="1200" dirty="0"/>
                  <a:t>x </a:t>
                </a:r>
                <a:r>
                  <a:rPr lang="en-US" altLang="ko-KR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∃ f'(x) , </a:t>
                </a:r>
                <a:r>
                  <a:rPr lang="en-US" altLang="ko-KR" sz="1200" dirty="0"/>
                  <a:t>x </a:t>
                </a:r>
                <a:r>
                  <a:rPr lang="en-US" altLang="ko-KR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∃ g'(x) ,</a:t>
                </a:r>
              </a:p>
              <a:p>
                <a:r>
                  <a:rPr lang="en-US" altLang="ko-KR" sz="1200" dirty="0"/>
                  <a:t>f(a) = g(a) = </a:t>
                </a:r>
                <a:r>
                  <a:rPr lang="en-US" altLang="ko-KR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±∞</a:t>
                </a:r>
                <a:r>
                  <a:rPr lang="en-US" altLang="ko-KR" sz="1200" dirty="0"/>
                  <a:t> ,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)≠0}=</m:t>
                    </m:r>
                    <m:func>
                      <m:func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eqArr>
                              <m:eqArr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eqAr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den>
                        </m:f>
                      </m:e>
                    </m:func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altLang="ko-K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den>
                        </m:f>
                      </m:e>
                    </m:func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altLang="ko-KR" sz="12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±∞</m:t>
                                </m:r>
                              </m:num>
                              <m:den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altLang="ko-KR" sz="12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±∞</m:t>
                                </m:r>
                              </m:num>
                              <m:den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den>
                        </m:f>
                      </m:e>
                    </m:func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2B2541-876F-4D0E-8ECC-7C9FBE755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80" y="3444240"/>
                <a:ext cx="5430520" cy="11474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625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2F2D5-8F26-47FC-906A-14E03D12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계 제차 미분 방정식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251CE8-9A92-4A70-AF08-31F909CA1FFB}"/>
                  </a:ext>
                </a:extLst>
              </p:cNvPr>
              <p:cNvSpPr txBox="1"/>
              <p:nvPr/>
            </p:nvSpPr>
            <p:spPr>
              <a:xfrm>
                <a:off x="287867" y="1998133"/>
                <a:ext cx="6223000" cy="1487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ko-KR" altLang="ko-KR" sz="1100" dirty="0">
                    <a:latin typeface="Cambria Math" panose="02040503050406030204" pitchFamily="18" charset="0"/>
                  </a:rPr>
                  <a:t>선형 미분방정식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 :</a:t>
                </a:r>
                <a:endParaRPr lang="ko-KR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&lt;3&gt;</m:t>
                        </m:r>
                      </m:sup>
                    </m:sSup>
                    <m:r>
                      <a:rPr lang="en-US" altLang="ko-KR" sz="11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y''' 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10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ko-KR" sz="1100" dirty="0">
                    <a:latin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−1&gt;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+…..+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10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10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y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110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 2</a:t>
                </a:r>
                <a:r>
                  <a:rPr lang="ko-KR" altLang="ko-KR" sz="1100" dirty="0">
                    <a:latin typeface="Cambria Math" panose="02040503050406030204" pitchFamily="18" charset="0"/>
                  </a:rPr>
                  <a:t>계 미분방정식 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10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10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10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y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110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endParaRPr lang="ko-KR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10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10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10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y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110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⇔ y''(x)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sSub>
                          <m:sSubPr>
                            <m:ctrlPr>
                              <a:rPr lang="ko-KR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110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100" b="0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sSub>
                          <m:sSubPr>
                            <m:ctrlPr>
                              <a:rPr lang="ko-KR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110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sz="110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ko-KR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</a:t>
                </a:r>
                <a:endParaRPr lang="ko-KR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         ⇔ y''(x)+p(x)y'(x)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1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ko-KR" sz="11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1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11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sz="1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r(x), {p(x)=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sSub>
                          <m:sSubPr>
                            <m:ctrlPr>
                              <a:rPr lang="ko-KR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, q(x)=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sSub>
                          <m:sSubPr>
                            <m:ctrlPr>
                              <a:rPr lang="ko-KR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,  r(x)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ko-KR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251CE8-9A92-4A70-AF08-31F909CA1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67" y="1998133"/>
                <a:ext cx="6223000" cy="1487458"/>
              </a:xfrm>
              <a:prstGeom prst="rect">
                <a:avLst/>
              </a:prstGeom>
              <a:blipFill>
                <a:blip r:embed="rId2"/>
                <a:stretch>
                  <a:fillRect t="-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6F5059-F997-4690-A92B-12C42FF34B78}"/>
                  </a:ext>
                </a:extLst>
              </p:cNvPr>
              <p:cNvSpPr txBox="1"/>
              <p:nvPr/>
            </p:nvSpPr>
            <p:spPr>
              <a:xfrm>
                <a:off x="287867" y="3485591"/>
                <a:ext cx="6223000" cy="2292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&lt;2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계 제차 미분 방정식의 중첩의 원리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&gt;</a:t>
                </a:r>
              </a:p>
              <a:p>
                <a:pPr latinLnBrk="1"/>
                <a:endParaRPr lang="ko-KR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 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2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계 제차 미분 방정식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: </a:t>
                </a:r>
                <a:r>
                  <a:rPr lang="en-US" altLang="ko-KR" sz="1100" dirty="0" err="1">
                    <a:latin typeface="Cambria Math" panose="02040503050406030204" pitchFamily="18" charset="0"/>
                  </a:rPr>
                  <a:t>y''+p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(x)y'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10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ko-KR" sz="110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10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110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sz="1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r(x) , {r(x)=0}</a:t>
                </a:r>
              </a:p>
              <a:p>
                <a:pPr latinLnBrk="1"/>
                <a:endParaRPr lang="en-US" altLang="ko-KR" sz="11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 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2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계 제차 미분 방정식의 기저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                  </m:t>
                    </m:r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''+p(x)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'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10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1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=0</a:t>
                </a:r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                  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''+p(x)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'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10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1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=0</a:t>
                </a:r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 2</a:t>
                </a:r>
                <a:r>
                  <a:rPr lang="ko-KR" altLang="ko-KR" sz="1100" dirty="0">
                    <a:latin typeface="Cambria Math" panose="02040503050406030204" pitchFamily="18" charset="0"/>
                  </a:rPr>
                  <a:t>계 미분방정식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의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일반 해</a:t>
                </a:r>
                <a:r>
                  <a:rPr lang="ko-KR" altLang="ko-KR" sz="11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:  y =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1100" dirty="0"/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)''+p(x)</a:t>
                </a:r>
                <a:r>
                  <a:rPr lang="en-US" altLang="ko-KR" sz="11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)'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10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1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ko-KR" sz="1100" dirty="0"/>
                      <m:t> 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)      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     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</a:rPr>
                      <m:t>′′+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sz="1100" dirty="0"/>
                      <m:t> 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</a:rPr>
                      <m:t>′ + </m:t>
                    </m:r>
                    <m:r>
                      <m:rPr>
                        <m:sty m:val="p"/>
                      </m:rPr>
                      <a:rPr lang="en-US" altLang="ko-KR" sz="110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1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}+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b="0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''+p(x)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'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10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1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}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            =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⋅0 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⋅0</a:t>
                </a:r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            =  0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6F5059-F997-4690-A92B-12C42FF34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67" y="3485591"/>
                <a:ext cx="6223000" cy="2292935"/>
              </a:xfrm>
              <a:prstGeom prst="rect">
                <a:avLst/>
              </a:prstGeom>
              <a:blipFill>
                <a:blip r:embed="rId3"/>
                <a:stretch>
                  <a:fillRect t="-266" b="-7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836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2F2D5-8F26-47FC-906A-14E03D12D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270915"/>
          </a:xfrm>
        </p:spPr>
        <p:txBody>
          <a:bodyPr>
            <a:normAutofit/>
          </a:bodyPr>
          <a:lstStyle/>
          <a:p>
            <a:pPr algn="ctr"/>
            <a:r>
              <a:rPr lang="ko-KR" altLang="en-US" sz="1800" dirty="0"/>
              <a:t>상수계수를 갖는 </a:t>
            </a:r>
            <a:r>
              <a:rPr lang="en-US" altLang="ko-KR" sz="1800" dirty="0"/>
              <a:t>2</a:t>
            </a:r>
            <a:r>
              <a:rPr lang="ko-KR" altLang="en-US" sz="1800" dirty="0"/>
              <a:t>계 제차 미분 방정식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6F5059-F997-4690-A92B-12C42FF34B78}"/>
                  </a:ext>
                </a:extLst>
              </p:cNvPr>
              <p:cNvSpPr txBox="1"/>
              <p:nvPr/>
            </p:nvSpPr>
            <p:spPr>
              <a:xfrm>
                <a:off x="389467" y="1941271"/>
                <a:ext cx="6223000" cy="3402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상수 계수를 갖는 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2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계 제차 미분 방정식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: </a:t>
                </a:r>
                <a:r>
                  <a:rPr lang="en-US" altLang="ko-KR" sz="1100" dirty="0" err="1">
                    <a:latin typeface="Cambria Math" panose="02040503050406030204" pitchFamily="18" charset="0"/>
                  </a:rPr>
                  <a:t>y''+p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(x)y'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10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ko-KR" sz="110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10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110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 0 , {p(x)=a, q(x)=b},{</a:t>
                </a:r>
                <a:r>
                  <a:rPr lang="en-US" altLang="ko-KR" sz="1100" dirty="0" err="1">
                    <a:latin typeface="Cambria Math" panose="02040503050406030204" pitchFamily="18" charset="0"/>
                  </a:rPr>
                  <a:t>a,b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상수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</a:t>
                </a:r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                                                                      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</a:t>
                </a:r>
                <a:r>
                  <a:rPr lang="en-US" altLang="ko-KR" sz="1100" dirty="0" err="1">
                    <a:latin typeface="Cambria Math" panose="02040503050406030204" pitchFamily="18" charset="0"/>
                  </a:rPr>
                  <a:t>y''+ay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'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1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 0</a:t>
                </a: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&lt;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상수 계수를 갖는 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1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계 선형 미분 방정식의 해의 형태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&gt;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                   y'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altLang="ko-KR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ky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=0, (k ∈ 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상수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 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sz="110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altLang="ko-KR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ky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:r>
                  <a:rPr lang="en-US" altLang="ko-KR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dy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altLang="ko-KR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k⋅dx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⇔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altLang="ko-KR" sz="1100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dy</m:t>
                        </m:r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dx</m:t>
                        </m:r>
                      </m:e>
                    </m:nary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                                                            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</a:t>
                </a:r>
                <a:r>
                  <a:rPr lang="en-US" altLang="ko-KR" sz="1100" dirty="0" err="1">
                    <a:latin typeface="Cambria Math" panose="02040503050406030204" pitchFamily="18" charset="0"/>
                  </a:rPr>
                  <a:t>k</a:t>
                </a:r>
                <a:r>
                  <a:rPr lang="en-US" altLang="ko-KR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⋅x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sup>
                    </m:sSup>
                    <m:r>
                      <a:rPr lang="en-US" altLang="ko-KR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C⋅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𝑘𝑥</m:t>
                        </m:r>
                      </m:sup>
                    </m:sSup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 상수 계수를 갖는 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2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계 선형 미분 방정식의 해의 형태 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ko-KR" altLang="en-US" sz="110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,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                  y''+ay'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1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 0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⟺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ko-KR" altLang="en-US" sz="110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)''+a(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ko-KR" altLang="en-US" sz="11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)'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10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ko-KR" altLang="en-US" sz="11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)= 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                                                  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1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ko-KR" altLang="en-US" sz="11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+ a</a:t>
                </a:r>
                <a:r>
                  <a:rPr lang="el-GR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λ⋅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ko-KR" altLang="en-US" sz="11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+ b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ko-KR" altLang="en-US" sz="11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                                                  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⟺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ko-KR" altLang="en-US" sz="11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1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 a</a:t>
                </a:r>
                <a:r>
                  <a:rPr lang="el-GR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λ⋅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 + b} = 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                                                  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1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 a</a:t>
                </a:r>
                <a:r>
                  <a:rPr lang="el-GR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λ⋅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 + b = 0</a:t>
                </a: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상수 계수를 갖는 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2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계 선형 미분 방정식의 특성방정식 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1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 a</a:t>
                </a:r>
                <a:r>
                  <a:rPr lang="el-GR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λ⋅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 + b = 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                                                                                                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</a:t>
                </a:r>
                <a:r>
                  <a:rPr lang="el-GR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rad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0 , 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서로 다른 두 실근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10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1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 0 , 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중근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1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1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1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0 , </a:t>
                </a:r>
                <a14:m>
                  <m:oMath xmlns:m="http://schemas.openxmlformats.org/officeDocument/2006/math">
                    <m:r>
                      <a:rPr lang="ko-KR" altLang="en-US" sz="1100" i="1" dirty="0">
                        <a:latin typeface="Cambria Math" panose="02040503050406030204" pitchFamily="18" charset="0"/>
                      </a:rPr>
                      <m:t>공액</m:t>
                    </m:r>
                    <m:r>
                      <a:rPr lang="en-US" altLang="ko-KR" sz="11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100" i="1" dirty="0">
                        <a:latin typeface="Cambria Math" panose="02040503050406030204" pitchFamily="18" charset="0"/>
                      </a:rPr>
                      <m:t>복</m:t>
                    </m:r>
                    <m:r>
                      <a:rPr lang="ko-KR" altLang="en-US" sz="1100" i="1" dirty="0" smtClean="0">
                        <a:latin typeface="Cambria Math" panose="02040503050406030204" pitchFamily="18" charset="0"/>
                      </a:rPr>
                      <m:t>소</m:t>
                    </m:r>
                    <m:r>
                      <a:rPr lang="ko-KR" altLang="en-US" sz="1100" i="1" dirty="0">
                        <a:latin typeface="Cambria Math" panose="02040503050406030204" pitchFamily="18" charset="0"/>
                      </a:rPr>
                      <m:t>근</m:t>
                    </m:r>
                    <m:r>
                      <a:rPr lang="en-US" altLang="ko-KR" sz="11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1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1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6F5059-F997-4690-A92B-12C42FF34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67" y="1941271"/>
                <a:ext cx="6223000" cy="3402150"/>
              </a:xfrm>
              <a:prstGeom prst="rect">
                <a:avLst/>
              </a:prstGeom>
              <a:blipFill>
                <a:blip r:embed="rId2"/>
                <a:stretch>
                  <a:fillRect t="-179" b="-1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03611A-5D0B-4A93-94AF-7F0FBE2E5509}"/>
                  </a:ext>
                </a:extLst>
              </p:cNvPr>
              <p:cNvSpPr txBox="1"/>
              <p:nvPr/>
            </p:nvSpPr>
            <p:spPr>
              <a:xfrm>
                <a:off x="389467" y="5343421"/>
                <a:ext cx="6223000" cy="3420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특성방정식이 서로 다른 두 실근을 갖는 경우</a:t>
                </a:r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11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11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, y=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11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altLang="ko-KR" sz="1100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11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특성방정식이 중근을 갖는 경우</a:t>
                </a:r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 0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1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1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l-GR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rad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11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         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u(x)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         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' = u'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+u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 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 u''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+2u'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+u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''+a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'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10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 0 , (u''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+2u'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+u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)+a(u'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+u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)+b(u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)=0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         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u''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u'(2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+u(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''+a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'+b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         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u''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u'{2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⋅(</a:t>
                </a:r>
                <a14:m>
                  <m:oMath xmlns:m="http://schemas.openxmlformats.org/officeDocument/2006/math">
                    <m: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)+a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}+u(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''+a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'+b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         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u''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u'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⋅0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+u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⋅0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 = 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         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u''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=0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⇔ u''=0 , u'=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, u=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         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u=x</a:t>
                </a:r>
                <a:endParaRPr lang="en-US" altLang="ko-KR" sz="11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 x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 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⇔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 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+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         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y=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x)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03611A-5D0B-4A93-94AF-7F0FBE2E5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67" y="5343421"/>
                <a:ext cx="6223000" cy="3420680"/>
              </a:xfrm>
              <a:prstGeom prst="rect">
                <a:avLst/>
              </a:prstGeom>
              <a:blipFill>
                <a:blip r:embed="rId3"/>
                <a:stretch>
                  <a:fillRect t="-1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말풍선: 타원형 5">
                <a:extLst>
                  <a:ext uri="{FF2B5EF4-FFF2-40B4-BE49-F238E27FC236}">
                    <a16:creationId xmlns:a16="http://schemas.microsoft.com/office/drawing/2014/main" id="{CFF36418-52A7-47D7-A4DE-B967846C1527}"/>
                  </a:ext>
                </a:extLst>
              </p:cNvPr>
              <p:cNvSpPr/>
              <p:nvPr/>
            </p:nvSpPr>
            <p:spPr>
              <a:xfrm>
                <a:off x="4180840" y="5618480"/>
                <a:ext cx="1701800" cy="965200"/>
              </a:xfrm>
              <a:prstGeom prst="wedgeEllipseCallout">
                <a:avLst>
                  <a:gd name="adj1" fmla="val -105609"/>
                  <a:gd name="adj2" fmla="val 36184"/>
                </a:avLst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100" i="1">
                        <a:latin typeface="Cambria Math" panose="02040503050406030204" pitchFamily="18" charset="0"/>
                      </a:rPr>
                      <m:t>과</m:t>
                    </m:r>
                  </m:oMath>
                </a14:m>
                <a:r>
                  <a:rPr lang="ko-KR" altLang="en-US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100" dirty="0"/>
                  <a:t>는 일차 종속적인 관계가 아니다</a:t>
                </a:r>
                <a:r>
                  <a:rPr lang="en-US" altLang="ko-KR" sz="1100" dirty="0"/>
                  <a:t>. </a:t>
                </a:r>
              </a:p>
              <a:p>
                <a:pPr algn="ctr"/>
                <a:r>
                  <a:rPr lang="ko-KR" altLang="ko-KR" sz="1100" dirty="0">
                    <a:latin typeface="Cambria Math" panose="02040503050406030204" pitchFamily="18" charset="0"/>
                  </a:rPr>
                  <a:t>∴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6" name="말풍선: 타원형 5">
                <a:extLst>
                  <a:ext uri="{FF2B5EF4-FFF2-40B4-BE49-F238E27FC236}">
                    <a16:creationId xmlns:a16="http://schemas.microsoft.com/office/drawing/2014/main" id="{CFF36418-52A7-47D7-A4DE-B967846C15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840" y="5618480"/>
                <a:ext cx="1701800" cy="965200"/>
              </a:xfrm>
              <a:prstGeom prst="wedgeEllipseCallout">
                <a:avLst>
                  <a:gd name="adj1" fmla="val -105609"/>
                  <a:gd name="adj2" fmla="val 36184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B416E168-8DBB-481B-A6FA-0900E2B3F5BC}"/>
              </a:ext>
            </a:extLst>
          </p:cNvPr>
          <p:cNvSpPr/>
          <p:nvPr/>
        </p:nvSpPr>
        <p:spPr>
          <a:xfrm>
            <a:off x="3108960" y="7624013"/>
            <a:ext cx="1701800" cy="681431"/>
          </a:xfrm>
          <a:prstGeom prst="wedgeEllipseCallout">
            <a:avLst>
              <a:gd name="adj1" fmla="val -124713"/>
              <a:gd name="adj2" fmla="val -434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일반해로 갔을 때 결국 </a:t>
            </a:r>
            <a:r>
              <a:rPr lang="en-US" altLang="ko-KR" sz="1100" dirty="0"/>
              <a:t>u</a:t>
            </a:r>
            <a:r>
              <a:rPr lang="ko-KR" altLang="en-US" sz="1100" dirty="0"/>
              <a:t>의 값이 </a:t>
            </a:r>
            <a:r>
              <a:rPr lang="en-US" altLang="ko-KR" sz="1100" dirty="0"/>
              <a:t>x</a:t>
            </a:r>
            <a:r>
              <a:rPr lang="ko-KR" altLang="en-US" sz="1100" dirty="0"/>
              <a:t>로 나온다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74766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6F5059-F997-4690-A92B-12C42FF34B78}"/>
                  </a:ext>
                </a:extLst>
              </p:cNvPr>
              <p:cNvSpPr txBox="1"/>
              <p:nvPr/>
            </p:nvSpPr>
            <p:spPr>
              <a:xfrm>
                <a:off x="389467" y="1941271"/>
                <a:ext cx="6223000" cy="2204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특성방정식이 </a:t>
                </a:r>
                <a:r>
                  <a:rPr lang="ko-KR" altLang="en-US" sz="1100" dirty="0" err="1">
                    <a:latin typeface="Cambria Math" panose="02040503050406030204" pitchFamily="18" charset="0"/>
                  </a:rPr>
                  <a:t>공액복소근을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 갖는 경우</a:t>
                </a:r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&lt; 0 , </a:t>
                </a:r>
                <a:r>
                  <a:rPr lang="el-GR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rad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11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±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m:rPr>
                        <m:nor/>
                      </m:rPr>
                      <a:rPr lang="en-US" altLang="ko-KR" sz="11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rad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)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      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altLang="ko-KR" sz="11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l-GR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      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</a:t>
                </a:r>
                <a:r>
                  <a:rPr lang="el-GR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11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±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</a:t>
                </a:r>
                <a:r>
                  <a:rPr lang="el-GR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l-GR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±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l-GR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n-US" altLang="ko-KR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      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</a:t>
                </a:r>
                <a:r>
                  <a:rPr lang="el-GR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l-GR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n-US" altLang="ko-KR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</a:t>
                </a:r>
                <a:r>
                  <a:rPr lang="el-GR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− </a:t>
                </a:r>
                <a:r>
                  <a:rPr lang="el-GR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n-US" altLang="ko-KR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altLang="ko-KR" sz="11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1100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sz="11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func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ko-KR" sz="110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ko-KR" altLang="en-US" sz="11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  <m:r>
                      <a:rPr lang="en-US" altLang="ko-KR" sz="11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) ,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altLang="ko-KR" sz="11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110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func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ko-KR" altLang="en-US" sz="11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  <m:r>
                      <a:rPr lang="en-US" altLang="ko-KR" sz="11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)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ko-KR" altLang="en-US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,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altLang="ko-KR" sz="11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</m:t>
                        </m:r>
                      </m:fName>
                      <m:e>
                        <m:r>
                          <a:rPr lang="ko-KR" alt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      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ko-KR" altLang="en-US" sz="110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ko-KR" alt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ko-KR" altLang="en-US" sz="11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altLang="ko-KR" sz="11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</m:t>
                        </m:r>
                      </m:fName>
                      <m:e>
                        <m:r>
                          <a:rPr lang="ko-KR" alt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⇔ 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sSup>
                      <m:sSup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ko-KR" altLang="en-US" sz="11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1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ko-KR" alt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+B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ko-KR" alt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6F5059-F997-4690-A92B-12C42FF34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67" y="1941271"/>
                <a:ext cx="6223000" cy="2204706"/>
              </a:xfrm>
              <a:prstGeom prst="rect">
                <a:avLst/>
              </a:prstGeom>
              <a:blipFill>
                <a:blip r:embed="rId2"/>
                <a:stretch>
                  <a:fillRect t="-276" b="-5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F03B690-4741-4618-8947-B38225442390}"/>
              </a:ext>
            </a:extLst>
          </p:cNvPr>
          <p:cNvSpPr/>
          <p:nvPr/>
        </p:nvSpPr>
        <p:spPr>
          <a:xfrm>
            <a:off x="389467" y="4350526"/>
            <a:ext cx="4016321" cy="907274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7030A0"/>
                </a:solidFill>
              </a:rPr>
              <a:t>&lt;</a:t>
            </a:r>
            <a:r>
              <a:rPr lang="ko-KR" altLang="en-US" sz="1100" dirty="0">
                <a:solidFill>
                  <a:srgbClr val="7030A0"/>
                </a:solidFill>
              </a:rPr>
              <a:t>유제 </a:t>
            </a:r>
            <a:r>
              <a:rPr lang="en-US" altLang="ko-KR" sz="1100" dirty="0">
                <a:solidFill>
                  <a:srgbClr val="7030A0"/>
                </a:solidFill>
              </a:rPr>
              <a:t>&gt;</a:t>
            </a:r>
            <a:r>
              <a:rPr lang="ko-KR" altLang="en-US" sz="1100" dirty="0">
                <a:solidFill>
                  <a:srgbClr val="7030A0"/>
                </a:solidFill>
              </a:rPr>
              <a:t>다음 미분 방정식의 해를 구하여라</a:t>
            </a:r>
            <a:endParaRPr lang="en-US" altLang="ko-KR" sz="1100" dirty="0">
              <a:solidFill>
                <a:srgbClr val="7030A0"/>
              </a:solidFill>
            </a:endParaRPr>
          </a:p>
          <a:p>
            <a:endParaRPr lang="en-US" altLang="ko-KR" sz="1100" dirty="0">
              <a:solidFill>
                <a:srgbClr val="7030A0"/>
              </a:solidFill>
            </a:endParaRPr>
          </a:p>
          <a:p>
            <a:r>
              <a:rPr lang="en-US" altLang="ko-KR" sz="1100" dirty="0">
                <a:solidFill>
                  <a:srgbClr val="7030A0"/>
                </a:solidFill>
              </a:rPr>
              <a:t>(1) y''</a:t>
            </a:r>
            <a:r>
              <a:rPr lang="en-US" altLang="ko-KR" sz="11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− 9y=0      (2) y''−2y'+y=0     (3) y''+2y'+2y =0</a:t>
            </a:r>
            <a:endParaRPr lang="en-US" altLang="ko-KR" sz="11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90286A6-B16E-4EFB-B667-84E3485A883C}"/>
                  </a:ext>
                </a:extLst>
              </p:cNvPr>
              <p:cNvSpPr/>
              <p:nvPr/>
            </p:nvSpPr>
            <p:spPr>
              <a:xfrm>
                <a:off x="374227" y="5257800"/>
                <a:ext cx="5218587" cy="2187150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유제 풀이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&gt;</a:t>
                </a:r>
              </a:p>
              <a:p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pPr marL="228600" indent="-228600">
                  <a:buAutoNum type="arabicParenBoth"/>
                </a:pPr>
                <a:r>
                  <a:rPr lang="en-US" altLang="ko-KR" sz="1100" dirty="0">
                    <a:solidFill>
                      <a:schemeClr val="tx1"/>
                    </a:solidFill>
                  </a:rPr>
                  <a:t>y''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− 9y=0 </a:t>
                </a:r>
              </a:p>
              <a:p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1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(</a:t>
                </a:r>
                <a:r>
                  <a:rPr lang="el-GR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−3)(</a:t>
                </a:r>
                <a:r>
                  <a:rPr lang="el-GR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+3)=0 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−3,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3</a:t>
                </a:r>
              </a:p>
              <a:p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:r>
                  <a:rPr lang="en-US" altLang="ko-KR" sz="11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altLang="ko-KR" sz="11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:r>
                  <a:rPr lang="en-US" altLang="ko-KR" sz="11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11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11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(2) y''−2y'+y=0</a:t>
                </a:r>
              </a:p>
              <a:p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− 2</a:t>
                </a:r>
                <a:r>
                  <a:rPr lang="el-GR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+1 =0 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altLang="ko-KR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l-GR" altLang="ko-KR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1)</m:t>
                        </m:r>
                      </m:e>
                      <m:sup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⇔ </a:t>
                </a:r>
                <a:r>
                  <a:rPr lang="el-GR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</a:t>
                </a:r>
              </a:p>
              <a:p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 </m:t>
                        </m:r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y=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11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11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(3) y''+2y'+2y =0</a:t>
                </a:r>
              </a:p>
              <a:p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+ 2</a:t>
                </a:r>
                <a:r>
                  <a:rPr lang="el-GR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+2 =0 ⇔ </a:t>
                </a:r>
                <a:r>
                  <a:rPr lang="el-GR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−1± </a:t>
                </a:r>
                <a:r>
                  <a:rPr lang="en-US" altLang="ko-KR" sz="11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⇔ </a:t>
                </a:r>
                <a:r>
                  <a:rPr lang="el-GR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−1 , </a:t>
                </a:r>
                <a:r>
                  <a:rPr lang="el-GR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</a:t>
                </a:r>
              </a:p>
              <a:p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(A⋅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ko-KR" alt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+B⋅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altLang="ko-KR" sz="11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</m:t>
                        </m:r>
                      </m:fName>
                      <m:e>
                        <m:r>
                          <a:rPr lang="ko-KR" alt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(A⋅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+B⋅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90286A6-B16E-4EFB-B667-84E3485A8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27" y="5257800"/>
                <a:ext cx="5218587" cy="2187150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 t="-2235" b="-39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818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2937E4A4-226B-4AC5-84ED-9733957A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270915"/>
          </a:xfrm>
        </p:spPr>
        <p:txBody>
          <a:bodyPr>
            <a:normAutofit/>
          </a:bodyPr>
          <a:lstStyle/>
          <a:p>
            <a:pPr algn="ctr"/>
            <a:r>
              <a:rPr lang="en-US" altLang="ko-KR" sz="1800" dirty="0"/>
              <a:t>x</a:t>
            </a:r>
            <a:r>
              <a:rPr lang="ko-KR" altLang="en-US" sz="1800" dirty="0"/>
              <a:t>함수를 계수로 갖는 </a:t>
            </a:r>
            <a:r>
              <a:rPr lang="en-US" altLang="ko-KR" sz="1800" dirty="0"/>
              <a:t>2</a:t>
            </a:r>
            <a:r>
              <a:rPr lang="ko-KR" altLang="en-US" sz="1800" dirty="0"/>
              <a:t>계 제차 미분 방정식 풀이</a:t>
            </a:r>
            <a:br>
              <a:rPr lang="en-US" altLang="ko-KR" sz="1800" dirty="0"/>
            </a:br>
            <a:r>
              <a:rPr lang="en-US" altLang="ko-KR" sz="1800" dirty="0"/>
              <a:t>(</a:t>
            </a:r>
            <a:r>
              <a:rPr lang="ko-KR" altLang="en-US" sz="1800" dirty="0" err="1"/>
              <a:t>오일러</a:t>
            </a:r>
            <a:r>
              <a:rPr lang="en-US" altLang="ko-KR" sz="1800" dirty="0"/>
              <a:t>-</a:t>
            </a:r>
            <a:r>
              <a:rPr lang="ko-KR" altLang="en-US" sz="1800" dirty="0" err="1"/>
              <a:t>코시</a:t>
            </a:r>
            <a:r>
              <a:rPr lang="ko-KR" altLang="en-US" sz="1800" dirty="0"/>
              <a:t> 방정식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CB0D9B-9604-472A-ACE3-98D76415DC55}"/>
                  </a:ext>
                </a:extLst>
              </p:cNvPr>
              <p:cNvSpPr txBox="1"/>
              <p:nvPr/>
            </p:nvSpPr>
            <p:spPr>
              <a:xfrm>
                <a:off x="389467" y="1941271"/>
                <a:ext cx="6223000" cy="601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+ </a:t>
                </a:r>
                <a:r>
                  <a:rPr lang="en-US" altLang="ko-KR" sz="1100" dirty="0" err="1">
                    <a:latin typeface="Cambria Math" panose="02040503050406030204" pitchFamily="18" charset="0"/>
                  </a:rPr>
                  <a:t>axy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' + by =0 (</a:t>
                </a:r>
                <a:r>
                  <a:rPr lang="en-US" altLang="ko-KR" sz="1100" dirty="0" err="1">
                    <a:latin typeface="Cambria Math" panose="02040503050406030204" pitchFamily="18" charset="0"/>
                  </a:rPr>
                  <a:t>a,b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 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상수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+ </a:t>
                </a:r>
                <a:r>
                  <a:rPr lang="en-US" altLang="ko-KR" sz="1100" dirty="0" err="1">
                    <a:latin typeface="Cambria Math" panose="02040503050406030204" pitchFamily="18" charset="0"/>
                  </a:rPr>
                  <a:t>axy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' + by =0 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+ ax(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)' + b(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) =0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           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m(m−1)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US" altLang="ko-KR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ax⋅m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+b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           ⇔ m(m−1)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US" altLang="ko-KR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a⋅m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+b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           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⋅{m(m−1)</a:t>
                </a:r>
                <a14:m>
                  <m:oMath xmlns:m="http://schemas.openxmlformats.org/officeDocument/2006/math">
                    <m:r>
                      <a:rPr lang="en-US" altLang="ko-KR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:r>
                  <a:rPr lang="en-US" altLang="ko-KR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a⋅m+b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 = 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           ⇔ m(m−1)</a:t>
                </a:r>
                <a14:m>
                  <m:oMath xmlns:m="http://schemas.openxmlformats.org/officeDocument/2006/math"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:r>
                  <a:rPr lang="en-US" altLang="ko-KR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a⋅m+b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           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(a−1)⋅</a:t>
                </a:r>
                <a:r>
                  <a:rPr lang="en-US" altLang="ko-KR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m+b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</a:t>
                </a: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ko-KR" altLang="en-US" sz="1100" dirty="0" err="1"/>
                  <a:t>오일러</a:t>
                </a:r>
                <a:r>
                  <a:rPr lang="en-US" altLang="ko-KR" sz="1100" dirty="0"/>
                  <a:t>-</a:t>
                </a:r>
                <a:r>
                  <a:rPr lang="ko-KR" altLang="en-US" sz="1100" dirty="0" err="1"/>
                  <a:t>코시의</a:t>
                </a:r>
                <a:r>
                  <a:rPr lang="ko-KR" altLang="en-US" sz="1100" dirty="0"/>
                  <a:t> 보조 방정식 </a:t>
                </a:r>
                <a:r>
                  <a:rPr lang="en-US" altLang="ko-KR" sz="11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(a−1)⋅</a:t>
                </a:r>
                <a:r>
                  <a:rPr lang="en-US" altLang="ko-KR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m+b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</a:t>
                </a: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ko-KR" altLang="en-US" sz="1100" dirty="0" err="1"/>
                  <a:t>오일러</a:t>
                </a:r>
                <a:r>
                  <a:rPr lang="en-US" altLang="ko-KR" sz="1100" dirty="0"/>
                  <a:t>-</a:t>
                </a:r>
                <a:r>
                  <a:rPr lang="ko-KR" altLang="en-US" sz="1100" dirty="0" err="1"/>
                  <a:t>코시의</a:t>
                </a:r>
                <a:r>
                  <a:rPr lang="ko-KR" altLang="en-US" sz="1100" dirty="0"/>
                  <a:t> 보조 방정식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이 서로 다른 두 실근을 갖는 경우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,  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ko-KR" altLang="en-US" sz="1100" dirty="0" err="1"/>
                  <a:t>오일러</a:t>
                </a:r>
                <a:r>
                  <a:rPr lang="en-US" altLang="ko-KR" sz="1100" dirty="0"/>
                  <a:t>-</a:t>
                </a:r>
                <a:r>
                  <a:rPr lang="ko-KR" altLang="en-US" sz="1100" dirty="0" err="1"/>
                  <a:t>코시의</a:t>
                </a:r>
                <a:r>
                  <a:rPr lang="ko-KR" altLang="en-US" sz="1100" dirty="0"/>
                  <a:t> 보조 방정식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이 중근을 갖는 경우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(a−1)⋅</a:t>
                </a:r>
                <a:r>
                  <a:rPr lang="en-US" altLang="ko-KR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m+b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  ⇔ m=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−(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−1)±</m:t>
                        </m:r>
                        <m:rad>
                          <m:radPr>
                            <m:degHide m:val="on"/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  <m:sup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rad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  </m:t>
                    </m:r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u(x)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+ ax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' + b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altLang="ko-KR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)′′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+ ax</a:t>
                </a:r>
                <a14:m>
                  <m:oMath xmlns:m="http://schemas.openxmlformats.org/officeDocument/2006/math">
                    <m: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' + b</a:t>
                </a:r>
                <a14:m>
                  <m:oMath xmlns:m="http://schemas.openxmlformats.org/officeDocument/2006/math">
                    <m: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=0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</a:t>
                </a:r>
              </a:p>
              <a:p>
                <a:pPr latinLnBrk="1"/>
                <a:r>
                  <a:rPr lang="en-US" altLang="ko-KR" sz="11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⇔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en-US" altLang="ko-KR" sz="11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′+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+ ax</a:t>
                </a:r>
                <a14:m>
                  <m:oMath xmlns:m="http://schemas.openxmlformats.org/officeDocument/2006/math">
                    <m:r>
                      <a:rPr lang="en-US" altLang="ko-KR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+ b</a:t>
                </a:r>
                <a14:m>
                  <m:oMath xmlns:m="http://schemas.openxmlformats.org/officeDocument/2006/math">
                    <m:r>
                      <a:rPr lang="en-US" altLang="ko-KR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=0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⇔ u''(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+ u'(2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′+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u(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+ax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+b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⇔ u''(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1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+ u'(2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u⋅0 = 0                         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⇔ u''(x⋅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3−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+ u'(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3−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⋅(</a:t>
                </a:r>
                <a:r>
                  <a:rPr lang="en-US" altLang="ko-KR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u''x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u') = 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⇔ </a:t>
                </a:r>
                <a:r>
                  <a:rPr lang="en-US" altLang="ko-KR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u''x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u' = 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den>
                    </m:f>
                    <m:r>
                      <a:rPr lang="en-US" altLang="ko-KR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d(u') = </a:t>
                </a:r>
                <a14:m>
                  <m:oMath xmlns:m="http://schemas.openxmlformats.org/officeDocument/2006/math">
                    <m: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⋅dx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⇔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den>
                        </m:f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′)</m:t>
                        </m:r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dx</m:t>
                        </m:r>
                      </m:e>
                    </m:nary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⇔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=−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⇔ u'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⇔ u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ko-KR" sz="11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, y=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r>
                      <a:rPr lang="en-US" altLang="ko-KR" sz="11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CB0D9B-9604-472A-ACE3-98D76415D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67" y="1941271"/>
                <a:ext cx="6223000" cy="6012543"/>
              </a:xfrm>
              <a:prstGeom prst="rect">
                <a:avLst/>
              </a:prstGeom>
              <a:blipFill>
                <a:blip r:embed="rId2"/>
                <a:stretch>
                  <a:fillRect t="-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326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CB0D9B-9604-472A-ACE3-98D76415DC55}"/>
                  </a:ext>
                </a:extLst>
              </p:cNvPr>
              <p:cNvSpPr txBox="1"/>
              <p:nvPr/>
            </p:nvSpPr>
            <p:spPr>
              <a:xfrm>
                <a:off x="389467" y="1941271"/>
                <a:ext cx="6223000" cy="1501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ko-KR" altLang="en-US" sz="1100" dirty="0" err="1"/>
                  <a:t>오일러</a:t>
                </a:r>
                <a:r>
                  <a:rPr lang="en-US" altLang="ko-KR" sz="1100" dirty="0"/>
                  <a:t>-</a:t>
                </a:r>
                <a:r>
                  <a:rPr lang="ko-KR" altLang="en-US" sz="1100" dirty="0" err="1"/>
                  <a:t>코시의</a:t>
                </a:r>
                <a:r>
                  <a:rPr lang="ko-KR" altLang="en-US" sz="1100" dirty="0"/>
                  <a:t> 보조 방정식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이 </a:t>
                </a:r>
                <a:r>
                  <a:rPr lang="ko-KR" altLang="en-US" sz="1100" dirty="0" err="1">
                    <a:latin typeface="Cambria Math" panose="02040503050406030204" pitchFamily="18" charset="0"/>
                  </a:rPr>
                  <a:t>공액복소근을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 갖는 경우</a:t>
                </a:r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altLang="ko-KR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p+qi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p−qi ⇔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qi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qi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altLang="ko-KR" sz="11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1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iq</m:t>
                            </m:r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altLang="ko-KR" sz="110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func>
                      <m:func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func>
                          <m:funcPr>
                            <m:ctrlP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altLang="ko-KR" sz="11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+i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altLang="ko-KR" sz="11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func>
                          <m:func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altLang="ko-KR" sz="11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 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qi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qi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1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qi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altLang="ko-KR" sz="11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func>
                          <m:func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altLang="ko-KR" sz="11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−i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func>
                          <m:func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altLang="ko-KR" sz="11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{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func>
                          <m:func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altLang="ko-KR" sz="11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{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altLang="ko-KR" sz="11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func>
                          <m:func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altLang="ko-KR" sz="11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{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func>
                          <m:func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altLang="ko-KR" sz="11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{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altLang="ko-KR" sz="11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func>
                          <m:func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altLang="ko-KR" sz="11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⇔ y=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{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func>
                          <m:func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altLang="ko-KR" sz="11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{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func>
                          <m:func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altLang="ko-KR" sz="11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⇔ y=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{A</a:t>
                </a:r>
                <a14:m>
                  <m:oMath xmlns:m="http://schemas.openxmlformats.org/officeDocument/2006/math">
                    <m:r>
                      <a:rPr lang="en-US" altLang="ko-KR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 </m:t>
                    </m:r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func>
                          <m:func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altLang="ko-KR" sz="11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func>
                          <m:func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altLang="ko-KR" sz="11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CB0D9B-9604-472A-ACE3-98D76415D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67" y="1941271"/>
                <a:ext cx="6223000" cy="1501052"/>
              </a:xfrm>
              <a:prstGeom prst="rect">
                <a:avLst/>
              </a:prstGeom>
              <a:blipFill>
                <a:blip r:embed="rId2"/>
                <a:stretch>
                  <a:fillRect t="-405" b="-16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2C317BC-3305-475A-B7B6-8773F9845AF5}"/>
                  </a:ext>
                </a:extLst>
              </p:cNvPr>
              <p:cNvSpPr/>
              <p:nvPr/>
            </p:nvSpPr>
            <p:spPr>
              <a:xfrm>
                <a:off x="389467" y="3632976"/>
                <a:ext cx="4823883" cy="907274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100" dirty="0">
                    <a:solidFill>
                      <a:srgbClr val="7030A0"/>
                    </a:solidFill>
                  </a:rPr>
                  <a:t>&lt;</a:t>
                </a:r>
                <a:r>
                  <a:rPr lang="ko-KR" altLang="en-US" sz="1100" dirty="0">
                    <a:solidFill>
                      <a:srgbClr val="7030A0"/>
                    </a:solidFill>
                  </a:rPr>
                  <a:t>유제 </a:t>
                </a:r>
                <a:r>
                  <a:rPr lang="en-US" altLang="ko-KR" sz="1100" dirty="0">
                    <a:solidFill>
                      <a:srgbClr val="7030A0"/>
                    </a:solidFill>
                  </a:rPr>
                  <a:t>&gt;</a:t>
                </a:r>
                <a:r>
                  <a:rPr lang="ko-KR" altLang="en-US" sz="1100" dirty="0">
                    <a:solidFill>
                      <a:srgbClr val="7030A0"/>
                    </a:solidFill>
                  </a:rPr>
                  <a:t>다음 미분 방정식의 해를 구하여라</a:t>
                </a:r>
                <a:endParaRPr lang="en-US" altLang="ko-KR" sz="1100" dirty="0">
                  <a:solidFill>
                    <a:srgbClr val="7030A0"/>
                  </a:solidFill>
                </a:endParaRPr>
              </a:p>
              <a:p>
                <a:endParaRPr lang="en-US" altLang="ko-KR" sz="1100" dirty="0">
                  <a:solidFill>
                    <a:srgbClr val="7030A0"/>
                  </a:solidFill>
                </a:endParaRPr>
              </a:p>
              <a:p>
                <a:r>
                  <a:rPr lang="en-US" altLang="ko-KR" sz="1100" dirty="0">
                    <a:solidFill>
                      <a:srgbClr val="7030A0"/>
                    </a:solidFill>
                  </a:rPr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solidFill>
                      <a:srgbClr val="7030A0"/>
                    </a:solidFill>
                  </a:rPr>
                  <a:t>y''+</a:t>
                </a:r>
                <a:r>
                  <a:rPr lang="en-US" altLang="ko-KR" sz="11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3xy'−3y=0      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y''+5xy'+4y=0     (3)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y''+</a:t>
                </a:r>
                <a:r>
                  <a:rPr lang="en-US" altLang="ko-KR" sz="1100" dirty="0" err="1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xy</a:t>
                </a:r>
                <a:r>
                  <a:rPr lang="en-US" altLang="ko-KR" sz="11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'+y =0</a:t>
                </a:r>
                <a:endParaRPr lang="en-US" altLang="ko-KR" sz="11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2C317BC-3305-475A-B7B6-8773F9845A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67" y="3632976"/>
                <a:ext cx="4823883" cy="907274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704F6E12-C8B6-4287-B364-CAE09A8EF284}"/>
                  </a:ext>
                </a:extLst>
              </p:cNvPr>
              <p:cNvSpPr/>
              <p:nvPr/>
            </p:nvSpPr>
            <p:spPr>
              <a:xfrm>
                <a:off x="374227" y="4540250"/>
                <a:ext cx="5905923" cy="2187150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유제 풀이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&gt;</a:t>
                </a:r>
              </a:p>
              <a:p>
                <a:endParaRPr lang="en-US" altLang="ko-KR" sz="11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p>
                      <m:sSup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</a:rPr>
                  <a:t>y''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+ 3xy'−3y=0</a:t>
                </a:r>
              </a:p>
              <a:p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a=3 , b=−3,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+(a−1)</a:t>
                </a:r>
                <a:r>
                  <a:rPr lang="en-US" altLang="ko-KR" sz="11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m+b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=0 ⇔</a:t>
                </a:r>
                <a:r>
                  <a:rPr lang="en-US" altLang="ko-KR" sz="11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+2m−3 =0 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−3</a:t>
                </a:r>
              </a:p>
              <a:p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, 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altLang="ko-KR" sz="11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11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y''+5xy'+4y=0</a:t>
                </a:r>
              </a:p>
              <a:p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a=5 , b=4,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+(a−1)</a:t>
                </a:r>
                <a:r>
                  <a:rPr lang="en-US" altLang="ko-KR" sz="11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m+b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=0 ⇔</a:t>
                </a:r>
                <a:r>
                  <a:rPr lang="en-US" altLang="ko-KR" sz="11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+4m+4 =0 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</m:t>
                        </m:r>
                      </m:e>
                      <m:sup>
                        <m:r>
                          <a:rPr lang="en-US" altLang="ko-KR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⇔ </m:t>
                    </m:r>
                    <m:sSub>
                      <m:sSub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−2</a:t>
                </a:r>
              </a:p>
              <a:p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ko-KR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ko-KR" sz="11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:r>
                  <a:rPr lang="en-US" altLang="ko-KR" sz="11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, 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ko-KR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endParaRPr lang="en-US" altLang="ko-KR" sz="11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(3)</a:t>
                </a:r>
                <a:r>
                  <a:rPr lang="en-US" altLang="ko-KR" sz="11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y''+</a:t>
                </a:r>
                <a:r>
                  <a:rPr lang="en-US" altLang="ko-KR" sz="11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xy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'+y =0</a:t>
                </a:r>
              </a:p>
              <a:p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a=1 , b=1,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+(a−1)</a:t>
                </a:r>
                <a:r>
                  <a:rPr lang="en-US" altLang="ko-KR" sz="11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m+b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=0 ⇔</a:t>
                </a:r>
                <a:r>
                  <a:rPr lang="en-US" altLang="ko-KR" sz="11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+1 =0 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ko-KR" sz="11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−</a:t>
                </a:r>
                <a:r>
                  <a:rPr lang="en-US" altLang="ko-KR" sz="11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endParaRPr lang="en-US" altLang="ko-KR" sz="11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p= 0, q =1 , y=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ko-KR" sz="11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begChr m:val="{"/>
                        <m:ctrlP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11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1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m:rPr>
                                <m:sty m:val="p"/>
                              </m:rPr>
                              <a:rPr lang="en-US" altLang="ko-KR" sz="110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ko-KR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func>
                              <m:funcPr>
                                <m:ctrlPr>
                                  <a:rPr lang="en-US" altLang="ko-KR" sz="11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1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ko-KR" sz="11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func>
                      </m:e>
                    </m:d>
                    <m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altLang="ko-KR" sz="11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</m:t>
                        </m:r>
                      </m:fName>
                      <m:e>
                        <m:r>
                          <a:rPr lang="en-US" altLang="ko-KR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altLang="ko-KR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1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  <m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}=0 ⇔ y 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1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func>
                      <m:funcPr>
                        <m:ctrlPr>
                          <a:rPr lang="en-US" altLang="ko-KR" sz="11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</m:t>
                        </m:r>
                        <m:r>
                          <m:rPr>
                            <m:sty m:val="p"/>
                          </m:rPr>
                          <a:rPr lang="en-US" altLang="ko-KR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fName>
                      <m:e>
                        <m:r>
                          <a:rPr lang="en-US" altLang="ko-KR" sz="11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altLang="ko-KR" sz="11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1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sz="11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  <m:r>
                      <a:rPr lang="en-US" altLang="ko-KR" sz="11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altLang="ko-KR" sz="11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1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sz="11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  <m:r>
                      <a:rPr lang="en-US" altLang="ko-KR" sz="11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1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704F6E12-C8B6-4287-B364-CAE09A8EF2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27" y="4540250"/>
                <a:ext cx="5905923" cy="2187150"/>
              </a:xfrm>
              <a:prstGeom prst="roundRect">
                <a:avLst>
                  <a:gd name="adj" fmla="val 0"/>
                </a:avLst>
              </a:prstGeom>
              <a:blipFill>
                <a:blip r:embed="rId4"/>
                <a:stretch>
                  <a:fillRect t="-2228" b="-36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969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B79DD-815B-4FB1-9953-518F7A7A9A83}"/>
              </a:ext>
            </a:extLst>
          </p:cNvPr>
          <p:cNvSpPr txBox="1">
            <a:spLocks/>
          </p:cNvSpPr>
          <p:nvPr/>
        </p:nvSpPr>
        <p:spPr>
          <a:xfrm>
            <a:off x="471487" y="796645"/>
            <a:ext cx="5915025" cy="653695"/>
          </a:xfrm>
          <a:prstGeom prst="rect">
            <a:avLst/>
          </a:prstGeom>
        </p:spPr>
        <p:txBody>
          <a:bodyPr/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2</a:t>
            </a:r>
            <a:r>
              <a:rPr lang="ko-KR" altLang="en-US" dirty="0"/>
              <a:t>계 </a:t>
            </a:r>
            <a:r>
              <a:rPr lang="ko-KR" altLang="en-US" dirty="0" err="1"/>
              <a:t>비제차</a:t>
            </a:r>
            <a:r>
              <a:rPr lang="ko-KR" altLang="en-US" dirty="0"/>
              <a:t> 미분 방정식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A4F18F-562E-437B-92FD-269D6541D2E3}"/>
                  </a:ext>
                </a:extLst>
              </p:cNvPr>
              <p:cNvSpPr txBox="1"/>
              <p:nvPr/>
            </p:nvSpPr>
            <p:spPr>
              <a:xfrm>
                <a:off x="317500" y="1818115"/>
                <a:ext cx="6223000" cy="1472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2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계 제차 미분 방정식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: y''+ p(x)y' + </a:t>
                </a:r>
                <a14:m>
                  <m:oMath xmlns:m="http://schemas.openxmlformats.org/officeDocument/2006/math">
                    <m:r>
                      <a:rPr lang="en-US" altLang="ko-KR" sz="1100" b="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1100" b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1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100" b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100" b="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sz="1100" b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r(x) , {r(x)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0} ,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2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계 제차 미분 방정식의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1100" dirty="0" err="1">
                    <a:latin typeface="Cambria Math" panose="02040503050406030204" pitchFamily="18" charset="0"/>
                  </a:rPr>
                  <a:t>일반해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 2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계 </a:t>
                </a:r>
                <a:r>
                  <a:rPr lang="ko-KR" altLang="en-US" sz="1100" dirty="0" err="1">
                    <a:latin typeface="Cambria Math" panose="02040503050406030204" pitchFamily="18" charset="0"/>
                  </a:rPr>
                  <a:t>비제차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 미분 방정식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: </a:t>
                </a:r>
                <a:r>
                  <a:rPr lang="en-US" altLang="ko-KR" sz="1100" dirty="0" err="1">
                    <a:latin typeface="Cambria Math" panose="02040503050406030204" pitchFamily="18" charset="0"/>
                  </a:rPr>
                  <a:t>y''+p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(x)y' + </a:t>
                </a:r>
                <a14:m>
                  <m:oMath xmlns:m="http://schemas.openxmlformats.org/officeDocument/2006/math">
                    <m:r>
                      <a:rPr lang="en-US" altLang="ko-KR" sz="1100" b="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1100" b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100" b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100" b="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sz="1100" b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r(x) , {r(x)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0}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''+p(x)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1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' + </a:t>
                </a:r>
                <a14:m>
                  <m:oMath xmlns:m="http://schemas.openxmlformats.org/officeDocument/2006/math">
                    <m:r>
                      <a:rPr lang="en-US" altLang="ko-KR" sz="1100" b="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1100" b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1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100" b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sz="1100" b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r(x)</a:t>
                </a: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2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계 </a:t>
                </a:r>
                <a:r>
                  <a:rPr lang="ko-KR" altLang="en-US" sz="1100" dirty="0" err="1">
                    <a:latin typeface="Cambria Math" panose="02040503050406030204" pitchFamily="18" charset="0"/>
                  </a:rPr>
                  <a:t>비제차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 미분 방정식의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1100" dirty="0" err="1">
                    <a:latin typeface="Cambria Math" panose="02040503050406030204" pitchFamily="18" charset="0"/>
                  </a:rPr>
                  <a:t>일반해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: y=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</a:rPr>
                      <m:t>) +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상수계수를 갖는 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2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계 </a:t>
                </a:r>
                <a:r>
                  <a:rPr lang="ko-KR" altLang="en-US" sz="1100" dirty="0" err="1">
                    <a:latin typeface="Cambria Math" panose="02040503050406030204" pitchFamily="18" charset="0"/>
                  </a:rPr>
                  <a:t>비제차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 미분 방정식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: </a:t>
                </a:r>
                <a:r>
                  <a:rPr lang="en-US" altLang="ko-KR" sz="1100" dirty="0" err="1">
                    <a:latin typeface="Cambria Math" panose="02040503050406030204" pitchFamily="18" charset="0"/>
                  </a:rPr>
                  <a:t>y''+ay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'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1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1100" b="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sz="1100" b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r(x) , {r(x)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0}, {a, b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 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상수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</a:t>
                </a:r>
                <a:endParaRPr lang="en-US" altLang="ko-KR" sz="11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A4F18F-562E-437B-92FD-269D6541D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0" y="1818115"/>
                <a:ext cx="6223000" cy="1472583"/>
              </a:xfrm>
              <a:prstGeom prst="rect">
                <a:avLst/>
              </a:prstGeom>
              <a:blipFill>
                <a:blip r:embed="rId2"/>
                <a:stretch>
                  <a:fillRect t="-413" b="-16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666E67-D8E7-4CAC-9F70-D32ED2BD3262}"/>
                  </a:ext>
                </a:extLst>
              </p:cNvPr>
              <p:cNvSpPr txBox="1"/>
              <p:nvPr/>
            </p:nvSpPr>
            <p:spPr>
              <a:xfrm>
                <a:off x="317500" y="3459574"/>
                <a:ext cx="6223000" cy="4922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&lt;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미정계수법으로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y''+ay' + </a:t>
                </a:r>
                <a14:m>
                  <m:oMath xmlns:m="http://schemas.openxmlformats.org/officeDocument/2006/math">
                    <m:r>
                      <a:rPr lang="en-US" altLang="ko-KR" sz="1100" i="1">
                        <a:latin typeface="Cambria Math" panose="02040503050406030204" pitchFamily="18" charset="0"/>
                      </a:rPr>
                      <m:t>𝑏𝑦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sz="1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r(x) , {r(x)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0}</a:t>
                </a:r>
                <a14:m>
                  <m:oMath xmlns:m="http://schemas.openxmlformats.org/officeDocument/2006/math">
                    <m:r>
                      <a:rPr lang="ko-KR" altLang="en-US" sz="1100" i="1" dirty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11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100" i="1" dirty="0">
                        <a:latin typeface="Cambria Math" panose="02040503050406030204" pitchFamily="18" charset="0"/>
                      </a:rPr>
                      <m:t>특수해</m:t>
                    </m:r>
                    <m:r>
                      <a:rPr lang="en-US" altLang="ko-KR" sz="11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의 값 찾기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</a:t>
                </a:r>
              </a:p>
              <a:p>
                <a:pPr latinLnBrk="1"/>
                <a:endParaRPr lang="en-US" altLang="ko-KR" sz="1100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ex1)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{r(x) ∈ 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다항함수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}, </a:t>
                </a:r>
                <a:endParaRPr lang="en-US" altLang="ko-KR" sz="1100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y'' + 9y= 9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+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'= </a:t>
                </a:r>
                <a14:m>
                  <m:oMath xmlns:m="http://schemas.openxmlformats.org/officeDocument/2006/math">
                    <m:r>
                      <a:rPr lang="en-US" altLang="ko-KR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x+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y''=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'' + 9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9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⇔ </a:t>
                </a:r>
                <a14:m>
                  <m:oMath xmlns:m="http://schemas.openxmlformats.org/officeDocument/2006/math">
                    <m:r>
                      <a:rPr lang="en-US" altLang="ko-KR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+9(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+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9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ex2)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{r(x) ∈ 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지수함수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가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r(x)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와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일차종속이 아닐 때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y''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+2y'−3y = 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y''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+2y'−3y =0,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>
                      <m:rPr>
                        <m:nor/>
                      </m:rPr>
                      <a:rPr lang="el-GR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3=(</a:t>
                </a:r>
                <a:r>
                  <a:rPr lang="el-GR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−1)(</a:t>
                </a:r>
                <a:r>
                  <a:rPr lang="el-GR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+3)=0 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⇔ (K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)''+2(K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)'−3 (K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(K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)−2(K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)−3 (K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=−4 K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⇔ K=−1 ⇔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y=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ex3)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{r(x) ∈ 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지수함수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가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r(x)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와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일차종속일 때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y''−3y'−4y=10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y''−3y'−4y=0,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l-GR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 =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4)(</m:t>
                    </m:r>
                    <m:r>
                      <m:rPr>
                        <m:nor/>
                      </m:rPr>
                      <a:rPr lang="el-GR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+1)=0 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K⋅ x⋅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⇔ (K⋅ x⋅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)''−3(K⋅ x⋅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)'−4(K⋅ x⋅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)=10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⇔ {K⋅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 ⋅ x⋅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'−3(K⋅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K⋅ x⋅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−4(K⋅ x⋅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)=10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⇔ {−K⋅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(K 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⋅ 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en-US" altLang="ko-KR" sz="1100" dirty="0"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−3(K⋅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K⋅ x⋅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−4(K⋅ x⋅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)=10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⇔ −5K⋅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</m:t>
                    </m:r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⇔ K= −2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y=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ko-KR" sz="11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 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en-US" altLang="ko-KR" sz="1100" dirty="0"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666E67-D8E7-4CAC-9F70-D32ED2BD3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0" y="3459574"/>
                <a:ext cx="6223000" cy="49229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말풍선: 모서리가 둥근 사각형 4">
                <a:extLst>
                  <a:ext uri="{FF2B5EF4-FFF2-40B4-BE49-F238E27FC236}">
                    <a16:creationId xmlns:a16="http://schemas.microsoft.com/office/drawing/2014/main" id="{78C1AA18-774A-41BD-B936-593D083379F8}"/>
                  </a:ext>
                </a:extLst>
              </p:cNvPr>
              <p:cNvSpPr/>
              <p:nvPr/>
            </p:nvSpPr>
            <p:spPr>
              <a:xfrm>
                <a:off x="4401820" y="6348590"/>
                <a:ext cx="1849120" cy="807720"/>
              </a:xfrm>
              <a:prstGeom prst="wedgeRoundRectCallout">
                <a:avLst>
                  <a:gd name="adj1" fmla="val -93085"/>
                  <a:gd name="adj2" fmla="val 29758"/>
                  <a:gd name="adj3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ko-KR" altLang="en-US" sz="11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ko-KR" altLang="en-US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ko-KR" altLang="en-US" sz="1100" i="1" dirty="0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sz="11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100" i="1" dirty="0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sz="1100" dirty="0"/>
                  <a:t>차종속적인 관계가 아니다</a:t>
                </a:r>
                <a:r>
                  <a:rPr lang="en-US" altLang="ko-KR" sz="1100" dirty="0"/>
                  <a:t>. </a:t>
                </a:r>
                <a:r>
                  <a:rPr lang="ko-KR" altLang="en-US" sz="1100" dirty="0"/>
                  <a:t>그러므로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ko-KR" altLang="en-US" sz="1100" dirty="0"/>
                  <a:t>가</a:t>
                </a:r>
                <a:r>
                  <a:rPr lang="en-US" altLang="ko-KR" sz="1100" dirty="0"/>
                  <a:t> r(x)</a:t>
                </a:r>
                <a:r>
                  <a:rPr lang="ko-KR" altLang="en-US" sz="1100" dirty="0"/>
                  <a:t>와 일차종속 </a:t>
                </a:r>
                <a:r>
                  <a:rPr lang="ko-KR" altLang="en-US" sz="1100" dirty="0" err="1"/>
                  <a:t>일때</a:t>
                </a:r>
                <a:r>
                  <a:rPr lang="en-US" altLang="ko-KR" sz="11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100" dirty="0"/>
                  <a:t>= </a:t>
                </a:r>
                <a:r>
                  <a:rPr lang="en-US" altLang="ko-KR" sz="1100" dirty="0" err="1"/>
                  <a:t>Kx</a:t>
                </a:r>
                <a:r>
                  <a:rPr lang="en-US" altLang="ko-KR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⋅r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(x) 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이다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5" name="말풍선: 모서리가 둥근 사각형 4">
                <a:extLst>
                  <a:ext uri="{FF2B5EF4-FFF2-40B4-BE49-F238E27FC236}">
                    <a16:creationId xmlns:a16="http://schemas.microsoft.com/office/drawing/2014/main" id="{78C1AA18-774A-41BD-B936-593D083379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820" y="6348590"/>
                <a:ext cx="1849120" cy="807720"/>
              </a:xfrm>
              <a:prstGeom prst="wedgeRoundRectCallout">
                <a:avLst>
                  <a:gd name="adj1" fmla="val -93085"/>
                  <a:gd name="adj2" fmla="val 29758"/>
                  <a:gd name="adj3" fmla="val 16667"/>
                </a:avLst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3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3F7FA2-4945-4983-A016-AE22D3DCB5F8}"/>
                  </a:ext>
                </a:extLst>
              </p:cNvPr>
              <p:cNvSpPr txBox="1"/>
              <p:nvPr/>
            </p:nvSpPr>
            <p:spPr>
              <a:xfrm>
                <a:off x="408940" y="1412147"/>
                <a:ext cx="6223000" cy="2555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altLang="ko-KR" sz="1100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ex4)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{r(x) ∈ 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삼각함수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y''+2y'+y=6.25</a:t>
                </a:r>
                <a14:m>
                  <m:oMath xmlns:m="http://schemas.openxmlformats.org/officeDocument/2006/math">
                    <m: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y''+2y'+y= 0 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+2</a:t>
                </a:r>
                <a:r>
                  <a:rPr lang="el-GR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λ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+1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 ⇔ </a:t>
                </a:r>
                <a:r>
                  <a:rPr lang="el-GR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− 1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A⋅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B⋅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)' = (A⋅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B⋅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)' = −2A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+2B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)'' = (−2A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+2B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)' = −4A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4B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)''+2(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)'+(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)=6.25</a:t>
                </a:r>
                <a14:m>
                  <m:oMath xmlns:m="http://schemas.openxmlformats.org/officeDocument/2006/math">
                    <m:r>
                      <a:rPr lang="en-US" altLang="ko-KR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⇔ (−4A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4B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)+2(−2A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+2B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)+ (A⋅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B⋅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6.25</a:t>
                </a:r>
                <a14:m>
                  <m:oMath xmlns:m="http://schemas.openxmlformats.org/officeDocument/2006/math">
                    <m:r>
                      <a:rPr lang="en-US" altLang="ko-KR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⇔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⋅(−3A+4B)+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⋅(−4A−3B) = 6.25</a:t>
                </a:r>
                <a14:m>
                  <m:oMath xmlns:m="http://schemas.openxmlformats.org/officeDocument/2006/math">
                    <m:r>
                      <a:rPr lang="en-US" altLang="ko-KR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⇔ (−3A+4B)=6.25  , (−4A−3B)=0 ⇔ A=−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B= 1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3F7FA2-4945-4983-A016-AE22D3DCB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40" y="1412147"/>
                <a:ext cx="6223000" cy="2555251"/>
              </a:xfrm>
              <a:prstGeom prst="rect">
                <a:avLst/>
              </a:prstGeom>
              <a:blipFill>
                <a:blip r:embed="rId2"/>
                <a:stretch>
                  <a:fillRect t="-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99DE5-3E67-4DA5-A427-D25290AE6097}"/>
                  </a:ext>
                </a:extLst>
              </p:cNvPr>
              <p:cNvSpPr txBox="1"/>
              <p:nvPr/>
            </p:nvSpPr>
            <p:spPr>
              <a:xfrm>
                <a:off x="408940" y="4094387"/>
                <a:ext cx="6223000" cy="1866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altLang="ko-KR" sz="1100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ex5)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{r(x) ∈ </a:t>
                </a:r>
                <a:r>
                  <a:rPr lang="ko-KR" altLang="en-US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여러종류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함수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y''+2y'+5y=13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+17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y''+2y'+5y=0 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+2</a:t>
                </a:r>
                <a:r>
                  <a:rPr lang="el-GR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λ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+5 = 0 ⇔ </a:t>
                </a:r>
                <a:r>
                  <a:rPr lang="el-GR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− 1±2i  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(A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+B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K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+L⋅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+M⋅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)' = 2K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L⋅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altLang="ko-KR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+2M⋅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)'' = 4K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11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L⋅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−4M⋅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altLang="ko-KR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)''+2(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)'+5(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4K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L⋅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−4M⋅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+4K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 L⋅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+4M⋅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ko-KR" sz="11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ko-KR" sz="11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13K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+(L+4M)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+(M−4L)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+17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⇔ K=1, L=1, M=4,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y=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(A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+B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)+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99DE5-3E67-4DA5-A427-D25290AE6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40" y="4094387"/>
                <a:ext cx="6223000" cy="1866665"/>
              </a:xfrm>
              <a:prstGeom prst="rect">
                <a:avLst/>
              </a:prstGeom>
              <a:blipFill>
                <a:blip r:embed="rId3"/>
                <a:stretch>
                  <a:fillRect t="-327" b="-6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75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434DC2DB-8DE2-4954-8E1D-CC253DA3811F}"/>
              </a:ext>
            </a:extLst>
          </p:cNvPr>
          <p:cNvSpPr txBox="1">
            <a:spLocks/>
          </p:cNvSpPr>
          <p:nvPr/>
        </p:nvSpPr>
        <p:spPr>
          <a:xfrm>
            <a:off x="471487" y="796645"/>
            <a:ext cx="5915025" cy="653695"/>
          </a:xfrm>
          <a:prstGeom prst="rect">
            <a:avLst/>
          </a:prstGeom>
        </p:spPr>
        <p:txBody>
          <a:bodyPr/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err="1"/>
              <a:t>고계</a:t>
            </a:r>
            <a:r>
              <a:rPr lang="ko-KR" altLang="en-US" dirty="0"/>
              <a:t> 선형 미분 방정식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26E516-0399-4B9C-84E9-243A925EA03E}"/>
                  </a:ext>
                </a:extLst>
              </p:cNvPr>
              <p:cNvSpPr txBox="1"/>
              <p:nvPr/>
            </p:nvSpPr>
            <p:spPr>
              <a:xfrm>
                <a:off x="287867" y="1998133"/>
                <a:ext cx="6223000" cy="1382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ko-KR" altLang="en-US" sz="1100" dirty="0" err="1">
                    <a:latin typeface="Cambria Math" panose="02040503050406030204" pitchFamily="18" charset="0"/>
                  </a:rPr>
                  <a:t>고계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 </a:t>
                </a:r>
                <a:r>
                  <a:rPr lang="ko-KR" altLang="ko-KR" sz="1100" dirty="0">
                    <a:latin typeface="Cambria Math" panose="02040503050406030204" pitchFamily="18" charset="0"/>
                  </a:rPr>
                  <a:t>선형 미분방정식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 :</a:t>
                </a:r>
                <a:endParaRPr lang="ko-KR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10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ko-KR" sz="1100" dirty="0">
                    <a:latin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−1&gt;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+…..+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10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10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y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110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sz="11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ko-KR" altLang="ko-KR" sz="1100" dirty="0">
                    <a:latin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−1&gt;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+…..+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110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ko-KR" altLang="ko-KR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110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y =</a:t>
                </a:r>
                <a14:m>
                  <m:oMath xmlns:m="http://schemas.openxmlformats.org/officeDocument/2006/math">
                    <m:r>
                      <a:rPr lang="en-US" altLang="ko-KR" sz="110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(x)</a:t>
                </a:r>
                <a:r>
                  <a:rPr lang="ko-KR" altLang="ko-KR" sz="1100" dirty="0">
                    <a:latin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−1&gt;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+…..+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(x)</a:t>
                </a:r>
                <a14:m>
                  <m:oMath xmlns:m="http://schemas.openxmlformats.org/officeDocument/2006/math">
                    <m:r>
                      <a:rPr lang="en-US" altLang="ko-KR" sz="110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(x)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y =r(x)  {r(x)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≠0}</a:t>
                </a:r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ko-KR" altLang="en-US" sz="1100" dirty="0" err="1">
                    <a:latin typeface="Cambria Math" panose="02040503050406030204" pitchFamily="18" charset="0"/>
                  </a:rPr>
                  <a:t>고계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 제차 </a:t>
                </a:r>
                <a:r>
                  <a:rPr lang="ko-KR" altLang="ko-KR" sz="1100" dirty="0">
                    <a:latin typeface="Cambria Math" panose="02040503050406030204" pitchFamily="18" charset="0"/>
                  </a:rPr>
                  <a:t>미분방정식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(x)</a:t>
                </a:r>
                <a:r>
                  <a:rPr lang="ko-KR" altLang="ko-KR" sz="1100" dirty="0">
                    <a:latin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−1&gt;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+…..+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(x)</a:t>
                </a:r>
                <a14:m>
                  <m:oMath xmlns:m="http://schemas.openxmlformats.org/officeDocument/2006/math">
                    <m:r>
                      <a:rPr lang="en-US" altLang="ko-KR" sz="110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(x)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y = 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ko-KR" altLang="en-US" sz="1100" dirty="0" err="1">
                    <a:latin typeface="Cambria Math" panose="02040503050406030204" pitchFamily="18" charset="0"/>
                  </a:rPr>
                  <a:t>고계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1100" dirty="0" err="1">
                    <a:latin typeface="Cambria Math" panose="02040503050406030204" pitchFamily="18" charset="0"/>
                  </a:rPr>
                  <a:t>비제차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 </a:t>
                </a:r>
                <a:r>
                  <a:rPr lang="ko-KR" altLang="ko-KR" sz="1100" dirty="0">
                    <a:latin typeface="Cambria Math" panose="02040503050406030204" pitchFamily="18" charset="0"/>
                  </a:rPr>
                  <a:t>미분방정식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(x)</a:t>
                </a:r>
                <a:r>
                  <a:rPr lang="ko-KR" altLang="ko-KR" sz="1100" dirty="0">
                    <a:latin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−1&gt;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+…..+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(x)</a:t>
                </a:r>
                <a14:m>
                  <m:oMath xmlns:m="http://schemas.openxmlformats.org/officeDocument/2006/math">
                    <m:r>
                      <a:rPr lang="en-US" altLang="ko-KR" sz="110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(x)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y = r(x)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26E516-0399-4B9C-84E9-243A925EA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67" y="1998133"/>
                <a:ext cx="6223000" cy="1382366"/>
              </a:xfrm>
              <a:prstGeom prst="rect">
                <a:avLst/>
              </a:prstGeom>
              <a:blipFill>
                <a:blip r:embed="rId2"/>
                <a:stretch>
                  <a:fillRect t="-441" b="-1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3C4512C8-04A9-4C16-93A6-38F487E05334}"/>
                  </a:ext>
                </a:extLst>
              </p:cNvPr>
              <p:cNvSpPr/>
              <p:nvPr/>
            </p:nvSpPr>
            <p:spPr>
              <a:xfrm>
                <a:off x="660400" y="3570634"/>
                <a:ext cx="3357880" cy="13462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&lt;</a:t>
                </a:r>
                <a:r>
                  <a:rPr lang="ko-KR" altLang="en-US" sz="1100" dirty="0"/>
                  <a:t>미분 연산자</a:t>
                </a:r>
                <a:r>
                  <a:rPr lang="en-US" altLang="ko-KR" sz="1100" dirty="0"/>
                  <a:t>&gt;</a:t>
                </a:r>
              </a:p>
              <a:p>
                <a:endParaRPr lang="en-US" altLang="ko-KR" sz="1100" dirty="0"/>
              </a:p>
              <a:p>
                <a:r>
                  <a:rPr lang="en-US" altLang="ko-KR" sz="1100" dirty="0"/>
                  <a:t>f '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sz="110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sz="1100" dirty="0"/>
                  <a:t> = </a:t>
                </a:r>
                <a:r>
                  <a:rPr lang="en-US" altLang="ko-KR" sz="1100" dirty="0" err="1"/>
                  <a:t>D</a:t>
                </a:r>
                <a:r>
                  <a:rPr lang="en-US" altLang="ko-KR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:r>
                  <a:rPr lang="en-US" altLang="ko-KR" sz="1100" dirty="0" err="1"/>
                  <a:t>f</a:t>
                </a:r>
                <a:r>
                  <a:rPr lang="en-US" altLang="ko-KR" sz="1100" dirty="0"/>
                  <a:t>(x)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1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100" dirty="0"/>
                  <a:t> f ''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11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1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100" dirty="0"/>
                  <a:t> f '''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sz="11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1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&lt;4&gt;</m:t>
                        </m:r>
                      </m:sup>
                    </m:sSup>
                  </m:oMath>
                </a14:m>
                <a:r>
                  <a:rPr lang="en-US" altLang="ko-KR" sz="1100" dirty="0"/>
                  <a:t> </a:t>
                </a:r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⟺D(</a:t>
                </a:r>
                <a:r>
                  <a:rPr lang="en-US" altLang="ko-KR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fg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</a:t>
                </a:r>
                <a:r>
                  <a:rPr lang="en-US" altLang="ko-KR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g⋅Df+f⋅Dg</a:t>
                </a:r>
                <a:endParaRPr lang="en-US" altLang="ko-KR" sz="1100" dirty="0"/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⟺ D(</a:t>
                </a:r>
                <a:r>
                  <a:rPr lang="en-US" altLang="ko-KR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af+bg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</a:t>
                </a:r>
                <a:r>
                  <a:rPr lang="en-US" altLang="ko-KR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a⋅Df+b⋅Dg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3C4512C8-04A9-4C16-93A6-38F487E05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3570634"/>
                <a:ext cx="3357880" cy="13462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8293AF-B80B-4521-8382-32BDC3948305}"/>
                  </a:ext>
                </a:extLst>
              </p:cNvPr>
              <p:cNvSpPr txBox="1"/>
              <p:nvPr/>
            </p:nvSpPr>
            <p:spPr>
              <a:xfrm>
                <a:off x="287867" y="5106969"/>
                <a:ext cx="6223000" cy="847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(x)</a:t>
                </a:r>
                <a:r>
                  <a:rPr lang="ko-KR" altLang="ko-KR" sz="1100" dirty="0">
                    <a:latin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−1&gt;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+…..+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(x)</a:t>
                </a:r>
                <a14:m>
                  <m:oMath xmlns:m="http://schemas.openxmlformats.org/officeDocument/2006/math">
                    <m:r>
                      <a:rPr lang="en-US" altLang="ko-KR" sz="110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(x)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y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)≠0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⟺ </a:t>
                </a:r>
                <a14:m>
                  <m:oMath xmlns:m="http://schemas.openxmlformats.org/officeDocument/2006/math">
                    <m:r>
                      <a:rPr lang="en-US" altLang="ko-KR" sz="1100" b="0" i="0" smtClean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1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ko-KR" sz="11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+…..+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(x)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D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(x)}y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)≠0 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8293AF-B80B-4521-8382-32BDC3948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67" y="5106969"/>
                <a:ext cx="6223000" cy="847540"/>
              </a:xfrm>
              <a:prstGeom prst="rect">
                <a:avLst/>
              </a:prstGeom>
              <a:blipFill>
                <a:blip r:embed="rId4"/>
                <a:stretch>
                  <a:fillRect t="-98561" b="-1431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7E606E-FA8D-4F63-9313-8BABD694E561}"/>
                  </a:ext>
                </a:extLst>
              </p:cNvPr>
              <p:cNvSpPr txBox="1"/>
              <p:nvPr/>
            </p:nvSpPr>
            <p:spPr>
              <a:xfrm>
                <a:off x="287867" y="6082453"/>
                <a:ext cx="6223000" cy="1883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ko-KR" altLang="en-US" sz="1100" dirty="0" err="1">
                    <a:latin typeface="Cambria Math" panose="02040503050406030204" pitchFamily="18" charset="0"/>
                  </a:rPr>
                  <a:t>고계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 </a:t>
                </a:r>
                <a:r>
                  <a:rPr lang="ko-KR" altLang="ko-KR" sz="1100" dirty="0">
                    <a:latin typeface="Cambria Math" panose="02040503050406030204" pitchFamily="18" charset="0"/>
                  </a:rPr>
                  <a:t>미분방정식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의 </a:t>
                </a:r>
                <a:r>
                  <a:rPr lang="ko-KR" altLang="en-US" sz="1100" dirty="0" err="1">
                    <a:latin typeface="Cambria Math" panose="02040503050406030204" pitchFamily="18" charset="0"/>
                  </a:rPr>
                  <a:t>일반해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 :</a:t>
                </a:r>
              </a:p>
              <a:p>
                <a:pPr latinLnBrk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1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1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1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1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1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1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1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+…</a:t>
                </a:r>
                <a14:m>
                  <m:oMath xmlns:m="http://schemas.openxmlformats.org/officeDocument/2006/math">
                    <m:r>
                      <a:rPr lang="en-US" altLang="ko-KR" sz="11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1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1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1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상수계수를 갖는 </a:t>
                </a:r>
                <a:r>
                  <a:rPr lang="ko-KR" altLang="en-US" sz="1100" dirty="0" err="1">
                    <a:latin typeface="Cambria Math" panose="02040503050406030204" pitchFamily="18" charset="0"/>
                  </a:rPr>
                  <a:t>고계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 </a:t>
                </a:r>
                <a:r>
                  <a:rPr lang="ko-KR" altLang="ko-KR" sz="1100" dirty="0">
                    <a:latin typeface="Cambria Math" panose="02040503050406030204" pitchFamily="18" charset="0"/>
                  </a:rPr>
                  <a:t>미분방정식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의 특성방정식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:</a:t>
                </a:r>
              </a:p>
              <a:p>
                <a:pPr latinLnBrk="1"/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ko-KR" sz="1100" dirty="0">
                    <a:latin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−1&gt;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+…..+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y  = 0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 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상수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, y=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1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ko-KR" sz="1100" dirty="0">
                    <a:latin typeface="Cambria Math" panose="02040503050406030204" pitchFamily="18" charset="0"/>
                  </a:rPr>
                  <a:t>⋅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+….+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el-GR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ko-KR" sz="1100" dirty="0">
                    <a:latin typeface="Cambria Math" panose="02040503050406030204" pitchFamily="18" charset="0"/>
                  </a:rPr>
                  <a:t>⋅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+….+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:r>
                  <a:rPr lang="el-GR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l-GR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=0</a:t>
                </a: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상수계수를 갖는 </a:t>
                </a:r>
                <a:r>
                  <a:rPr lang="ko-KR" altLang="en-US" sz="1100" dirty="0" err="1">
                    <a:latin typeface="Cambria Math" panose="02040503050406030204" pitchFamily="18" charset="0"/>
                  </a:rPr>
                  <a:t>고계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 </a:t>
                </a:r>
                <a:r>
                  <a:rPr lang="ko-KR" altLang="ko-KR" sz="1100" dirty="0">
                    <a:latin typeface="Cambria Math" panose="02040503050406030204" pitchFamily="18" charset="0"/>
                  </a:rPr>
                  <a:t>미분방정식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의 </a:t>
                </a:r>
                <a:r>
                  <a:rPr lang="ko-KR" altLang="en-US" sz="1100" dirty="0" err="1">
                    <a:latin typeface="Cambria Math" panose="02040503050406030204" pitchFamily="18" charset="0"/>
                  </a:rPr>
                  <a:t>일반해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:</a:t>
                </a:r>
              </a:p>
              <a:p>
                <a:pPr latinLnBrk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l-GR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altLang="ko-KR" sz="11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l-GR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altLang="ko-KR" sz="11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l-GR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altLang="ko-KR" sz="11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+…+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l-GR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altLang="ko-KR" sz="11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7E606E-FA8D-4F63-9313-8BABD694E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67" y="6082453"/>
                <a:ext cx="6223000" cy="1883977"/>
              </a:xfrm>
              <a:prstGeom prst="rect">
                <a:avLst/>
              </a:prstGeom>
              <a:blipFill>
                <a:blip r:embed="rId5"/>
                <a:stretch>
                  <a:fillRect t="-324" b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생각 풍선: 구름 모양 1">
            <a:extLst>
              <a:ext uri="{FF2B5EF4-FFF2-40B4-BE49-F238E27FC236}">
                <a16:creationId xmlns:a16="http://schemas.microsoft.com/office/drawing/2014/main" id="{3B6E29C0-D524-4501-8DA0-D37D68229D71}"/>
              </a:ext>
            </a:extLst>
          </p:cNvPr>
          <p:cNvSpPr/>
          <p:nvPr/>
        </p:nvSpPr>
        <p:spPr>
          <a:xfrm>
            <a:off x="4018280" y="6126480"/>
            <a:ext cx="1087120" cy="568960"/>
          </a:xfrm>
          <a:prstGeom prst="cloudCallout">
            <a:avLst>
              <a:gd name="adj1" fmla="val -102141"/>
              <a:gd name="adj2" fmla="val -178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중첩의 원리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94711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4E5C0-7B83-4526-A88F-21958F4ABFB3}"/>
              </a:ext>
            </a:extLst>
          </p:cNvPr>
          <p:cNvSpPr txBox="1">
            <a:spLocks/>
          </p:cNvSpPr>
          <p:nvPr/>
        </p:nvSpPr>
        <p:spPr>
          <a:xfrm>
            <a:off x="471488" y="527405"/>
            <a:ext cx="5915025" cy="127091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800"/>
              <a:t>상수계수를 갖는 </a:t>
            </a:r>
            <a:r>
              <a:rPr lang="ko-KR" altLang="en-US" sz="1800" dirty="0" err="1"/>
              <a:t>고계</a:t>
            </a:r>
            <a:r>
              <a:rPr lang="ko-KR" altLang="en-US" sz="1800" dirty="0"/>
              <a:t> 제차 미분 방정식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A54E6E-7441-453D-BB17-B1EBC60D2DDF}"/>
                  </a:ext>
                </a:extLst>
              </p:cNvPr>
              <p:cNvSpPr txBox="1"/>
              <p:nvPr/>
            </p:nvSpPr>
            <p:spPr>
              <a:xfrm>
                <a:off x="317500" y="1667933"/>
                <a:ext cx="6223000" cy="3147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특성방정식이 서로 다른 실근을 갖는 경우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&gt;</a:t>
                </a:r>
              </a:p>
              <a:p>
                <a:pPr latinLnBrk="1"/>
                <a:r>
                  <a:rPr lang="en-US" altLang="ko-KR" sz="1100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ex)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y'''+3y''−y'−3y=0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l-GR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ko-KR" altLang="en-US" sz="1100" dirty="0">
                    <a:latin typeface="Cambria Math" panose="02040503050406030204" pitchFamily="18" charset="0"/>
                  </a:rPr>
                  <a:t>−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3 = 0 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+3)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+3) = 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                               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⟺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ko-KR" sz="11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100" b="0" i="1" dirty="0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100" i="1" dirty="0">
                        <a:latin typeface="Cambria Math" panose="02040503050406030204" pitchFamily="18" charset="0"/>
                      </a:rPr>
                      <m:t>1)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</m:t>
                    </m:r>
                    <m:r>
                      <a:rPr lang="en-US" altLang="ko-KR" sz="11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                               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−3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100" dirty="0">
                    <a:latin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100" dirty="0">
                    <a:latin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100" dirty="0">
                    <a:latin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특성방정식이 서로 다른 다중 실근을 갖는 경우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&gt;</a:t>
                </a:r>
              </a:p>
              <a:p>
                <a:pPr latinLnBrk="1"/>
                <a:r>
                  <a:rPr lang="en-US" altLang="ko-KR" sz="1100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ex1) </a:t>
                </a:r>
              </a:p>
              <a:p>
                <a:pPr latinLnBrk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1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100" dirty="0">
                    <a:latin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ex2)</a:t>
                </a:r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&lt;5&gt;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&lt;4&gt;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+5</a:t>
                </a:r>
                <a:r>
                  <a:rPr lang="el-GR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=0 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(</a:t>
                </a:r>
                <a:r>
                  <a:rPr lang="el-GR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+5)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100" dirty="0">
                    <a:latin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11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100" dirty="0">
                    <a:latin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100" dirty="0">
                    <a:latin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A54E6E-7441-453D-BB17-B1EBC60D2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0" y="1667933"/>
                <a:ext cx="6223000" cy="3147015"/>
              </a:xfrm>
              <a:prstGeom prst="rect">
                <a:avLst/>
              </a:prstGeom>
              <a:blipFill>
                <a:blip r:embed="rId2"/>
                <a:stretch>
                  <a:fillRect t="-194" b="-3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FF68D5-D194-439D-9A0C-137664AE554A}"/>
                  </a:ext>
                </a:extLst>
              </p:cNvPr>
              <p:cNvSpPr txBox="1"/>
              <p:nvPr/>
            </p:nvSpPr>
            <p:spPr>
              <a:xfrm>
                <a:off x="317500" y="4887383"/>
                <a:ext cx="6223000" cy="2469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특성방정식이 단일 </a:t>
                </a:r>
                <a:r>
                  <a:rPr lang="ko-KR" altLang="en-US" sz="1100" dirty="0" err="1">
                    <a:latin typeface="Cambria Math" panose="02040503050406030204" pitchFamily="18" charset="0"/>
                  </a:rPr>
                  <a:t>복소근을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 포함하는 경우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&gt;</a:t>
                </a:r>
              </a:p>
              <a:p>
                <a:pPr latinLnBrk="1"/>
                <a:r>
                  <a:rPr lang="en-US" altLang="ko-KR" sz="1100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ex)</a:t>
                </a:r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y'''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−4y''+25y'−100y=0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14:m>
                  <m:oMath xmlns:m="http://schemas.openxmlformats.org/officeDocument/2006/math">
                    <m:r>
                      <a:rPr lang="en-US" altLang="ko-KR" sz="1100" b="0" i="0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  <m:r>
                      <m:rPr>
                        <m:nor/>
                      </m:rPr>
                      <a:rPr lang="el-GR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ko-KR" altLang="en-US" sz="1100" dirty="0">
                    <a:latin typeface="Cambria Math" panose="02040503050406030204" pitchFamily="18" charset="0"/>
                  </a:rPr>
                  <a:t>−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100 = 0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n-US" altLang="ko-KR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+25)−4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b="0" i="1" dirty="0" smtClean="0">
                        <a:latin typeface="Cambria Math" panose="02040503050406030204" pitchFamily="18" charset="0"/>
                      </a:rPr>
                      <m:t>+25)</m:t>
                    </m:r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                                         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±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5i</a:t>
                </a:r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+A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특성방정식이 </a:t>
                </a:r>
                <a:r>
                  <a:rPr lang="ko-KR" altLang="en-US" sz="1100" dirty="0" err="1">
                    <a:latin typeface="Cambria Math" panose="02040503050406030204" pitchFamily="18" charset="0"/>
                  </a:rPr>
                  <a:t>복소다중근을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 포함하는 경우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&gt;</a:t>
                </a:r>
              </a:p>
              <a:p>
                <a:pPr latinLnBrk="1"/>
                <a:r>
                  <a:rPr lang="en-US" altLang="ko-KR" sz="1100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ex)</a:t>
                </a:r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1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ko-KR" altLang="en-US" sz="11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+2)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=0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</a:t>
                </a:r>
                <a:r>
                  <a:rPr lang="el-GR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1±i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</a:t>
                </a:r>
                <a14:m>
                  <m:oMath xmlns:m="http://schemas.openxmlformats.org/officeDocument/2006/math">
                    <m: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altLang="ko-KR" sz="1100" b="0" i="0" dirty="0" smtClean="0">
                            <a:latin typeface="Cambria Math" panose="02040503050406030204" pitchFamily="18" charset="0"/>
                          </a:rPr>
                          <m:t>in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</a:t>
                </a:r>
                <a:r>
                  <a:rPr lang="en-US" altLang="ko-KR" sz="1100" dirty="0"/>
                  <a:t> x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A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 B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altLang="ko-KR" sz="1100" b="0" i="0" dirty="0" smtClean="0">
                            <a:latin typeface="Cambria Math" panose="02040503050406030204" pitchFamily="18" charset="0"/>
                          </a:rPr>
                          <m:t>in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ko-KR" sz="11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ko-KR" sz="1100" b="0" i="0" dirty="0" smtClean="0">
                        <a:latin typeface="Cambria Math" panose="02040503050406030204" pitchFamily="18" charset="0"/>
                      </a:rPr>
                      <m:t>Cx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100" b="0" i="0" dirty="0" smtClean="0">
                        <a:latin typeface="Cambria Math" panose="02040503050406030204" pitchFamily="18" charset="0"/>
                      </a:rPr>
                      <m:t>Dx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{(</a:t>
                </a:r>
                <a:r>
                  <a:rPr lang="en-US" altLang="ko-KR" sz="1100" dirty="0" err="1">
                    <a:latin typeface="Cambria Math" panose="02040503050406030204" pitchFamily="18" charset="0"/>
                  </a:rPr>
                  <a:t>A+Cx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 (</a:t>
                </a:r>
                <a:r>
                  <a:rPr lang="en-US" altLang="ko-KR" sz="1100" dirty="0" err="1">
                    <a:latin typeface="Cambria Math" panose="02040503050406030204" pitchFamily="18" charset="0"/>
                  </a:rPr>
                  <a:t>B+Dx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ko-KR" sz="11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FF68D5-D194-439D-9A0C-137664AE5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0" y="4887383"/>
                <a:ext cx="6223000" cy="2469587"/>
              </a:xfrm>
              <a:prstGeom prst="rect">
                <a:avLst/>
              </a:prstGeom>
              <a:blipFill>
                <a:blip r:embed="rId3"/>
                <a:stretch>
                  <a:fillRect t="-247" b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901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4E5C0-7B83-4526-A88F-21958F4ABFB3}"/>
              </a:ext>
            </a:extLst>
          </p:cNvPr>
          <p:cNvSpPr txBox="1">
            <a:spLocks/>
          </p:cNvSpPr>
          <p:nvPr/>
        </p:nvSpPr>
        <p:spPr>
          <a:xfrm>
            <a:off x="471488" y="527405"/>
            <a:ext cx="5915025" cy="127091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800" dirty="0"/>
              <a:t>상수계수를 갖는 </a:t>
            </a:r>
            <a:r>
              <a:rPr lang="ko-KR" altLang="en-US" sz="1800" dirty="0" err="1"/>
              <a:t>고계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비제차</a:t>
            </a:r>
            <a:r>
              <a:rPr lang="ko-KR" altLang="en-US" sz="1800" dirty="0"/>
              <a:t> 미분 방정식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C7CDCD-388D-4512-8A22-CF78421CD1D2}"/>
                  </a:ext>
                </a:extLst>
              </p:cNvPr>
              <p:cNvSpPr txBox="1"/>
              <p:nvPr/>
            </p:nvSpPr>
            <p:spPr>
              <a:xfrm>
                <a:off x="317500" y="1612053"/>
                <a:ext cx="6223000" cy="3357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ko-KR" altLang="en-US" sz="1100" dirty="0">
                    <a:latin typeface="Cambria Math" panose="02040503050406030204" pitchFamily="18" charset="0"/>
                  </a:rPr>
                  <a:t>상수계수를 갖는 </a:t>
                </a:r>
                <a:r>
                  <a:rPr lang="ko-KR" altLang="en-US" sz="1100" dirty="0" err="1">
                    <a:latin typeface="Cambria Math" panose="02040503050406030204" pitchFamily="18" charset="0"/>
                  </a:rPr>
                  <a:t>고계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1100" dirty="0" err="1">
                    <a:latin typeface="Cambria Math" panose="02040503050406030204" pitchFamily="18" charset="0"/>
                  </a:rPr>
                  <a:t>비제차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 </a:t>
                </a:r>
                <a:r>
                  <a:rPr lang="ko-KR" altLang="ko-KR" sz="1100" dirty="0">
                    <a:latin typeface="Cambria Math" panose="02040503050406030204" pitchFamily="18" charset="0"/>
                  </a:rPr>
                  <a:t>미분방정식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의 표준형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:</a:t>
                </a:r>
              </a:p>
              <a:p>
                <a:pPr latinLnBrk="1"/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ko-KR" sz="1100" dirty="0">
                    <a:latin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−1&gt;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+…..+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y  = r(x)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 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상수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&lt;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상수계수를 갖는 </a:t>
                </a:r>
                <a:r>
                  <a:rPr lang="ko-KR" altLang="en-US" sz="1100" dirty="0" err="1">
                    <a:latin typeface="Cambria Math" panose="02040503050406030204" pitchFamily="18" charset="0"/>
                  </a:rPr>
                  <a:t>고계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1100" dirty="0" err="1">
                    <a:latin typeface="Cambria Math" panose="02040503050406030204" pitchFamily="18" charset="0"/>
                  </a:rPr>
                  <a:t>비제차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 </a:t>
                </a:r>
                <a:r>
                  <a:rPr lang="ko-KR" altLang="ko-KR" sz="1100" dirty="0">
                    <a:latin typeface="Cambria Math" panose="02040503050406030204" pitchFamily="18" charset="0"/>
                  </a:rPr>
                  <a:t>미분방정식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 풀이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&gt;</a:t>
                </a:r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ex)</a:t>
                </a:r>
              </a:p>
              <a:p>
                <a:pPr latinLnBrk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&lt;4&gt;</m:t>
                        </m:r>
                      </m:sup>
                    </m:sSup>
                    <m: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11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altLang="ko-KR" sz="11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ko-KR" sz="11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′′′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+4y''=3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+5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−5</m:t>
                    </m:r>
                    <m:sSup>
                      <m:sSup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0  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−5</m:t>
                    </m:r>
                    <m:r>
                      <a:rPr lang="ko-KR" alt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+4) =0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−4)(</a:t>
                </a:r>
                <a14:m>
                  <m:oMath xmlns:m="http://schemas.openxmlformats.org/officeDocument/2006/math">
                    <m:r>
                      <a:rPr lang="ko-KR" alt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−1) =0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+B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' = −A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altLang="ko-KR" sz="11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+B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'' = −A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</m:t>
                        </m:r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ko-KR" sz="11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altLang="ko-KR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''' = A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altLang="ko-KR" sz="11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&lt;4&gt;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A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+B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&lt;4&gt;</m:t>
                        </m:r>
                      </m:sup>
                    </m:sSup>
                    <m: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−5</m:t>
                    </m:r>
                    <m:r>
                      <m:rPr>
                        <m:sty m:val="p"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′′′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+4y'' =3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+5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⇔ A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+B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−5(A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)+4(−A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=3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+5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⇔ (−3A+5B)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+(−5A−3B)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3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+5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⇔ −3A+5B =3 , −5A−3B=5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⇔ A=−1, B = 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A=−1, B =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+B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−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y=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C7CDCD-388D-4512-8A22-CF78421CD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0" y="1612053"/>
                <a:ext cx="6223000" cy="3357779"/>
              </a:xfrm>
              <a:prstGeom prst="rect">
                <a:avLst/>
              </a:prstGeom>
              <a:blipFill>
                <a:blip r:embed="rId2"/>
                <a:stretch>
                  <a:fillRect t="-181" b="-1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4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A8279-D213-4750-A2A4-48042C7D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905155"/>
          </a:xfrm>
        </p:spPr>
        <p:txBody>
          <a:bodyPr/>
          <a:lstStyle/>
          <a:p>
            <a:pPr algn="ctr"/>
            <a:r>
              <a:rPr lang="ko-KR" altLang="en-US" dirty="0" err="1"/>
              <a:t>쌍곡</a:t>
            </a:r>
            <a:r>
              <a:rPr lang="ko-KR" altLang="en-US" dirty="0"/>
              <a:t> 삼각함수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E1C34001-F748-41A7-B190-1689BBB86A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0482938"/>
                  </p:ext>
                </p:extLst>
              </p:nvPr>
            </p:nvGraphicFramePr>
            <p:xfrm>
              <a:off x="182879" y="1432560"/>
              <a:ext cx="6492242" cy="42952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53978">
                      <a:extLst>
                        <a:ext uri="{9D8B030D-6E8A-4147-A177-3AD203B41FA5}">
                          <a16:colId xmlns:a16="http://schemas.microsoft.com/office/drawing/2014/main" val="3256836714"/>
                        </a:ext>
                      </a:extLst>
                    </a:gridCol>
                    <a:gridCol w="604783">
                      <a:extLst>
                        <a:ext uri="{9D8B030D-6E8A-4147-A177-3AD203B41FA5}">
                          <a16:colId xmlns:a16="http://schemas.microsoft.com/office/drawing/2014/main" val="784765879"/>
                        </a:ext>
                      </a:extLst>
                    </a:gridCol>
                    <a:gridCol w="604783">
                      <a:extLst>
                        <a:ext uri="{9D8B030D-6E8A-4147-A177-3AD203B41FA5}">
                          <a16:colId xmlns:a16="http://schemas.microsoft.com/office/drawing/2014/main" val="2983236571"/>
                        </a:ext>
                      </a:extLst>
                    </a:gridCol>
                    <a:gridCol w="604783">
                      <a:extLst>
                        <a:ext uri="{9D8B030D-6E8A-4147-A177-3AD203B41FA5}">
                          <a16:colId xmlns:a16="http://schemas.microsoft.com/office/drawing/2014/main" val="1998816416"/>
                        </a:ext>
                      </a:extLst>
                    </a:gridCol>
                    <a:gridCol w="604783">
                      <a:extLst>
                        <a:ext uri="{9D8B030D-6E8A-4147-A177-3AD203B41FA5}">
                          <a16:colId xmlns:a16="http://schemas.microsoft.com/office/drawing/2014/main" val="206530304"/>
                        </a:ext>
                      </a:extLst>
                    </a:gridCol>
                    <a:gridCol w="604783">
                      <a:extLst>
                        <a:ext uri="{9D8B030D-6E8A-4147-A177-3AD203B41FA5}">
                          <a16:colId xmlns:a16="http://schemas.microsoft.com/office/drawing/2014/main" val="871355573"/>
                        </a:ext>
                      </a:extLst>
                    </a:gridCol>
                    <a:gridCol w="604783">
                      <a:extLst>
                        <a:ext uri="{9D8B030D-6E8A-4147-A177-3AD203B41FA5}">
                          <a16:colId xmlns:a16="http://schemas.microsoft.com/office/drawing/2014/main" val="157395144"/>
                        </a:ext>
                      </a:extLst>
                    </a:gridCol>
                    <a:gridCol w="604783">
                      <a:extLst>
                        <a:ext uri="{9D8B030D-6E8A-4147-A177-3AD203B41FA5}">
                          <a16:colId xmlns:a16="http://schemas.microsoft.com/office/drawing/2014/main" val="1839265385"/>
                        </a:ext>
                      </a:extLst>
                    </a:gridCol>
                    <a:gridCol w="604783">
                      <a:extLst>
                        <a:ext uri="{9D8B030D-6E8A-4147-A177-3AD203B41FA5}">
                          <a16:colId xmlns:a16="http://schemas.microsoft.com/office/drawing/2014/main" val="33440129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altLang="ko-KR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0!</m:t>
                                        </m:r>
                                      </m:den>
                                    </m:f>
                                    <m:r>
                                      <a:rPr lang="en-US" altLang="ko-KR" sz="1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⋅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1!</m:t>
                                  </m:r>
                                </m:den>
                              </m:f>
                              <m:r>
                                <a:rPr lang="en-US" altLang="ko-KR" sz="1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2!</m:t>
                                    </m:r>
                                  </m:den>
                                </m:f>
                                <m:r>
                                  <a:rPr lang="en-US" altLang="ko-KR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  <m:f>
                                      <m:fPr>
                                        <m:ctrlPr>
                                          <a:rPr lang="en-US" altLang="ko-KR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3!</m:t>
                                        </m:r>
                                      </m:den>
                                    </m:f>
                                    <m:r>
                                      <a:rPr lang="en-US" altLang="ko-KR" sz="1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4!</m:t>
                                    </m:r>
                                  </m:den>
                                </m:f>
                                <m:r>
                                  <a:rPr lang="en-US" altLang="ko-KR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5!</m:t>
                                    </m:r>
                                  </m:den>
                                </m:f>
                                <m:r>
                                  <a:rPr lang="en-US" altLang="ko-KR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6!</m:t>
                                    </m:r>
                                  </m:den>
                                </m:f>
                                <m:r>
                                  <a:rPr lang="en-US" altLang="ko-KR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7!</m:t>
                                    </m:r>
                                  </m:den>
                                </m:f>
                                <m:r>
                                  <a:rPr lang="en-US" altLang="ko-KR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0961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ko-KR" sz="10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000" i="0" smtClean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altLang="ko-KR" sz="1000" dirty="0"/>
                            <a:t> </a:t>
                          </a:r>
                          <a:r>
                            <a:rPr lang="en-US" altLang="ko-KR" sz="1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+</a:t>
                          </a:r>
                          <a:r>
                            <a:rPr lang="en-US" altLang="ko-KR" sz="1000" dirty="0"/>
                            <a:t>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00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000" b="0" i="0" smtClean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000" i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fName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86241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(</a:t>
                          </a:r>
                          <a:r>
                            <a:rPr lang="en-US" altLang="ko-KR" sz="1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ko-KR" sz="10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000" i="0" smtClean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altLang="ko-KR" sz="1000" dirty="0"/>
                            <a:t> </a:t>
                          </a:r>
                          <a:r>
                            <a:rPr lang="en-US" altLang="ko-KR" sz="1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−</a:t>
                          </a:r>
                          <a:r>
                            <a:rPr lang="en-US" altLang="ko-KR" sz="1000" dirty="0"/>
                            <a:t>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00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000" b="0" i="0" smtClean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000" i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fName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−1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−1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−1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−1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3819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𝑖𝑥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(</a:t>
                          </a:r>
                          <a:r>
                            <a:rPr lang="en-US" altLang="ko-KR" sz="1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00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altLang="ko-KR" sz="1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ko-KR" sz="1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00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altLang="ko-KR" sz="1000" dirty="0"/>
                            <a:t>)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err="1"/>
                            <a:t>i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−1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−</a:t>
                          </a:r>
                          <a:r>
                            <a:rPr lang="en-US" altLang="ko-KR" sz="1000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err="1"/>
                            <a:t>i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−1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−</a:t>
                          </a:r>
                          <a:r>
                            <a:rPr lang="en-US" altLang="ko-KR" sz="1000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4978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𝑖𝑥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(</a:t>
                          </a:r>
                          <a:r>
                            <a:rPr lang="en-US" altLang="ko-KR" sz="1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00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altLang="ko-KR" sz="1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−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ko-KR" sz="1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00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altLang="ko-KR" sz="1000" dirty="0"/>
                            <a:t>)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−</a:t>
                          </a:r>
                          <a:r>
                            <a:rPr lang="en-US" altLang="ko-KR" sz="1000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>
                              <a:latin typeface="Cambria Math" panose="02040503050406030204" pitchFamily="18" charset="0"/>
                            </a:rPr>
                            <a:t>−</a:t>
                          </a:r>
                          <a:r>
                            <a:rPr lang="en-US" altLang="ko-KR" sz="1000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err="1"/>
                            <a:t>i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−</a:t>
                          </a:r>
                          <a:r>
                            <a:rPr lang="en-US" altLang="ko-KR" sz="1000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>
                              <a:latin typeface="Cambria Math" panose="02040503050406030204" pitchFamily="18" charset="0"/>
                            </a:rPr>
                            <a:t>−</a:t>
                          </a:r>
                          <a:r>
                            <a:rPr lang="en-US" altLang="ko-KR" sz="1000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err="1"/>
                            <a:t>i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21309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00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(</a:t>
                          </a:r>
                          <a:r>
                            <a:rPr lang="ko-KR" altLang="ko-KR" sz="1000" dirty="0">
                              <a:latin typeface="Cambria Math" panose="02040503050406030204" pitchFamily="18" charset="0"/>
                            </a:rPr>
                            <a:t>=</a:t>
                          </a:r>
                          <a:r>
                            <a:rPr lang="en-US" altLang="ko-KR" sz="1000" dirty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𝑖𝑥</m:t>
                                      </m:r>
                                    </m:sup>
                                  </m:sSup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𝑖𝑥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000" dirty="0"/>
                            <a:t>(</a:t>
                          </a:r>
                          <a:r>
                            <a:rPr lang="en-US" altLang="ko-KR" sz="1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ko-KR" sz="1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00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𝑖𝑥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altLang="ko-KR" sz="1000" dirty="0"/>
                            <a:t>)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−1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−1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98576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00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altLang="ko-KR" sz="1000" dirty="0"/>
                        </a:p>
                        <a:p>
                          <a:pPr marL="0" marR="0" lvl="0" indent="0" algn="ctr" defTabSz="6858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(</a:t>
                          </a:r>
                          <a:r>
                            <a:rPr lang="ko-KR" altLang="ko-KR" sz="1000" dirty="0">
                              <a:latin typeface="Cambria Math" panose="02040503050406030204" pitchFamily="18" charset="0"/>
                            </a:rPr>
                            <a:t>=</a:t>
                          </a:r>
                          <a:r>
                            <a:rPr lang="en-US" altLang="ko-KR" sz="1000" dirty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𝑖𝑥</m:t>
                                      </m:r>
                                    </m:sup>
                                  </m:sSup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𝑖𝑥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000" dirty="0"/>
                            <a:t>(</a:t>
                          </a:r>
                          <a:r>
                            <a:rPr lang="en-US" altLang="ko-KR" sz="1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ko-KR" sz="1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ko-KR" sz="10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0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00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0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in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00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fName>
                                <m:e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𝑖𝑥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altLang="ko-KR" sz="1000" dirty="0"/>
                            <a:t>)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>
                              <a:latin typeface="Cambria Math" panose="02040503050406030204" pitchFamily="18" charset="0"/>
                            </a:rPr>
                            <a:t>−</a:t>
                          </a:r>
                          <a:r>
                            <a:rPr lang="en-US" altLang="ko-KR" sz="1000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>
                              <a:latin typeface="Cambria Math" panose="02040503050406030204" pitchFamily="18" charset="0"/>
                            </a:rPr>
                            <a:t>−</a:t>
                          </a:r>
                          <a:r>
                            <a:rPr lang="en-US" altLang="ko-KR" sz="1000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5294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i </a:t>
                          </a:r>
                          <a:r>
                            <a:rPr lang="en-US" altLang="ko-KR" sz="1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⋅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00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oMath>
                          </a14:m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( </a:t>
                          </a:r>
                          <a:r>
                            <a:rPr lang="ko-KR" altLang="ko-KR" sz="1000" dirty="0">
                              <a:latin typeface="Cambria Math" panose="02040503050406030204" pitchFamily="18" charset="0"/>
                            </a:rPr>
                            <a:t>=</a:t>
                          </a:r>
                          <a:r>
                            <a:rPr lang="en-US" altLang="ko-KR" sz="1000" dirty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000" i="0" smtClean="0">
                                      <a:latin typeface="Cambria Math" panose="02040503050406030204" pitchFamily="18" charset="0"/>
                                    </a:rPr>
                                    <m:t>sinh</m:t>
                                  </m:r>
                                </m:fName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𝑖𝑥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altLang="ko-KR" sz="1000" dirty="0">
                              <a:latin typeface="Cambria Math" panose="02040503050406030204" pitchFamily="18" charset="0"/>
                            </a:rPr>
                            <a:t>) 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err="1"/>
                            <a:t>i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o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>
                              <a:latin typeface="Cambria Math" panose="02040503050406030204" pitchFamily="18" charset="0"/>
                            </a:rPr>
                            <a:t>−</a:t>
                          </a:r>
                          <a:r>
                            <a:rPr lang="en-US" altLang="ko-KR" sz="1000" dirty="0" err="1">
                              <a:latin typeface="Cambria Math" panose="02040503050406030204" pitchFamily="18" charset="0"/>
                            </a:rPr>
                            <a:t>i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err="1"/>
                            <a:t>i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o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>
                              <a:latin typeface="Cambria Math" panose="02040503050406030204" pitchFamily="18" charset="0"/>
                            </a:rPr>
                            <a:t>−</a:t>
                          </a:r>
                          <a:r>
                            <a:rPr lang="en-US" altLang="ko-KR" sz="1000" dirty="0" err="1">
                              <a:latin typeface="Cambria Math" panose="02040503050406030204" pitchFamily="18" charset="0"/>
                            </a:rPr>
                            <a:t>i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10754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000" i="0" smtClean="0">
                                        <a:latin typeface="Cambria Math" panose="02040503050406030204" pitchFamily="18" charset="0"/>
                                      </a:rPr>
                                      <m:t>cosh</m:t>
                                    </m:r>
                                  </m:fName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altLang="ko-KR" sz="1000" dirty="0"/>
                        </a:p>
                        <a:p>
                          <a:pPr marL="0" marR="0" lvl="0" indent="0" algn="ctr" defTabSz="6858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(</a:t>
                          </a:r>
                          <a:r>
                            <a:rPr lang="ko-KR" altLang="ko-KR" sz="1000" dirty="0">
                              <a:latin typeface="Cambria Math" panose="02040503050406030204" pitchFamily="18" charset="0"/>
                            </a:rPr>
                            <a:t>=</a:t>
                          </a:r>
                          <a:r>
                            <a:rPr lang="en-US" altLang="ko-KR" sz="1000" dirty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000" dirty="0"/>
                            <a:t> (</a:t>
                          </a:r>
                          <a:r>
                            <a:rPr lang="ko-KR" altLang="ko-KR" sz="1000" dirty="0">
                              <a:latin typeface="Cambria Math" panose="02040503050406030204" pitchFamily="18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0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𝑖𝑥</m:t>
                                  </m:r>
                                </m:e>
                              </m:func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78025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00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sz="1000" b="0" i="0" smtClean="0"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sz="1000" i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fName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altLang="ko-KR" sz="1000" dirty="0"/>
                        </a:p>
                        <a:p>
                          <a:pPr marL="0" marR="0" lvl="0" indent="0" algn="ctr" defTabSz="6858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(</a:t>
                          </a:r>
                          <a:r>
                            <a:rPr lang="ko-KR" altLang="ko-KR" sz="1000" dirty="0">
                              <a:latin typeface="Cambria Math" panose="02040503050406030204" pitchFamily="18" charset="0"/>
                            </a:rPr>
                            <a:t>=</a:t>
                          </a:r>
                          <a:r>
                            <a:rPr lang="en-US" altLang="ko-KR" sz="1000" dirty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000" dirty="0"/>
                            <a:t> (</a:t>
                          </a:r>
                          <a:r>
                            <a:rPr lang="ko-KR" altLang="ko-KR" sz="1000" dirty="0">
                              <a:latin typeface="Cambria Math" panose="02040503050406030204" pitchFamily="18" charset="0"/>
                            </a:rPr>
                            <a:t>=</a:t>
                          </a:r>
                          <a:r>
                            <a:rPr lang="en-US" altLang="ko-KR" sz="1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−i⋅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𝑖𝑥</m:t>
                                  </m:r>
                                </m:e>
                              </m:func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5689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E1C34001-F748-41A7-B190-1689BBB86A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0482938"/>
                  </p:ext>
                </p:extLst>
              </p:nvPr>
            </p:nvGraphicFramePr>
            <p:xfrm>
              <a:off x="182879" y="1432560"/>
              <a:ext cx="6492242" cy="42952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53978">
                      <a:extLst>
                        <a:ext uri="{9D8B030D-6E8A-4147-A177-3AD203B41FA5}">
                          <a16:colId xmlns:a16="http://schemas.microsoft.com/office/drawing/2014/main" val="3256836714"/>
                        </a:ext>
                      </a:extLst>
                    </a:gridCol>
                    <a:gridCol w="604783">
                      <a:extLst>
                        <a:ext uri="{9D8B030D-6E8A-4147-A177-3AD203B41FA5}">
                          <a16:colId xmlns:a16="http://schemas.microsoft.com/office/drawing/2014/main" val="784765879"/>
                        </a:ext>
                      </a:extLst>
                    </a:gridCol>
                    <a:gridCol w="604783">
                      <a:extLst>
                        <a:ext uri="{9D8B030D-6E8A-4147-A177-3AD203B41FA5}">
                          <a16:colId xmlns:a16="http://schemas.microsoft.com/office/drawing/2014/main" val="2983236571"/>
                        </a:ext>
                      </a:extLst>
                    </a:gridCol>
                    <a:gridCol w="604783">
                      <a:extLst>
                        <a:ext uri="{9D8B030D-6E8A-4147-A177-3AD203B41FA5}">
                          <a16:colId xmlns:a16="http://schemas.microsoft.com/office/drawing/2014/main" val="1998816416"/>
                        </a:ext>
                      </a:extLst>
                    </a:gridCol>
                    <a:gridCol w="604783">
                      <a:extLst>
                        <a:ext uri="{9D8B030D-6E8A-4147-A177-3AD203B41FA5}">
                          <a16:colId xmlns:a16="http://schemas.microsoft.com/office/drawing/2014/main" val="206530304"/>
                        </a:ext>
                      </a:extLst>
                    </a:gridCol>
                    <a:gridCol w="604783">
                      <a:extLst>
                        <a:ext uri="{9D8B030D-6E8A-4147-A177-3AD203B41FA5}">
                          <a16:colId xmlns:a16="http://schemas.microsoft.com/office/drawing/2014/main" val="871355573"/>
                        </a:ext>
                      </a:extLst>
                    </a:gridCol>
                    <a:gridCol w="604783">
                      <a:extLst>
                        <a:ext uri="{9D8B030D-6E8A-4147-A177-3AD203B41FA5}">
                          <a16:colId xmlns:a16="http://schemas.microsoft.com/office/drawing/2014/main" val="157395144"/>
                        </a:ext>
                      </a:extLst>
                    </a:gridCol>
                    <a:gridCol w="604783">
                      <a:extLst>
                        <a:ext uri="{9D8B030D-6E8A-4147-A177-3AD203B41FA5}">
                          <a16:colId xmlns:a16="http://schemas.microsoft.com/office/drawing/2014/main" val="1839265385"/>
                        </a:ext>
                      </a:extLst>
                    </a:gridCol>
                    <a:gridCol w="604783">
                      <a:extLst>
                        <a:ext uri="{9D8B030D-6E8A-4147-A177-3AD203B41FA5}">
                          <a16:colId xmlns:a16="http://schemas.microsoft.com/office/drawing/2014/main" val="3344012956"/>
                        </a:ext>
                      </a:extLst>
                    </a:gridCol>
                  </a:tblGrid>
                  <a:tr h="377825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5758" t="-3226" r="-705051" b="-104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2000" t="-3226" r="-598000" b="-104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6768" t="-3226" r="-504040" b="-104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6768" t="-3226" r="-404040" b="-104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70000" t="-3226" r="-300000" b="-104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7778" t="-3226" r="-203030" b="-104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69000" t="-3226" r="-101000" b="-104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78788" t="-3226" r="-2020" b="-10403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096107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8" t="-98462" r="-293015" b="-8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8624146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8" t="-198462" r="-293015" b="-7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−1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−1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−1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−1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3819723"/>
                      </a:ext>
                    </a:extLst>
                  </a:tr>
                  <a:tr h="40113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8" t="-293939" r="-293015" b="-6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err="1"/>
                            <a:t>i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−1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−</a:t>
                          </a:r>
                          <a:r>
                            <a:rPr lang="en-US" altLang="ko-KR" sz="1000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err="1"/>
                            <a:t>i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−1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−</a:t>
                          </a:r>
                          <a:r>
                            <a:rPr lang="en-US" altLang="ko-KR" sz="1000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49786954"/>
                      </a:ext>
                    </a:extLst>
                  </a:tr>
                  <a:tr h="40113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8" t="-393939" r="-293015" b="-5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−</a:t>
                          </a:r>
                          <a:r>
                            <a:rPr lang="en-US" altLang="ko-KR" sz="1000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>
                              <a:latin typeface="Cambria Math" panose="02040503050406030204" pitchFamily="18" charset="0"/>
                            </a:rPr>
                            <a:t>−</a:t>
                          </a:r>
                          <a:r>
                            <a:rPr lang="en-US" altLang="ko-KR" sz="1000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err="1"/>
                            <a:t>i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−</a:t>
                          </a:r>
                          <a:r>
                            <a:rPr lang="en-US" altLang="ko-KR" sz="1000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>
                              <a:latin typeface="Cambria Math" panose="02040503050406030204" pitchFamily="18" charset="0"/>
                            </a:rPr>
                            <a:t>−</a:t>
                          </a:r>
                          <a:r>
                            <a:rPr lang="en-US" altLang="ko-KR" sz="1000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err="1"/>
                            <a:t>i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2130970"/>
                      </a:ext>
                    </a:extLst>
                  </a:tr>
                  <a:tr h="48895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8" t="-407500" r="-293015" b="-37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−1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−1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9857636"/>
                      </a:ext>
                    </a:extLst>
                  </a:tr>
                  <a:tr h="4897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8" t="-507500" r="-293015" b="-27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>
                              <a:latin typeface="Cambria Math" panose="02040503050406030204" pitchFamily="18" charset="0"/>
                            </a:rPr>
                            <a:t>−</a:t>
                          </a:r>
                          <a:r>
                            <a:rPr lang="en-US" altLang="ko-KR" sz="1000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>
                              <a:latin typeface="Cambria Math" panose="02040503050406030204" pitchFamily="18" charset="0"/>
                            </a:rPr>
                            <a:t>−</a:t>
                          </a:r>
                          <a:r>
                            <a:rPr lang="en-US" altLang="ko-KR" sz="1000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529453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8" t="-747692" r="-293015" b="-24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err="1"/>
                            <a:t>i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o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>
                              <a:latin typeface="Cambria Math" panose="02040503050406030204" pitchFamily="18" charset="0"/>
                            </a:rPr>
                            <a:t>−</a:t>
                          </a:r>
                          <a:r>
                            <a:rPr lang="en-US" altLang="ko-KR" sz="1000" dirty="0" err="1">
                              <a:latin typeface="Cambria Math" panose="02040503050406030204" pitchFamily="18" charset="0"/>
                            </a:rPr>
                            <a:t>i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err="1"/>
                            <a:t>i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o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>
                              <a:latin typeface="Cambria Math" panose="02040503050406030204" pitchFamily="18" charset="0"/>
                            </a:rPr>
                            <a:t>−</a:t>
                          </a:r>
                          <a:r>
                            <a:rPr lang="en-US" altLang="ko-KR" sz="1000" dirty="0" err="1">
                              <a:latin typeface="Cambria Math" panose="02040503050406030204" pitchFamily="18" charset="0"/>
                            </a:rPr>
                            <a:t>i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1075490"/>
                      </a:ext>
                    </a:extLst>
                  </a:tr>
                  <a:tr h="47383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8" t="-706410" r="-293015" b="-1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78025921"/>
                      </a:ext>
                    </a:extLst>
                  </a:tr>
                  <a:tr h="47383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8" t="-806410" r="-293015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5689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E86976-B809-4E6F-8EE8-60D1F0E56A00}"/>
                  </a:ext>
                </a:extLst>
              </p:cNvPr>
              <p:cNvSpPr txBox="1"/>
              <p:nvPr/>
            </p:nvSpPr>
            <p:spPr>
              <a:xfrm>
                <a:off x="182879" y="5969000"/>
                <a:ext cx="6492242" cy="1810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1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cosh</m:t>
                            </m:r>
                          </m:e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func>
                      <m:func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1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sinh</m:t>
                            </m:r>
                          </m:e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ko-KR" altLang="en-US" sz="1100" dirty="0"/>
                  <a:t>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100" dirty="0"/>
                  <a:t> </a:t>
                </a:r>
                <a:r>
                  <a:rPr lang="en-US" altLang="ko-KR" sz="11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sz="1100" dirty="0"/>
                  <a:t>= 1</a:t>
                </a:r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  <m:r>
                          <a:rPr lang="en-US" altLang="ko-KR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fName>
                      <m:e>
                        <m:d>
                          <m:d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</m:e>
                    </m:func>
                    <m:func>
                      <m:func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𝑖𝑥</m:t>
                        </m:r>
                      </m:e>
                    </m:func>
                    <m:r>
                      <a:rPr lang="en-US" altLang="ko-KR" sz="11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𝑖𝑦</m:t>
                        </m:r>
                      </m:e>
                    </m:func>
                  </m:oMath>
                </a14:m>
                <a:r>
                  <a:rPr lang="en-US" altLang="ko-KR" sz="1100" dirty="0"/>
                  <a:t>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ko-KR" altLang="en-US" sz="1100" dirty="0"/>
                  <a:t>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ko-KR" sz="1100" dirty="0"/>
                  <a:t> </a:t>
                </a:r>
                <a:r>
                  <a:rPr lang="en-US" altLang="ko-KR" sz="1100" dirty="0" err="1"/>
                  <a:t>i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ko-KR" altLang="en-US" sz="1100" dirty="0">
                    <a:latin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dirty="0" smtClean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r>
                  <a:rPr lang="ko-KR" altLang="en-US" sz="1100" dirty="0">
                    <a:latin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/>
                  <a:t>) = </a:t>
                </a:r>
                <a:r>
                  <a:rPr lang="en-US" altLang="ko-KR" sz="1100" dirty="0" err="1"/>
                  <a:t>i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100" dirty="0"/>
              </a:p>
              <a:p>
                <a:r>
                  <a:rPr lang="en-US" altLang="ko-KR" sz="1100" dirty="0"/>
                  <a:t>        </a:t>
                </a:r>
                <a:r>
                  <a:rPr lang="ko-KR" altLang="ko-KR" sz="1100" dirty="0">
                    <a:latin typeface="Cambria Math" panose="02040503050406030204" pitchFamily="18" charset="0"/>
                  </a:rPr>
                  <a:t>⇔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100" dirty="0"/>
                  <a:t> </a:t>
                </a:r>
                <a:r>
                  <a:rPr lang="en-US" altLang="ko-KR" sz="1100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ko-KR" altLang="en-US" sz="1100" dirty="0">
                    <a:latin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r>
                  <a:rPr lang="ko-KR" altLang="en-US" sz="1100" dirty="0">
                    <a:latin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ko-KR" sz="1100" dirty="0"/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fName>
                      <m:e>
                        <m:d>
                          <m:d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</m:e>
                    </m:func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𝑖𝑥</m:t>
                        </m:r>
                      </m:e>
                    </m:func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𝑖𝑦</m:t>
                        </m:r>
                      </m:e>
                    </m:func>
                    <m:r>
                      <m:rPr>
                        <m:nor/>
                      </m:rPr>
                      <a:rPr lang="en-US" altLang="ko-KR" sz="1100" dirty="0"/>
                      <m:t> 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𝑖𝑦</m:t>
                        </m:r>
                      </m:e>
                    </m:func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altLang="ko-KR" sz="11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𝑖𝑥</m:t>
                        </m:r>
                      </m:e>
                    </m:func>
                  </m:oMath>
                </a14:m>
                <a:r>
                  <a:rPr lang="ko-KR" altLang="en-US" sz="1100" dirty="0"/>
                  <a:t>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ko-KR" sz="11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r>
                  <a:rPr lang="ko-KR" altLang="en-US" sz="1100" dirty="0"/>
                  <a:t> 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− </a:t>
                </a:r>
                <a:r>
                  <a:rPr lang="en-US" altLang="ko-KR" sz="1100" dirty="0" err="1">
                    <a:latin typeface="Cambria Math" panose="02040503050406030204" pitchFamily="18" charset="0"/>
                  </a:rPr>
                  <a:t>i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ko-KR" altLang="en-US" sz="1100" dirty="0">
                    <a:latin typeface="Cambria Math" panose="02040503050406030204" pitchFamily="18" charset="0"/>
                  </a:rPr>
                  <a:t>⋅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 i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r>
                  <a:rPr lang="ko-KR" altLang="en-US" sz="1100" dirty="0"/>
                  <a:t> </a:t>
                </a:r>
                <a:endParaRPr lang="en-US" altLang="ko-KR" sz="1100" dirty="0"/>
              </a:p>
              <a:p>
                <a:r>
                  <a:rPr lang="en-US" altLang="ko-KR" sz="1100" dirty="0"/>
                  <a:t>          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 sz="1100" dirty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r>
                  <a:rPr lang="ko-KR" altLang="en-US" sz="1100" dirty="0"/>
                  <a:t> 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+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ko-KR" altLang="en-US" sz="1100" dirty="0">
                    <a:latin typeface="Cambria Math" panose="02040503050406030204" pitchFamily="18" charset="0"/>
                  </a:rPr>
                  <a:t>⋅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r>
                  <a:rPr lang="ko-KR" altLang="en-US" sz="1100" dirty="0"/>
                  <a:t> </a:t>
                </a:r>
                <a:endParaRPr lang="en-US" altLang="ko-KR" sz="1100" dirty="0"/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ko-KR" altLang="en-US" sz="1100" dirty="0"/>
                  <a:t> </a:t>
                </a:r>
                <a:r>
                  <a:rPr lang="en-US" altLang="ko-KR" sz="11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100" i="0" smtClean="0">
                                <a:latin typeface="Cambria Math" panose="02040503050406030204" pitchFamily="18" charset="0"/>
                              </a:rPr>
                              <m:t>tanh</m:t>
                            </m:r>
                          </m:fName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1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tanh</m:t>
                            </m:r>
                          </m:fName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100" b="0" i="0" smtClean="0">
                                <a:latin typeface="Cambria Math" panose="02040503050406030204" pitchFamily="18" charset="0"/>
                              </a:rPr>
                              <m:t>tanh</m:t>
                            </m:r>
                          </m:fName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 </m:t>
                        </m:r>
                        <m:func>
                          <m:func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1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tanh</m:t>
                            </m:r>
                          </m:fName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den>
                    </m:f>
                  </m:oMath>
                </a14:m>
                <a:r>
                  <a:rPr lang="ko-KR" altLang="en-US" sz="1100" dirty="0"/>
                  <a:t> </a:t>
                </a:r>
                <a:endParaRPr lang="en-US" altLang="ko-KR" sz="1100" dirty="0"/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</m:t>
                        </m:r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sh</m:t>
                        </m:r>
                      </m:fName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/>
                  <a:t>' = </a:t>
                </a:r>
                <a14:m>
                  <m:oMath xmlns:m="http://schemas.openxmlformats.org/officeDocument/2006/math"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/>
                  <a:t>' = </a:t>
                </a:r>
                <a14:m>
                  <m:oMath xmlns:m="http://schemas.openxmlformats.org/officeDocument/2006/math"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ko-KR" sz="1100" dirty="0"/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altLang="ko-KR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/>
                  <a:t>' = </a:t>
                </a:r>
                <a14:m>
                  <m:oMath xmlns:m="http://schemas.openxmlformats.org/officeDocument/2006/math"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/>
                  <a:t>' = </a:t>
                </a:r>
                <a14:m>
                  <m:oMath xmlns:m="http://schemas.openxmlformats.org/officeDocument/2006/math"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b="0" i="0" smtClean="0">
                            <a:latin typeface="Cambria Math" panose="02040503050406030204" pitchFamily="18" charset="0"/>
                          </a:rPr>
                          <m:t>co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sh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ko-KR" sz="11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E86976-B809-4E6F-8EE8-60D1F0E56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" y="5969000"/>
                <a:ext cx="6492242" cy="18101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266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64DB6-4B42-4C9F-AA4A-A4982B33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421198"/>
          </a:xfrm>
        </p:spPr>
        <p:txBody>
          <a:bodyPr/>
          <a:lstStyle/>
          <a:p>
            <a:pPr algn="ctr"/>
            <a:r>
              <a:rPr lang="ko-KR" altLang="en-US" dirty="0"/>
              <a:t>선형 연립 미분방정식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6648BF-BC2D-4CE4-A681-28164FD8644C}"/>
                  </a:ext>
                </a:extLst>
              </p:cNvPr>
              <p:cNvSpPr txBox="1"/>
              <p:nvPr/>
            </p:nvSpPr>
            <p:spPr>
              <a:xfrm>
                <a:off x="317500" y="1948603"/>
                <a:ext cx="6223000" cy="2843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det 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|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ko-KR" sz="11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ko-KR" sz="11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en-US" altLang="ko-KR" sz="1100" b="1" dirty="0">
                    <a:latin typeface="Cambria Math" panose="02040503050406030204" pitchFamily="18" charset="0"/>
                  </a:rPr>
                  <a:t>I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1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1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1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1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1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1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1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1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1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⟹ 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단위행렬 </a:t>
                </a:r>
                <a:r>
                  <a:rPr lang="en-US" altLang="ko-KR" sz="1100" b="1" dirty="0">
                    <a:latin typeface="Cambria Math" panose="02040503050406030204" pitchFamily="18" charset="0"/>
                  </a:rPr>
                  <a:t>I</a:t>
                </a:r>
                <a:endParaRPr lang="en-US" altLang="ko-KR" sz="11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]=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전</m:t>
                        </m:r>
                        <m:r>
                          <a:rPr lang="ko-KR" alt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치</m:t>
                        </m:r>
                        <m:r>
                          <a:rPr lang="ko-KR" alt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행</m:t>
                        </m:r>
                        <m:r>
                          <a:rPr lang="ko-KR" alt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렬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11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ko-KR" sz="1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6648BF-BC2D-4CE4-A681-28164FD86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0" y="1948603"/>
                <a:ext cx="6223000" cy="28437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334E04-1044-4484-8F64-DD08A69591CF}"/>
                  </a:ext>
                </a:extLst>
              </p:cNvPr>
              <p:cNvSpPr txBox="1"/>
              <p:nvPr/>
            </p:nvSpPr>
            <p:spPr>
              <a:xfrm>
                <a:off x="317500" y="4953000"/>
                <a:ext cx="6223000" cy="4732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&lt;1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계 선형 연립 미분 방정식의 행렬과 벡터 표현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&gt;</a:t>
                </a: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′(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(t)+….+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′(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+….+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.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.</a:t>
                </a:r>
              </a:p>
              <a:p>
                <a:pPr latinLnBrk="1"/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′(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+….+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′(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′(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′(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⇔ 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' = 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Ay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</a:t>
                </a:r>
                <a:r>
                  <a:rPr lang="ko-KR" altLang="en-US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고유값과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고유벡터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</a:t>
                </a:r>
              </a:p>
              <a:p>
                <a:pPr latinLnBrk="1"/>
                <a:endParaRPr lang="en-US" altLang="ko-KR" sz="11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1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ko-KR" altLang="en-US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고유값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l-GR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고유벡터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Ax = 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𝛌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 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⇔   (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A−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𝛌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=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(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A−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𝛌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=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 ⇔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(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A−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𝛌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=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 ⇔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det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A−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𝛌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 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⇔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=0 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−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l-GR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334E04-1044-4484-8F64-DD08A6959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0" y="4953000"/>
                <a:ext cx="6223000" cy="4732770"/>
              </a:xfrm>
              <a:prstGeom prst="rect">
                <a:avLst/>
              </a:prstGeom>
              <a:blipFill>
                <a:blip r:embed="rId3"/>
                <a:stretch>
                  <a:fillRect t="-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402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61576619-3DD3-4E98-BBBC-CBC382E4CE4C}"/>
                  </a:ext>
                </a:extLst>
              </p:cNvPr>
              <p:cNvSpPr/>
              <p:nvPr/>
            </p:nvSpPr>
            <p:spPr>
              <a:xfrm>
                <a:off x="665745" y="1073926"/>
                <a:ext cx="4016321" cy="907274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100" dirty="0">
                    <a:solidFill>
                      <a:srgbClr val="7030A0"/>
                    </a:solidFill>
                  </a:rPr>
                  <a:t>&lt;</a:t>
                </a:r>
                <a:r>
                  <a:rPr lang="ko-KR" altLang="en-US" sz="1100" dirty="0">
                    <a:solidFill>
                      <a:srgbClr val="7030A0"/>
                    </a:solidFill>
                  </a:rPr>
                  <a:t>유제 </a:t>
                </a:r>
                <a:r>
                  <a:rPr lang="en-US" altLang="ko-KR" sz="1100" dirty="0">
                    <a:solidFill>
                      <a:srgbClr val="7030A0"/>
                    </a:solidFill>
                  </a:rPr>
                  <a:t>&gt;</a:t>
                </a:r>
                <a:r>
                  <a:rPr lang="ko-KR" altLang="en-US" sz="1100" dirty="0">
                    <a:solidFill>
                      <a:srgbClr val="7030A0"/>
                    </a:solidFill>
                  </a:rPr>
                  <a:t>다음 행렬 </a:t>
                </a:r>
                <a:r>
                  <a:rPr lang="en-US" altLang="ko-KR" sz="1100" b="1" dirty="0">
                    <a:solidFill>
                      <a:srgbClr val="7030A0"/>
                    </a:solidFill>
                  </a:rPr>
                  <a:t>A </a:t>
                </a:r>
                <a:r>
                  <a:rPr lang="ko-KR" altLang="en-US" sz="1100" dirty="0">
                    <a:solidFill>
                      <a:srgbClr val="7030A0"/>
                    </a:solidFill>
                  </a:rPr>
                  <a:t>에서 고유 값과 고유 벡터를 구하라</a:t>
                </a:r>
                <a:r>
                  <a:rPr lang="en-US" altLang="ko-KR" sz="1100" dirty="0">
                    <a:solidFill>
                      <a:srgbClr val="7030A0"/>
                    </a:solidFill>
                  </a:rPr>
                  <a:t>.</a:t>
                </a:r>
              </a:p>
              <a:p>
                <a:endParaRPr lang="en-US" altLang="ko-KR" sz="1100" dirty="0">
                  <a:solidFill>
                    <a:srgbClr val="7030A0"/>
                  </a:solidFill>
                </a:endParaRPr>
              </a:p>
              <a:p>
                <a:r>
                  <a:rPr lang="en-US" altLang="ko-KR" sz="1100" dirty="0">
                    <a:solidFill>
                      <a:srgbClr val="7030A0"/>
                    </a:solidFill>
                  </a:rPr>
                  <a:t>(1) </a:t>
                </a:r>
                <a:r>
                  <a:rPr lang="en-US" altLang="ko-KR" sz="1100" b="1" dirty="0">
                    <a:solidFill>
                      <a:srgbClr val="7030A0"/>
                    </a:solidFill>
                  </a:rPr>
                  <a:t>A </a:t>
                </a:r>
                <a:r>
                  <a:rPr lang="en-US" altLang="ko-KR" sz="1100" dirty="0">
                    <a:solidFill>
                      <a:srgbClr val="7030A0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1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1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1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11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1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11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1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61576619-3DD3-4E98-BBBC-CBC382E4CE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45" y="1073926"/>
                <a:ext cx="4016321" cy="907274"/>
              </a:xfrm>
              <a:prstGeom prst="roundRect">
                <a:avLst>
                  <a:gd name="adj" fmla="val 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0137EDC7-0549-40CF-B07B-BAB163F9DE6F}"/>
                  </a:ext>
                </a:extLst>
              </p:cNvPr>
              <p:cNvSpPr/>
              <p:nvPr/>
            </p:nvSpPr>
            <p:spPr>
              <a:xfrm>
                <a:off x="665745" y="2817920"/>
                <a:ext cx="5218587" cy="4742813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유제 풀이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&gt;</a:t>
                </a:r>
              </a:p>
              <a:p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pPr marL="228600" indent="-228600">
                  <a:buAutoNum type="arabicParenBoth"/>
                </a:pPr>
                <a:r>
                  <a:rPr lang="en-US" altLang="ko-KR" sz="1100" b="1" dirty="0">
                    <a:solidFill>
                      <a:schemeClr val="tx1"/>
                    </a:solidFill>
                  </a:rPr>
                  <a:t>A 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Ax = 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𝛌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 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⇔   (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A−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𝛌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=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(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A−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𝛌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=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 ⇔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⋅</m:t>
                    </m:r>
                  </m:oMath>
                </a14:m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(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A−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𝛌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=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 ⇔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det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A−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𝛌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 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⇔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4−</m:t>
                              </m:r>
                              <m:r>
                                <a:rPr lang="ko-KR" alt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−2−</m:t>
                              </m:r>
                              <m:r>
                                <a:rPr lang="ko-KR" alt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⇔(</a:t>
                </a:r>
                <a14:m>
                  <m:oMath xmlns:m="http://schemas.openxmlformats.org/officeDocument/2006/math">
                    <m:r>
                      <a:rPr lang="ko-KR" alt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</a:rPr>
                  <a:t>+4)(</a:t>
                </a:r>
                <a14:m>
                  <m:oMath xmlns:m="http://schemas.openxmlformats.org/officeDocument/2006/math">
                    <m:r>
                      <a:rPr lang="ko-KR" alt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</a:rPr>
                  <a:t>+2) 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−3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+6</a:t>
                </a:r>
                <a:r>
                  <a:rPr lang="el-GR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+5</a:t>
                </a:r>
              </a:p>
              <a:p>
                <a:pPr latinLnBrk="1"/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(</a:t>
                </a:r>
                <a:r>
                  <a:rPr lang="el-GR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+5)(</a:t>
                </a:r>
                <a:r>
                  <a:rPr lang="el-GR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+1)=0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−5 ,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−1 </a:t>
                </a:r>
              </a:p>
              <a:p>
                <a:pPr latinLnBrk="1"/>
                <a:endParaRPr lang="en-US" altLang="ko-KR" sz="11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4−</m:t>
                              </m:r>
                              <m:sSub>
                                <m:sSubPr>
                                  <m:ctrlPr>
                                    <a:rPr lang="en-US" altLang="ko-KR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−2−</m:t>
                              </m:r>
                              <m:sSub>
                                <m:sSubPr>
                                  <m:ctrlPr>
                                    <a:rPr lang="en-US" altLang="ko-KR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⋅</m:t>
                    </m:r>
                  </m:oMath>
                </a14:m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⇔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⋅</m:t>
                    </m:r>
                  </m:oMath>
                </a14:m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latinLnBrk="1"/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                 ⇔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=0 , </a:t>
                </a:r>
                <a14:m>
                  <m:oMath xmlns:m="http://schemas.openxmlformats.org/officeDocument/2006/math">
                    <m:r>
                      <a:rPr lang="en-US" altLang="ko-KR" sz="11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altLang="ko-KR" sz="11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1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+ 3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=0 </a:t>
                </a:r>
              </a:p>
              <a:p>
                <a:pPr latinLnBrk="1"/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                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ko-KR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11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4−</m:t>
                              </m:r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−2−</m:t>
                              </m:r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⋅</m:t>
                    </m:r>
                  </m:oMath>
                </a14:m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⇔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⋅</m:t>
                    </m:r>
                  </m:oMath>
                </a14:m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latinLnBrk="1"/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                 ⇔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  <m:r>
                          <a:rPr lang="en-US" altLang="ko-KR" sz="11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=0 , </a:t>
                </a:r>
                <a14:m>
                  <m:oMath xmlns:m="http://schemas.openxmlformats.org/officeDocument/2006/math">
                    <m:r>
                      <a:rPr lang="en-US" altLang="ko-KR" sz="11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altLang="ko-KR" sz="11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=0 </a:t>
                </a:r>
              </a:p>
              <a:p>
                <a:pPr latinLnBrk="1"/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                 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11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0137EDC7-0549-40CF-B07B-BAB163F9DE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45" y="2817920"/>
                <a:ext cx="5218587" cy="4742813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86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64DB6-4B42-4C9F-AA4A-A4982B33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421198"/>
          </a:xfrm>
        </p:spPr>
        <p:txBody>
          <a:bodyPr/>
          <a:lstStyle/>
          <a:p>
            <a:pPr algn="ctr"/>
            <a:r>
              <a:rPr lang="ko-KR" altLang="en-US" dirty="0"/>
              <a:t> 제차 연립 미분방정식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6648BF-BC2D-4CE4-A681-28164FD8644C}"/>
                  </a:ext>
                </a:extLst>
              </p:cNvPr>
              <p:cNvSpPr txBox="1"/>
              <p:nvPr/>
            </p:nvSpPr>
            <p:spPr>
              <a:xfrm>
                <a:off x="317500" y="1948603"/>
                <a:ext cx="6223000" cy="4213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′(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(t)+….+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′(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+….+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.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.</a:t>
                </a:r>
              </a:p>
              <a:p>
                <a:pPr latinLnBrk="1"/>
                <a14:m>
                  <m:oMath xmlns:m="http://schemas.openxmlformats.org/officeDocument/2006/math"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′(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+….+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𝑛𝑛</m:t>
                        </m:r>
                      </m:sub>
                    </m:sSub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′(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′(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′(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⇔ 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' = 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Ay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' = 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Ay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 ⇔ y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' = 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Ay</a:t>
                </a:r>
              </a:p>
              <a:p>
                <a:pPr latinLnBrk="1"/>
                <a:endParaRPr lang="en-US" altLang="ko-KR" sz="11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ko-KR" alt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(2)</m:t>
                        </m:r>
                      </m:sup>
                    </m:sSup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………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(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의 고유벡터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l-GR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의 </a:t>
                </a:r>
                <a:r>
                  <a:rPr lang="ko-KR" altLang="en-US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고유값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' = 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d>
                          <m:d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' = 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d>
                          <m:d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......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' = 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d>
                          <m:d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d>
                          <m:d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d>
                          <m:d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ko-KR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+….+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1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d>
                          <m:d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ko-KR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b="1" dirty="0">
                    <a:ea typeface="Cambria Math" panose="02040503050406030204" pitchFamily="18" charset="0"/>
                  </a:rPr>
                  <a:t>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d>
                          <m:d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b="1" dirty="0">
                    <a:ea typeface="Cambria Math" panose="02040503050406030204" pitchFamily="18" charset="0"/>
                  </a:rPr>
                  <a:t>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d>
                          <m:d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ko-KR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+….+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100" b="1" dirty="0">
                    <a:ea typeface="Cambria Math" panose="02040503050406030204" pitchFamily="18" charset="0"/>
                  </a:rPr>
                  <a:t>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d>
                          <m:d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endParaRPr lang="en-US" altLang="ko-KR" sz="11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)′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sz="11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endParaRPr lang="en-US" altLang="ko-KR" sz="11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ko-KR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+….+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ko-KR" sz="11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6648BF-BC2D-4CE4-A681-28164FD86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0" y="1948603"/>
                <a:ext cx="6223000" cy="4213718"/>
              </a:xfrm>
              <a:prstGeom prst="rect">
                <a:avLst/>
              </a:prstGeom>
              <a:blipFill>
                <a:blip r:embed="rId2"/>
                <a:stretch>
                  <a:fillRect t="-1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말풍선: 모서리가 둥근 사각형 7">
                <a:extLst>
                  <a:ext uri="{FF2B5EF4-FFF2-40B4-BE49-F238E27FC236}">
                    <a16:creationId xmlns:a16="http://schemas.microsoft.com/office/drawing/2014/main" id="{81334C4E-BF45-4050-AFAD-0DF5DD4BD9EC}"/>
                  </a:ext>
                </a:extLst>
              </p:cNvPr>
              <p:cNvSpPr/>
              <p:nvPr/>
            </p:nvSpPr>
            <p:spPr>
              <a:xfrm>
                <a:off x="3683000" y="5270500"/>
                <a:ext cx="1888067" cy="706966"/>
              </a:xfrm>
              <a:prstGeom prst="wedgeRoundRectCallout">
                <a:avLst>
                  <a:gd name="adj1" fmla="val -92889"/>
                  <a:gd name="adj2" fmla="val 15414"/>
                  <a:gd name="adj3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ko-KR" altLang="en-US" sz="11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sz="1100" dirty="0"/>
                  <a:t> 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' = 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Ay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의 해 이다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중첩의 원리를 증명함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8" name="말풍선: 모서리가 둥근 사각형 7">
                <a:extLst>
                  <a:ext uri="{FF2B5EF4-FFF2-40B4-BE49-F238E27FC236}">
                    <a16:creationId xmlns:a16="http://schemas.microsoft.com/office/drawing/2014/main" id="{81334C4E-BF45-4050-AFAD-0DF5DD4BD9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00" y="5270500"/>
                <a:ext cx="1888067" cy="706966"/>
              </a:xfrm>
              <a:prstGeom prst="wedgeRoundRectCallout">
                <a:avLst>
                  <a:gd name="adj1" fmla="val -92889"/>
                  <a:gd name="adj2" fmla="val 15414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3778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64DB6-4B42-4C9F-AA4A-A4982B33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421198"/>
          </a:xfrm>
        </p:spPr>
        <p:txBody>
          <a:bodyPr/>
          <a:lstStyle/>
          <a:p>
            <a:pPr algn="ctr"/>
            <a:r>
              <a:rPr lang="ko-KR" altLang="en-US" dirty="0"/>
              <a:t> </a:t>
            </a:r>
            <a:r>
              <a:rPr lang="ko-KR" altLang="en-US" dirty="0" err="1"/>
              <a:t>비제차</a:t>
            </a:r>
            <a:r>
              <a:rPr lang="ko-KR" altLang="en-US" dirty="0"/>
              <a:t> 연립 미분방정식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6648BF-BC2D-4CE4-A681-28164FD8644C}"/>
                  </a:ext>
                </a:extLst>
              </p:cNvPr>
              <p:cNvSpPr txBox="1"/>
              <p:nvPr/>
            </p:nvSpPr>
            <p:spPr>
              <a:xfrm>
                <a:off x="317500" y="1948603"/>
                <a:ext cx="6223000" cy="3284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′(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(t)+….+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′(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+….+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.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.</a:t>
                </a:r>
              </a:p>
              <a:p>
                <a:pPr latinLnBrk="1"/>
                <a14:m>
                  <m:oMath xmlns:m="http://schemas.openxmlformats.org/officeDocument/2006/math"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′(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+….+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𝑛𝑛</m:t>
                        </m:r>
                      </m:sub>
                    </m:sSub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′(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′(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′(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⇔ 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' = 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Ay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' = 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Ay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 ≠ 0</a:t>
                </a:r>
              </a:p>
              <a:p>
                <a:pPr latinLnBrk="1"/>
                <a:endParaRPr lang="en-US" altLang="ko-KR" sz="11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e>
                        </m:eqArr>
                      </m:e>
                    </m:d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altLang="ko-KR" sz="11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u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)′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  =−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u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or</m:t>
                    </m:r>
                    <m:r>
                      <m:rPr>
                        <m:nor/>
                      </m:rPr>
                      <a:rPr lang="en-US" altLang="ko-KR" sz="1100" b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ko-KR" sz="11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ko-KR" sz="11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US" altLang="ko-KR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en-US" altLang="ko-KR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6648BF-BC2D-4CE4-A681-28164FD86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0" y="1948603"/>
                <a:ext cx="6223000" cy="3284938"/>
              </a:xfrm>
              <a:prstGeom prst="rect">
                <a:avLst/>
              </a:prstGeom>
              <a:blipFill>
                <a:blip r:embed="rId2"/>
                <a:stretch>
                  <a:fillRect t="-1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492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64DB6-4B42-4C9F-AA4A-A4982B33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421198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미분 방정식 급수해법</a:t>
            </a:r>
            <a:br>
              <a:rPr lang="en-US" altLang="ko-KR" dirty="0"/>
            </a:br>
            <a:r>
              <a:rPr lang="en-US" altLang="ko-KR" sz="1600" dirty="0"/>
              <a:t>(</a:t>
            </a:r>
            <a:r>
              <a:rPr lang="ko-KR" altLang="en-US" sz="1600" dirty="0"/>
              <a:t>변수 계수를 가진 미분방정식의 해를 구할 때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6648BF-BC2D-4CE4-A681-28164FD8644C}"/>
                  </a:ext>
                </a:extLst>
              </p:cNvPr>
              <p:cNvSpPr txBox="1"/>
              <p:nvPr/>
            </p:nvSpPr>
            <p:spPr>
              <a:xfrm>
                <a:off x="317500" y="1948603"/>
                <a:ext cx="6223000" cy="2183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ko-KR" altLang="en-US" sz="1100" dirty="0"/>
                  <a:t>급수 </a:t>
                </a:r>
                <a:r>
                  <a:rPr lang="en-US" altLang="ko-KR" sz="11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….</m:t>
                    </m:r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무한</a:t>
                </a:r>
                <a:r>
                  <a:rPr lang="ko-KR" altLang="en-US" sz="1100" dirty="0"/>
                  <a:t>급수 </a:t>
                </a:r>
                <a:r>
                  <a:rPr lang="en-US" altLang="ko-KR" sz="11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….</m:t>
                    </m:r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+…..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매</a:t>
                </a:r>
                <a:r>
                  <a:rPr lang="ko-KR" altLang="en-US" sz="1100" dirty="0"/>
                  <a:t>크로린 급수 </a:t>
                </a:r>
                <a:r>
                  <a:rPr lang="en-US" altLang="ko-KR" sz="1100" dirty="0"/>
                  <a:t>:  1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altLang="ko-KR" sz="1100" dirty="0"/>
                  <a:t>x</a:t>
                </a:r>
                <a14:m>
                  <m:oMath xmlns:m="http://schemas.openxmlformats.org/officeDocument/2006/math">
                    <m:r>
                      <a:rPr lang="en-US" altLang="ko-KR" sz="11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altLang="ko-KR" sz="11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altLang="ko-KR" sz="11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p>
                          <m:sSup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sup>
                      <m:e>
                        <m:f>
                          <m:f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ko-KR" sz="11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1100" dirty="0"/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</a:t>
                </a:r>
                <a:r>
                  <a:rPr lang="en-US" altLang="ko-KR" sz="1100" dirty="0"/>
                  <a:t>1</a:t>
                </a:r>
                <a14:m>
                  <m:oMath xmlns:m="http://schemas.openxmlformats.org/officeDocument/2006/math">
                    <m:r>
                      <a:rPr lang="en-US" altLang="ko-KR" sz="11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altLang="ko-KR" sz="11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ko-KR" sz="1100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altLang="ko-KR" sz="11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sup>
                      <m:e>
                        <m:sSup>
                          <m:sSup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ko-KR" sz="1100" dirty="0"/>
                  <a:t>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/>
                  <a:t>                                   1</a:t>
                </a:r>
                <a14:m>
                  <m:oMath xmlns:m="http://schemas.openxmlformats.org/officeDocument/2006/math">
                    <m:r>
                      <a:rPr lang="en-US" altLang="ko-KR" sz="11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ko-KR" sz="11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ko-KR" sz="11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ko-KR" sz="1100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altLang="ko-KR" sz="11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sup>
                      <m:e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)!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ko-KR" sz="1100" dirty="0"/>
                  <a:t>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dirty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altLang="ko-KR" sz="1100" b="0" i="0" dirty="0" smtClean="0">
                            <a:latin typeface="Cambria Math" panose="02040503050406030204" pitchFamily="18" charset="0"/>
                          </a:rPr>
                          <m:t>in</m:t>
                        </m:r>
                      </m:fName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/>
                  <a:t>                                   1</a:t>
                </a:r>
                <a14:m>
                  <m:oMath xmlns:m="http://schemas.openxmlformats.org/officeDocument/2006/math">
                    <m:r>
                      <a:rPr lang="en-US" altLang="ko-KR" sz="11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11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11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1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sz="1100" dirty="0"/>
                  <a:t>  =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sup>
                      <m:e>
                        <m:sSup>
                          <m:sSup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ko-KR" altLang="en-US" sz="1100" dirty="0"/>
                  <a:t>거듭제곱 급수 </a:t>
                </a:r>
                <a:r>
                  <a:rPr lang="en-US" altLang="ko-KR" sz="11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….               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6648BF-BC2D-4CE4-A681-28164FD86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0" y="1948603"/>
                <a:ext cx="6223000" cy="2183098"/>
              </a:xfrm>
              <a:prstGeom prst="rect">
                <a:avLst/>
              </a:prstGeom>
              <a:blipFill>
                <a:blip r:embed="rId2"/>
                <a:stretch>
                  <a:fillRect t="-279" b="-173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1B815C-3609-496A-89C6-4BD86D95E20D}"/>
                  </a:ext>
                </a:extLst>
              </p:cNvPr>
              <p:cNvSpPr txBox="1"/>
              <p:nvPr/>
            </p:nvSpPr>
            <p:spPr>
              <a:xfrm>
                <a:off x="317500" y="4268861"/>
                <a:ext cx="6223000" cy="5246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미분방정식의 거듭제곱 급수 해법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y = 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  <m:r>
                      <a:rPr lang="en-US" altLang="ko-KR" sz="11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….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y'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  <m:r>
                      <a:rPr lang="en-US" altLang="ko-KR" sz="11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1100" dirty="0">
                    <a:ea typeface="Cambria Math" panose="02040503050406030204" pitchFamily="18" charset="0"/>
                  </a:rPr>
                  <a:t> 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….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y''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e>
                    </m:nary>
                    <m:r>
                      <a:rPr lang="en-US" altLang="ko-KR" sz="11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1100" dirty="0">
                    <a:ea typeface="Cambria Math" panose="02040503050406030204" pitchFamily="18" charset="0"/>
                  </a:rPr>
                  <a:t> 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….</a:t>
                </a: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&lt;1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계 미분 방정식 거듭제곱 급수 해법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</a:t>
                </a:r>
              </a:p>
              <a:p>
                <a:pPr latinLnBrk="1"/>
                <a:r>
                  <a:rPr lang="en-US" altLang="ko-KR" sz="11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latinLnBrk="1"/>
                <a:r>
                  <a:rPr lang="en-US" altLang="ko-KR" sz="1100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ex1)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y'=y</a:t>
                </a: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y'−y =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  <m: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  <m: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=0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⇔ </a:t>
                </a:r>
                <a14:m>
                  <m:oMath xmlns:m="http://schemas.openxmlformats.org/officeDocument/2006/math"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ko-KR" sz="11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1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⋅….⋅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1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1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⋅…...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y'−y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1100" dirty="0">
                    <a:ea typeface="Cambria Math" panose="02040503050406030204" pitchFamily="18" charset="0"/>
                  </a:rPr>
                  <a:t> 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…. )−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…. )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+(2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x+(3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+…. = 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 ,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 , 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 , ….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1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….</a:t>
                </a: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y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….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1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….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</m:t>
                    </m:r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4!</m:t>
                        </m:r>
                      </m:den>
                    </m:f>
                    <m:sSup>
                      <m:sSup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….)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1B815C-3609-496A-89C6-4BD86D95E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0" y="4268861"/>
                <a:ext cx="6223000" cy="5246308"/>
              </a:xfrm>
              <a:prstGeom prst="rect">
                <a:avLst/>
              </a:prstGeom>
              <a:blipFill>
                <a:blip r:embed="rId3"/>
                <a:stretch>
                  <a:fillRect t="-15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226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A27075-0898-49E5-BDE9-19131B3270BF}"/>
                  </a:ext>
                </a:extLst>
              </p:cNvPr>
              <p:cNvSpPr txBox="1"/>
              <p:nvPr/>
            </p:nvSpPr>
            <p:spPr>
              <a:xfrm>
                <a:off x="107950" y="1276741"/>
                <a:ext cx="6223000" cy="3851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altLang="ko-KR" sz="1100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ex2)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y'−</a:t>
                </a:r>
                <a:r>
                  <a:rPr lang="en-US" altLang="ko-KR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xy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</a:t>
                </a: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y'−</a:t>
                </a:r>
                <a:r>
                  <a:rPr lang="en-US" altLang="ko-KR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xy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  <m: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1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  <m: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=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=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⇔ </a:t>
                </a:r>
                <a14:m>
                  <m:oMath xmlns:m="http://schemas.openxmlformats.org/officeDocument/2006/math"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=0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ko-KR" sz="11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1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num>
                      <m:den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(m≥2)</a:t>
                </a: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num>
                      <m:den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(m≥2)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1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1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11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11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ko-KR" sz="11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1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11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≥1</m:t>
                                </m:r>
                              </m:e>
                            </m:d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</m:t>
                            </m:r>
                            <m:r>
                              <m:rPr>
                                <m:nor/>
                              </m:rPr>
                              <a:rPr lang="en-US" altLang="ko-KR" sz="11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z="11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⋅….⋅</m:t>
                            </m:r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z="11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 </m:t>
                            </m:r>
                            <m:f>
                              <m:fPr>
                                <m:ctrlP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altLang="ko-KR" sz="11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f>
                              <m:fPr>
                                <m:ctrlP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altLang="ko-KR" sz="11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⋅…..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f>
                              <m:f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altLang="ko-KR" sz="11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⇔</m:t>
                            </m:r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z="11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 </m:t>
                            </m:r>
                            <m:f>
                              <m:f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ko-KR" sz="11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d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                           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11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≥1)⟶</m:t>
                            </m:r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z="11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⋅….⋅</m:t>
                            </m:r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z="11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ko-KR" sz="11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1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1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11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f>
                              <m:fPr>
                                <m:ctrlP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1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11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altLang="ko-KR" sz="11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⋅….⋅</m:t>
                            </m:r>
                            <m:f>
                              <m:fPr>
                                <m:ctrlPr>
                                  <a:rPr lang="en-US" altLang="ko-KR" sz="11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11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11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11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altLang="ko-KR" sz="11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⇔</m:t>
                            </m:r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z="11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 </m:t>
                            </m:r>
                            <m:f>
                              <m:f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3⋅5⋅7⋅….⋅2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 (</m:t>
                            </m:r>
                            <m:sSub>
                              <m:sSubPr>
                                <m:ctrlP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∵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=0)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≥1)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y=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100" i="1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b="0" dirty="0"/>
                  <a:t>                                 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</m:e>
                    </m:nary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1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  <m:r>
                              <a:rPr lang="en-US" altLang="ko-KR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altLang="ko-KR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A27075-0898-49E5-BDE9-19131B327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" y="1276741"/>
                <a:ext cx="6223000" cy="3851760"/>
              </a:xfrm>
              <a:prstGeom prst="rect">
                <a:avLst/>
              </a:prstGeom>
              <a:blipFill>
                <a:blip r:embed="rId2"/>
                <a:stretch>
                  <a:fillRect t="-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B01A73-9DE4-4576-87DC-4FD3F50AD98B}"/>
                  </a:ext>
                </a:extLst>
              </p:cNvPr>
              <p:cNvSpPr txBox="1"/>
              <p:nvPr/>
            </p:nvSpPr>
            <p:spPr>
              <a:xfrm>
                <a:off x="107950" y="5128501"/>
                <a:ext cx="6223000" cy="382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&lt;2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계 미분 방정식 거듭제곱 급수 해법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</a:t>
                </a:r>
              </a:p>
              <a:p>
                <a:pPr latinLnBrk="1"/>
                <a:r>
                  <a:rPr lang="en-US" altLang="ko-KR" sz="11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latinLnBrk="1"/>
                <a:r>
                  <a:rPr lang="en-US" altLang="ko-KR" sz="1100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ex1)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y''+y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=0</a:t>
                </a: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en-US" altLang="ko-KR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y''+y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e>
                    </m:nary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e>
                    </m:nary>
                    <m:r>
                      <a:rPr lang="en-US" altLang="ko-KR" sz="11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e>
                    </m:nary>
                    <m:r>
                      <a:rPr lang="en-US" altLang="ko-KR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=0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⇔ </a:t>
                </a:r>
                <a14:m>
                  <m:oMath xmlns:m="http://schemas.openxmlformats.org/officeDocument/2006/math"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1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num>
                      <m:den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(m≥2)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</a:t>
                </a:r>
              </a:p>
              <a:p>
                <a:pPr latinLnBrk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♠</m:t>
                    </m:r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num>
                      <m:den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(m≥2)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1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1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11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sz="11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11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1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1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en-US" altLang="ko-KR" sz="11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sz="11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11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den>
                              </m:f>
                              <m:d>
                                <m:dPr>
                                  <m:ctrlPr>
                                    <a:rPr lang="en-US" altLang="ko-KR" sz="11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1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1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≥1</m:t>
                                  </m:r>
                                </m:e>
                              </m:d>
                              <m:r>
                                <a:rPr lang="en-US" altLang="ko-KR" sz="11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  <m:r>
                                <m:rPr>
                                  <m:nor/>
                                </m:rPr>
                                <a:rPr lang="en-US" altLang="ko-KR" sz="11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sz="11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⋅….⋅</m:t>
                              </m:r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sz="11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US" altLang="ko-KR" sz="11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(−</m:t>
                              </m:r>
                              <m:f>
                                <m:fPr>
                                  <m:ctrlPr>
                                    <a:rPr lang="en-US" altLang="ko-KR" sz="11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1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11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1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sz="11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altLang="ko-KR" sz="11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nor/>
                                </m:rPr>
                                <a:rPr lang="en-US" altLang="ko-KR" sz="11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1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1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11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1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ko-KR" sz="11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ko-KR" sz="11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ko-KR" sz="11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altLang="ko-KR" sz="11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⋅…..</m:t>
                              </m:r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{−</m:t>
                              </m:r>
                              <m:f>
                                <m:f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altLang="ko-KR" sz="11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  <m:r>
                                <m:rPr>
                                  <m:nor/>
                                </m:rPr>
                                <a:rPr lang="en-US" altLang="ko-KR" sz="11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⇔</m:t>
                              </m:r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sz="11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sz="11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11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1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11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1)</m:t>
                                  </m:r>
                                </m:e>
                                <m:sup>
                                  <m:r>
                                    <a:rPr lang="en-US" altLang="ko-KR" sz="11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altLang="ko-KR" sz="11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(2</m:t>
                                  </m:r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)!</m:t>
                                  </m:r>
                                </m:den>
                              </m:f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         </m:t>
                              </m:r>
                            </m:e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1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1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11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sz="11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11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1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1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en-US" altLang="ko-KR" sz="11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sz="11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11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den>
                              </m:f>
                              <m:d>
                                <m:dPr>
                                  <m:ctrlPr>
                                    <a:rPr lang="en-US" altLang="ko-KR" sz="11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1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1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≥1</m:t>
                                  </m:r>
                                </m:e>
                              </m:d>
                              <m:r>
                                <a:rPr lang="en-US" altLang="ko-KR" sz="11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sz="11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⋅….⋅</m:t>
                              </m:r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sz="11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ko-KR" sz="11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1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sz="11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sz="11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1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1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sz="11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sz="110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US" altLang="ko-KR" sz="11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sz="11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sz="11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1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1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sz="11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altLang="ko-KR" sz="110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US" altLang="ko-KR" sz="11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ko-KR" sz="11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⋅….⋅</m:t>
                              </m:r>
                              <m:f>
                                <m:fPr>
                                  <m:ctrlPr>
                                    <a:rPr lang="en-US" altLang="ko-KR" sz="11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sz="11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11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altLang="ko-KR" sz="11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⇔</m:t>
                              </m:r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sz="11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sz="11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11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1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11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1)</m:t>
                                  </m:r>
                                </m:e>
                                <m:sup>
                                  <m:r>
                                    <a:rPr lang="en-US" altLang="ko-KR" sz="11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y=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100" i="1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=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ko-KR" sz="11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ko-KR" sz="11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1)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ko-KR" sz="11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ko-KR" sz="11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1)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altLang="ko-KR" sz="1100" i="1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i="1" dirty="0">
                    <a:latin typeface="Cambria Math" panose="02040503050406030204" pitchFamily="18" charset="0"/>
                  </a:rPr>
                  <a:t>                                   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B01A73-9DE4-4576-87DC-4FD3F50A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" y="5128501"/>
                <a:ext cx="6223000" cy="3821687"/>
              </a:xfrm>
              <a:prstGeom prst="rect">
                <a:avLst/>
              </a:prstGeom>
              <a:blipFill>
                <a:blip r:embed="rId3"/>
                <a:stretch>
                  <a:fillRect r="-4603" b="-35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309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83EB0-0278-4479-AAB5-45DBBAA0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프로베니우스</a:t>
            </a:r>
            <a:r>
              <a:rPr lang="ko-KR" altLang="en-US" dirty="0"/>
              <a:t> 해법</a:t>
            </a:r>
            <a:br>
              <a:rPr lang="en-US" altLang="ko-KR" dirty="0"/>
            </a:br>
            <a:r>
              <a:rPr lang="en-US" altLang="ko-KR" sz="1800" dirty="0"/>
              <a:t>(</a:t>
            </a:r>
            <a:r>
              <a:rPr lang="ko-KR" altLang="en-US" sz="1800" dirty="0"/>
              <a:t>거듭제곱급수 해법을 적용할 수 없을 때</a:t>
            </a:r>
            <a:r>
              <a:rPr lang="en-US" altLang="ko-KR" sz="1800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C3F6EDA4-3788-4B16-B6CE-B0C4306D083B}"/>
                  </a:ext>
                </a:extLst>
              </p:cNvPr>
              <p:cNvSpPr/>
              <p:nvPr/>
            </p:nvSpPr>
            <p:spPr>
              <a:xfrm>
                <a:off x="636588" y="2209800"/>
                <a:ext cx="3281362" cy="173355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100" dirty="0"/>
                  <a:t>거듭제곱급수 해법이 적용될 수 있는 경우 </a:t>
                </a:r>
                <a:r>
                  <a:rPr lang="en-US" altLang="ko-KR" sz="1100" dirty="0"/>
                  <a:t>:</a:t>
                </a:r>
              </a:p>
              <a:p>
                <a:endParaRPr lang="en-US" altLang="ko-KR" sz="1100" dirty="0"/>
              </a:p>
              <a:p>
                <a:r>
                  <a:rPr lang="ko-KR" altLang="en-US" sz="1100" dirty="0"/>
                  <a:t>해석적 함수</a:t>
                </a:r>
                <a:r>
                  <a:rPr lang="en-US" altLang="ko-KR" sz="1100" dirty="0"/>
                  <a:t>:</a:t>
                </a:r>
                <a:r>
                  <a:rPr lang="ko-KR" altLang="en-US" sz="1100" dirty="0"/>
                  <a:t> </a:t>
                </a:r>
                <a:r>
                  <a:rPr lang="en-US" altLang="ko-KR" sz="1100" dirty="0"/>
                  <a:t>f(x)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100" dirty="0"/>
                  <a:t> </a:t>
                </a:r>
              </a:p>
              <a:p>
                <a:endParaRPr lang="en-US" altLang="ko-KR" sz="1100" dirty="0"/>
              </a:p>
              <a:p>
                <a:r>
                  <a:rPr lang="en-US" altLang="ko-KR" sz="1100" dirty="0" err="1"/>
                  <a:t>y''+p</a:t>
                </a:r>
                <a:r>
                  <a:rPr lang="en-US" altLang="ko-KR" sz="1100" dirty="0"/>
                  <a:t>(x)</a:t>
                </a:r>
                <a:r>
                  <a:rPr lang="en-US" altLang="ko-KR" sz="1100" dirty="0" err="1"/>
                  <a:t>y'+q</a:t>
                </a:r>
                <a:r>
                  <a:rPr lang="en-US" altLang="ko-KR" sz="1100" dirty="0"/>
                  <a:t>(x)y=r(x), {p(x),q(x),r(x)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 f(x)}</a:t>
                </a:r>
                <a:endParaRPr lang="en-US" altLang="ko-KR" sz="1100" dirty="0"/>
              </a:p>
            </p:txBody>
          </p:sp>
        </mc:Choice>
        <mc:Fallback xmlns=""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C3F6EDA4-3788-4B16-B6CE-B0C4306D0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88" y="2209800"/>
                <a:ext cx="3281362" cy="173355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60655A-669F-4B9D-A109-0A21C21EE2CD}"/>
                  </a:ext>
                </a:extLst>
              </p:cNvPr>
              <p:cNvSpPr txBox="1"/>
              <p:nvPr/>
            </p:nvSpPr>
            <p:spPr>
              <a:xfrm>
                <a:off x="150813" y="4304945"/>
                <a:ext cx="6223000" cy="4652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&lt;</a:t>
                </a:r>
                <a:r>
                  <a:rPr lang="ko-KR" altLang="en-US" sz="1100" dirty="0" err="1"/>
                  <a:t>프로베니우스</a:t>
                </a:r>
                <a:r>
                  <a:rPr lang="ko-KR" altLang="en-US" sz="1100" dirty="0"/>
                  <a:t> 해법</a:t>
                </a:r>
                <a:r>
                  <a:rPr lang="en-US" altLang="ko-KR" sz="1100" dirty="0"/>
                  <a:t>&gt;</a:t>
                </a:r>
              </a:p>
              <a:p>
                <a:endParaRPr lang="en-US" altLang="ko-KR" sz="1100" dirty="0"/>
              </a:p>
              <a:p>
                <a:r>
                  <a:rPr lang="ko-KR" altLang="en-US" sz="1100" dirty="0"/>
                  <a:t>해석적 함수</a:t>
                </a:r>
                <a:r>
                  <a:rPr lang="en-US" altLang="ko-KR" sz="1100" dirty="0"/>
                  <a:t>:</a:t>
                </a:r>
                <a:r>
                  <a:rPr lang="ko-KR" altLang="en-US" sz="1100" dirty="0"/>
                  <a:t> </a:t>
                </a:r>
                <a:r>
                  <a:rPr lang="en-US" altLang="ko-KR" sz="1100" dirty="0"/>
                  <a:t>f(x)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100" dirty="0"/>
              </a:p>
              <a:p>
                <a:endParaRPr lang="en-US" altLang="ko-KR" sz="1100" dirty="0"/>
              </a:p>
              <a:p>
                <a:r>
                  <a:rPr lang="en-US" altLang="ko-KR" sz="1100" dirty="0"/>
                  <a:t>y''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1100" dirty="0"/>
                  <a:t>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0 , {b(x),c(x) ∈ f(x)}</a:t>
                </a:r>
              </a:p>
              <a:p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 y(x)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100" dirty="0"/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en-US" altLang="ko-KR" sz="1100" dirty="0"/>
                  <a:t>y''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1100" dirty="0"/>
                  <a:t>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0 , {b(x),c(x) ∈ f(x)}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+xb(x)</a:t>
                </a:r>
                <a:r>
                  <a:rPr lang="en-US" altLang="ko-KR" sz="1100" dirty="0" err="1">
                    <a:latin typeface="Cambria Math" panose="02040503050406030204" pitchFamily="18" charset="0"/>
                  </a:rPr>
                  <a:t>y'+c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(x)y=0 , b(x)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, c(x)=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y(x)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y'(x)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y''(x)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+xb(x)</a:t>
                </a:r>
                <a:r>
                  <a:rPr lang="en-US" altLang="ko-KR" sz="1100" dirty="0" err="1">
                    <a:latin typeface="Cambria Math" panose="02040503050406030204" pitchFamily="18" charset="0"/>
                  </a:rPr>
                  <a:t>y'+c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(x)y=0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−1)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+ x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  <m:r>
                      <a:rPr lang="en-US" altLang="ko-KR" sz="11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  <m:r>
                      <a:rPr lang="en-US" altLang="ko-KR" sz="11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  <m:r>
                      <a:rPr lang="en-US" altLang="ko-KR" sz="11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  =0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⇔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{(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−1)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{(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  <m:r>
                      <a:rPr lang="en-US" altLang="ko-KR" sz="11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  <m:r>
                      <a:rPr lang="en-US" altLang="ko-KR" sz="11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  =0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⇔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1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sSup>
                      <m:sSupPr>
                        <m:ctrlP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≠0, r(r−1)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+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r+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0</a:t>
                </a: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ko-KR" altLang="en-US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프로베니우스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지수방정식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r(r−1)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+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r+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         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0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60655A-669F-4B9D-A109-0A21C21EE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3" y="4304945"/>
                <a:ext cx="6223000" cy="4652236"/>
              </a:xfrm>
              <a:prstGeom prst="rect">
                <a:avLst/>
              </a:prstGeom>
              <a:blipFill>
                <a:blip r:embed="rId3"/>
                <a:stretch>
                  <a:fillRect t="-1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780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26F2E7-6041-419A-9FF6-DC0DE299A575}"/>
                  </a:ext>
                </a:extLst>
              </p:cNvPr>
              <p:cNvSpPr txBox="1"/>
              <p:nvPr/>
            </p:nvSpPr>
            <p:spPr>
              <a:xfrm>
                <a:off x="25400" y="351435"/>
                <a:ext cx="6223000" cy="2541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en-US" altLang="ko-KR" sz="1100" dirty="0"/>
                  <a:t>y''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1100" dirty="0"/>
                  <a:t>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0 , {b(x),c(x) ∈ f(x)}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+xb(x)</a:t>
                </a:r>
                <a:r>
                  <a:rPr lang="en-US" altLang="ko-KR" sz="1100" dirty="0" err="1">
                    <a:latin typeface="Cambria Math" panose="02040503050406030204" pitchFamily="18" charset="0"/>
                  </a:rPr>
                  <a:t>y'+c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(x)y=0 , b(x)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, c(x)=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y(x)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y'(x)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y''(x)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ko-KR" altLang="en-US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프로베니우스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지수방정식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r(r−1)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+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r+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         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0</a:t>
                </a: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 </a:t>
                </a:r>
                <a:r>
                  <a:rPr lang="ko-KR" altLang="en-US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프로베니우스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지수방정식의 근이 서로 다른 두 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이며 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∉ 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정수 일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경우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</a:t>
                </a: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1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26F2E7-6041-419A-9FF6-DC0DE299A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" y="351435"/>
                <a:ext cx="6223000" cy="2541721"/>
              </a:xfrm>
              <a:prstGeom prst="rect">
                <a:avLst/>
              </a:prstGeom>
              <a:blipFill>
                <a:blip r:embed="rId2"/>
                <a:stretch>
                  <a:fillRect b="-81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E50729-9FDB-4748-BB4D-44E52999FBAB}"/>
                  </a:ext>
                </a:extLst>
              </p:cNvPr>
              <p:cNvSpPr txBox="1"/>
              <p:nvPr/>
            </p:nvSpPr>
            <p:spPr>
              <a:xfrm>
                <a:off x="25400" y="2781396"/>
                <a:ext cx="6807199" cy="360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 </a:t>
                </a:r>
                <a:r>
                  <a:rPr lang="ko-KR" altLang="en-US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프로베니우스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지수방정식의 근이 중근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11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일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경우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</a:t>
                </a: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+u(x)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1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  <m:r>
                      <a:rPr lang="en-US" altLang="ko-KR" sz="1100" b="0" i="1" dirty="0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1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)' = u'⋅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+u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)'  , </a:t>
                </a:r>
                <a14:m>
                  <m:oMath xmlns:m="http://schemas.openxmlformats.org/officeDocument/2006/math">
                    <m:r>
                      <a:rPr lang="en-US" altLang="ko-KR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)'' =u''⋅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+2u'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)′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+u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)''</a:t>
                </a: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+x</a:t>
                </a:r>
                <a:r>
                  <a:rPr lang="en-US" altLang="ko-KR" sz="1100" dirty="0"/>
                  <a:t>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  <m:r>
                      <a:rPr lang="en-US" altLang="ko-KR" sz="11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'+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=0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{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u''⋅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+2u'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)′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+u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)'' }+x</a:t>
                </a:r>
                <a:r>
                  <a:rPr lang="en-US" altLang="ko-KR" sz="1100" dirty="0"/>
                  <a:t>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  <m:r>
                      <a:rPr lang="en-US" altLang="ko-KR" sz="11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⋅{u'⋅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+u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)' }+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⋅{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u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=0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⋅u⋅(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)′′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+x</a:t>
                </a:r>
                <a:r>
                  <a:rPr lang="en-US" altLang="ko-KR" sz="1100" dirty="0"/>
                  <a:t>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  <m:r>
                      <a:rPr lang="en-US" altLang="ko-KR" sz="11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⋅{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u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)' }+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⋅{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u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ko-KR" sz="1100" dirty="0">
                    <a:latin typeface="Cambria Math" panose="02040503050406030204" pitchFamily="18" charset="0"/>
                  </a:rPr>
                  <a:t>        = u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)′′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+x</a:t>
                </a:r>
                <a:r>
                  <a:rPr lang="en-US" altLang="ko-KR" sz="1100" dirty="0"/>
                  <a:t>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  <m:r>
                      <a:rPr lang="en-US" altLang="ko-KR" sz="11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)'+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] = u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0 = 0 , 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{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u''⋅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+2u'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)′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}+x</a:t>
                </a:r>
                <a:r>
                  <a:rPr lang="en-US" altLang="ko-KR" sz="1100" dirty="0"/>
                  <a:t>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  <m:r>
                      <a:rPr lang="en-US" altLang="ko-KR" sz="11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⋅u'⋅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u''⋅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u'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)′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+x</a:t>
                </a:r>
                <a:r>
                  <a:rPr lang="en-US" altLang="ko-KR" sz="1100" dirty="0"/>
                  <a:t>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  <m:r>
                      <a:rPr lang="en-US" altLang="ko-KR" sz="11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⋅u'⋅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⇔ u''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+{2</a:t>
                </a:r>
                <a14:m>
                  <m:oMath xmlns:m="http://schemas.openxmlformats.org/officeDocument/2006/math"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)′</m:t>
                        </m:r>
                      </m:num>
                      <m:den>
                        <m:sSub>
                          <m:sSubPr>
                            <m:ctrlPr>
                              <a:rPr lang="en-US" altLang="ko-KR" sz="11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ko-KR" sz="1100" dirty="0"/>
                  <a:t>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  <m:r>
                      <a:rPr lang="en-US" altLang="ko-KR" sz="11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}⋅u' =0</a:t>
                </a: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)′</m:t>
                        </m:r>
                      </m:num>
                      <m:den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b="0" i="1" dirty="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en-US" altLang="ko-K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1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ko-KR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num>
                                      <m:den>
                                        <m:r>
                                          <a:rPr lang="en-US" altLang="ko-KR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1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E50729-9FDB-4748-BB4D-44E52999F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" y="2781396"/>
                <a:ext cx="6807199" cy="3604769"/>
              </a:xfrm>
              <a:prstGeom prst="rect">
                <a:avLst/>
              </a:prstGeom>
              <a:blipFill>
                <a:blip r:embed="rId3"/>
                <a:stretch>
                  <a:fillRect b="-3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05EB5A-62FE-406E-8211-D726F3B458BF}"/>
                  </a:ext>
                </a:extLst>
              </p:cNvPr>
              <p:cNvSpPr txBox="1"/>
              <p:nvPr/>
            </p:nvSpPr>
            <p:spPr>
              <a:xfrm>
                <a:off x="25399" y="6190254"/>
                <a:ext cx="6807199" cy="3753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u''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+{2</a:t>
                </a:r>
                <a14:m>
                  <m:oMath xmlns:m="http://schemas.openxmlformats.org/officeDocument/2006/math"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)′</m:t>
                        </m:r>
                      </m:num>
                      <m:den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ko-KR" sz="1100" dirty="0"/>
                  <a:t>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  <m:r>
                      <a:rPr lang="en-US" altLang="ko-KR" sz="11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}⋅u' =0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⇔ u''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+[2</a:t>
                </a:r>
                <a14:m>
                  <m:oMath xmlns:m="http://schemas.openxmlformats.org/officeDocument/2006/math"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⋅{</m:t>
                    </m:r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11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}+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ko-KR" sz="1100" dirty="0"/>
                  <a:t>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  <m:r>
                      <a:rPr lang="en-US" altLang="ko-KR" sz="11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]⋅u' =0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⇔ u''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+{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11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}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⋅u' =0 , r=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den>
                    </m:f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− {</m:t>
                    </m:r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+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}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den>
                    </m:f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− {</m:t>
                    </m:r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+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}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⋅dx</a:t>
                </a:r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⇔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den>
                        </m:f>
                        <m: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ea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⇔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11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1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11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nary>
                              <m:naryPr>
                                <m:chr m:val="∑"/>
                                <m:ctrlP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1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sup>
                        </m:sSup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f>
                          <m:f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sup>
                        </m:sSup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}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⇔ u'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⋅ exp(</a:t>
                </a:r>
                <a14:m>
                  <m:oMath xmlns:m="http://schemas.openxmlformats.org/officeDocument/2006/math"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⋅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f>
                          <m:fPr>
                            <m:ctrlPr>
                              <a:rPr lang="en-US" altLang="ko-KR" sz="11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ko-KR" sz="11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sz="11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      =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{</m:t>
                        </m:r>
                        <m:f>
                          <m:f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sz="11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ko-KR" sz="110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ko-KR" sz="11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⇔ u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nary>
                          <m:naryPr>
                            <m:chr m:val="∑"/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US" altLang="ko-K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altLang="ko-KR" sz="11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altLang="ko-KR" sz="11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US" altLang="ko-KR" sz="11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=0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1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sup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1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b>
                                                  <m:sSubPr>
                                                    <m:ctrlPr>
                                                      <a:rPr lang="en-US" altLang="ko-KR" sz="1100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100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100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r>
                                                  <a:rPr lang="en-US" altLang="ko-KR" sz="11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  <m:r>
                                                  <a:rPr lang="en-US" altLang="ko-KR" sz="11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den>
                                            </m:f>
                                            <m:sSup>
                                              <m:sSupPr>
                                                <m:ctrlPr>
                                                  <a:rPr lang="en-US" altLang="ko-KR" sz="11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1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⋅</m:t>
                                                </m:r>
                                                <m:r>
                                                  <a:rPr lang="en-US" altLang="ko-KR" sz="11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1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  <m:r>
                                                  <a:rPr lang="en-US" altLang="ko-KR" sz="11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1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ko-KR" sz="11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US" altLang="ko-KR" sz="11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1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1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u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nary>
                          <m:naryPr>
                            <m:chr m:val="∑"/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US" altLang="ko-K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altLang="ko-KR" sz="11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altLang="ko-KR" sz="11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US" altLang="ko-KR" sz="11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=0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1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sup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1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b>
                                                  <m:sSubPr>
                                                    <m:ctrlPr>
                                                      <a:rPr lang="en-US" altLang="ko-KR" sz="1100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100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100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r>
                                                  <a:rPr lang="en-US" altLang="ko-KR" sz="11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  <m:r>
                                                  <a:rPr lang="en-US" altLang="ko-KR" sz="11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den>
                                            </m:f>
                                            <m:sSup>
                                              <m:sSupPr>
                                                <m:ctrlPr>
                                                  <a:rPr lang="en-US" altLang="ko-KR" sz="11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1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⋅</m:t>
                                                </m:r>
                                                <m:r>
                                                  <a:rPr lang="en-US" altLang="ko-KR" sz="11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1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  <m:r>
                                                  <a:rPr lang="en-US" altLang="ko-KR" sz="11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1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ko-KR" sz="11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US" altLang="ko-KR" sz="11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1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1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]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altLang="ko-KR" sz="1100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nary>
                          <m:naryPr>
                            <m:chr m:val="∑"/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US" altLang="ko-K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altLang="ko-KR" sz="11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altLang="ko-KR" sz="11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US" altLang="ko-KR" sz="11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=0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1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sup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1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b>
                                                  <m:sSubPr>
                                                    <m:ctrlPr>
                                                      <a:rPr lang="en-US" altLang="ko-KR" sz="1100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100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100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r>
                                                  <a:rPr lang="en-US" altLang="ko-KR" sz="11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  <m:r>
                                                  <a:rPr lang="en-US" altLang="ko-KR" sz="11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den>
                                            </m:f>
                                            <m:sSup>
                                              <m:sSupPr>
                                                <m:ctrlPr>
                                                  <a:rPr lang="en-US" altLang="ko-KR" sz="11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1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⋅</m:t>
                                                </m:r>
                                                <m:r>
                                                  <a:rPr lang="en-US" altLang="ko-KR" sz="11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1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  <m:r>
                                                  <a:rPr lang="en-US" altLang="ko-KR" sz="11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1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]]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)⋅</m:t>
                    </m:r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+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05EB5A-62FE-406E-8211-D726F3B45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9" y="6190254"/>
                <a:ext cx="6807199" cy="3753079"/>
              </a:xfrm>
              <a:prstGeom prst="rect">
                <a:avLst/>
              </a:prstGeom>
              <a:blipFill>
                <a:blip r:embed="rId4"/>
                <a:stretch>
                  <a:fillRect t="-4708" b="-8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754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72CF5C1-65D4-4A8B-9F7C-965F5CCD6673}"/>
                  </a:ext>
                </a:extLst>
              </p:cNvPr>
              <p:cNvSpPr txBox="1"/>
              <p:nvPr/>
            </p:nvSpPr>
            <p:spPr>
              <a:xfrm>
                <a:off x="25400" y="351435"/>
                <a:ext cx="6832600" cy="3462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en-US" altLang="ko-KR" sz="1100" dirty="0"/>
                  <a:t>y''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1100" dirty="0"/>
                  <a:t>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0 , {b(x),c(x) ∈ f(x)}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+xb(x)</a:t>
                </a:r>
                <a:r>
                  <a:rPr lang="en-US" altLang="ko-KR" sz="1100" dirty="0" err="1">
                    <a:latin typeface="Cambria Math" panose="02040503050406030204" pitchFamily="18" charset="0"/>
                  </a:rPr>
                  <a:t>y'+c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(x)y=0 , b(x)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, c(x)=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y(x)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y'(x)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y''(x)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ko-KR" altLang="en-US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프로베니우스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지수방정식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r(r−1)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+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r+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0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         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0</a:t>
                </a: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 </a:t>
                </a:r>
                <a:r>
                  <a:rPr lang="ko-KR" altLang="en-US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프로베니우스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지수방정식의 근이 서로 다른 두 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r>
                      <a:rPr lang="en-US" altLang="ko-KR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)</a:t>
                </a:r>
                <a:r>
                  <a:rPr lang="ko-KR" altLang="en-US" sz="1100" dirty="0">
                    <a:latin typeface="Cambria Math" panose="02040503050406030204" pitchFamily="18" charset="0"/>
                  </a:rPr>
                  <a:t>이며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∈ (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양의 정수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:p)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일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경우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</a:t>
                </a: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+u(x)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1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  <m:r>
                      <a:rPr lang="en-US" altLang="ko-KR" sz="1100" i="1" dirty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1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u''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+{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11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}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⋅u' =0</a:t>
                </a:r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p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−(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1) 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1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 1−</m:t>
                    </m:r>
                    <m:sSub>
                      <m:sSubPr>
                        <m:ctrlP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             ⇔  </a:t>
                </a:r>
                <a14:m>
                  <m:oMath xmlns:m="http://schemas.openxmlformats.org/officeDocument/2006/math">
                    <m: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100" b="0" i="0" dirty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1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             ⇔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1+p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72CF5C1-65D4-4A8B-9F7C-965F5CCD6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" y="351435"/>
                <a:ext cx="6832600" cy="3462551"/>
              </a:xfrm>
              <a:prstGeom prst="rect">
                <a:avLst/>
              </a:prstGeom>
              <a:blipFill>
                <a:blip r:embed="rId2"/>
                <a:stretch>
                  <a:fillRect b="-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7D39DC-B854-47C4-9745-3E6306C7B30D}"/>
                  </a:ext>
                </a:extLst>
              </p:cNvPr>
              <p:cNvSpPr txBox="1"/>
              <p:nvPr/>
            </p:nvSpPr>
            <p:spPr>
              <a:xfrm>
                <a:off x="25400" y="3813986"/>
                <a:ext cx="6832600" cy="2100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u''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+{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11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}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⋅u' =0  ⇔ u''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+{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11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}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⋅u' =0</a:t>
                </a: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den>
                    </m:f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− {</m:t>
                    </m:r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+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}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den>
                    </m:f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− {</m:t>
                    </m:r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+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}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⋅dx</a:t>
                </a:r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⇔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den>
                        </m:f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ea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⇔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m:rPr>
                            <m:sty m:val="p"/>
                          </m:rPr>
                          <a:rPr lang="en-US" altLang="ko-KR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altLang="ko-KR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nary>
                              <m:naryPr>
                                <m:chr m:val="∑"/>
                                <m:ctrlP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sup>
                        </m:sSup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sup>
                        </m:sSup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}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⇔ u'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⋅ exp(</a:t>
                </a:r>
                <a14:m>
                  <m:oMath xmlns:m="http://schemas.openxmlformats.org/officeDocument/2006/math"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⋅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{</m:t>
                        </m:r>
                        <m:f>
                          <m:f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sz="11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      =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{</m:t>
                        </m:r>
                        <m:f>
                          <m:f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altLang="ko-KR" sz="11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sz="11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ko-KR" sz="11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7D39DC-B854-47C4-9745-3E6306C7B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" y="3813986"/>
                <a:ext cx="6832600" cy="2100447"/>
              </a:xfrm>
              <a:prstGeom prst="rect">
                <a:avLst/>
              </a:prstGeom>
              <a:blipFill>
                <a:blip r:embed="rId3"/>
                <a:stretch>
                  <a:fillRect t="-9884" b="-16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91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61891-FF92-4934-BBD0-A1A5B68F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계 미분방정식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2CE9A9-339A-43B6-81B5-D548EF6CF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611" y="2298399"/>
            <a:ext cx="3938621" cy="2120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B83A9F-431D-4072-9F6C-71A3425A3072}"/>
                  </a:ext>
                </a:extLst>
              </p:cNvPr>
              <p:cNvSpPr txBox="1"/>
              <p:nvPr/>
            </p:nvSpPr>
            <p:spPr>
              <a:xfrm>
                <a:off x="299720" y="2705907"/>
                <a:ext cx="2306320" cy="1712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y'(x)=</a:t>
                </a:r>
                <a:r>
                  <a:rPr lang="ko-KR" altLang="en-US" sz="12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20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func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, y(0) =0</a:t>
                </a:r>
              </a:p>
              <a:p>
                <a:endParaRPr lang="en-US" altLang="ko-KR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dy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dx</m:t>
                        </m:r>
                      </m:den>
                    </m:f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200" i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altLang="ko-KR" sz="12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func>
                  </m:oMath>
                </a14:m>
                <a:r>
                  <a:rPr lang="ko-KR" altLang="en-US" sz="1200" dirty="0"/>
                  <a:t> </a:t>
                </a:r>
                <a:endParaRPr lang="en-US" altLang="ko-KR" sz="1200" dirty="0"/>
              </a:p>
              <a:p>
                <a:r>
                  <a:rPr lang="en-US" altLang="ko-KR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dy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200" dirty="0"/>
                  <a:t> 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altLang="ko-KR" sz="120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200" i="0" dirty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ko-KR" sz="1200" b="0" i="0" dirty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func>
                        <m:r>
                          <a:rPr lang="en-US" altLang="ko-KR" sz="120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ko-KR" sz="12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dx</m:t>
                        </m:r>
                      </m:e>
                    </m:nary>
                    <m:r>
                      <a:rPr lang="en-US" altLang="ko-KR" sz="12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1200" b="0" i="0" dirty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altLang="ko-KR" sz="1200" dirty="0"/>
              </a:p>
              <a:p>
                <a:r>
                  <a:rPr lang="en-US" altLang="ko-KR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2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ko-KR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</m:func>
                      </m:e>
                    </m:nary>
                    <m:r>
                      <a:rPr lang="en-US" altLang="ko-K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⋅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dx</m:t>
                    </m:r>
                  </m:oMath>
                </a14:m>
                <a:r>
                  <a:rPr lang="ko-KR" altLang="en-US" sz="1200" dirty="0"/>
                  <a:t> </a:t>
                </a:r>
                <a:endParaRPr lang="en-US" altLang="ko-KR" sz="1200" dirty="0"/>
              </a:p>
              <a:p>
                <a:r>
                  <a:rPr lang="en-US" altLang="ko-KR" sz="1200" dirty="0"/>
                  <a:t>       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20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func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+C </a:t>
                </a:r>
              </a:p>
              <a:p>
                <a:r>
                  <a:rPr lang="en-US" altLang="ko-KR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y(0) =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200" i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func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+C =0</a:t>
                </a:r>
              </a:p>
              <a:p>
                <a:r>
                  <a:rPr lang="en-US" altLang="ko-KR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C=0</a:t>
                </a:r>
                <a:endParaRPr lang="en-US" altLang="ko-KR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B83A9F-431D-4072-9F6C-71A3425A3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20" y="2705907"/>
                <a:ext cx="2306320" cy="1712585"/>
              </a:xfrm>
              <a:prstGeom prst="rect">
                <a:avLst/>
              </a:prstGeom>
              <a:blipFill>
                <a:blip r:embed="rId3"/>
                <a:stretch>
                  <a:fillRect l="-2111" t="-356" b="-17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89202EC-871E-4FA0-9F6A-0363B19F17EA}"/>
              </a:ext>
            </a:extLst>
          </p:cNvPr>
          <p:cNvSpPr txBox="1"/>
          <p:nvPr/>
        </p:nvSpPr>
        <p:spPr>
          <a:xfrm>
            <a:off x="284480" y="2413274"/>
            <a:ext cx="200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EX 1)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63065C-93BE-4E1B-A84D-5AB70D0E050E}"/>
                  </a:ext>
                </a:extLst>
              </p:cNvPr>
              <p:cNvSpPr txBox="1"/>
              <p:nvPr/>
            </p:nvSpPr>
            <p:spPr>
              <a:xfrm>
                <a:off x="314960" y="4834481"/>
                <a:ext cx="3896360" cy="2150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F=ma,</a:t>
                </a:r>
              </a:p>
              <a:p>
                <a:r>
                  <a:rPr lang="en-US" altLang="ko-KR" sz="1200" dirty="0"/>
                  <a:t>F=5[N] , m= 10[kg],</a:t>
                </a:r>
              </a:p>
              <a:p>
                <a:r>
                  <a:rPr lang="en-US" altLang="ko-KR" sz="1200" dirty="0"/>
                  <a:t>10</a:t>
                </a:r>
                <a:r>
                  <a:rPr lang="ko-KR" altLang="en-US" sz="1200" dirty="0"/>
                  <a:t>초 후의 속도는</a:t>
                </a:r>
                <a:r>
                  <a:rPr lang="en-US" altLang="ko-KR" sz="1200" dirty="0"/>
                  <a:t>?  {v(0) =0}</a:t>
                </a:r>
              </a:p>
              <a:p>
                <a:endParaRPr lang="en-US" altLang="ko-KR" sz="1200" dirty="0"/>
              </a:p>
              <a:p>
                <a:r>
                  <a:rPr lang="en-US" altLang="ko-KR" sz="1200" dirty="0"/>
                  <a:t>v'(t) = a, v(0) =0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2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20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120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</m:oMath>
                </a14:m>
                <a:r>
                  <a:rPr lang="en-US" altLang="ko-KR" sz="1200" dirty="0"/>
                  <a:t>= a  </a:t>
                </a:r>
                <a:r>
                  <a:rPr lang="en-US" altLang="ko-KR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1⋅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dv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2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dt</m:t>
                        </m:r>
                      </m:e>
                    </m:nary>
                  </m:oMath>
                </a14:m>
                <a:r>
                  <a:rPr lang="en-US" altLang="ko-KR" sz="1200" dirty="0"/>
                  <a:t>+C</a:t>
                </a:r>
              </a:p>
              <a:p>
                <a:r>
                  <a:rPr lang="ko-KR" altLang="en-US" sz="1200" dirty="0"/>
                  <a:t>속도</a:t>
                </a:r>
                <a:r>
                  <a:rPr lang="en-US" altLang="ko-KR" sz="1200" dirty="0"/>
                  <a:t>: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v(t)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ko-KR" sz="120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sz="120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ko-KR" sz="120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dt</m:t>
                        </m:r>
                      </m:e>
                    </m:nary>
                  </m:oMath>
                </a14:m>
                <a:r>
                  <a:rPr lang="en-US" altLang="ko-KR" sz="12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200" i="0" smtClean="0">
                            <a:latin typeface="Cambria Math" panose="02040503050406030204" pitchFamily="18" charset="0"/>
                          </a:rPr>
                          <m:t>{(</m:t>
                        </m:r>
                        <m:f>
                          <m:f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120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120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den>
                        </m:f>
                        <m:r>
                          <a:rPr lang="en-US" altLang="ko-KR" sz="120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12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ko-KR" sz="12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dt</m:t>
                        </m:r>
                        <m:r>
                          <a:rPr lang="en-US" altLang="ko-KR" sz="12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r>
                  <a:rPr lang="en-US" altLang="ko-KR" sz="1200" dirty="0"/>
                  <a:t>+C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den>
                    </m:f>
                    <m:r>
                      <a:rPr lang="en-US" altLang="ko-KR" sz="12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ko-KR" sz="1200" dirty="0" err="1"/>
                  <a:t>t</a:t>
                </a:r>
                <a:r>
                  <a:rPr lang="en-US" altLang="ko-KR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+C</a:t>
                </a:r>
                <a:r>
                  <a:rPr lang="en-US" altLang="ko-KR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:r>
                  <a:rPr lang="en-US" altLang="ko-KR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t+C</a:t>
                </a:r>
                <a:endParaRPr lang="en-US" altLang="ko-KR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⇔</a:t>
                </a:r>
                <a:r>
                  <a:rPr lang="en-US" altLang="ko-KR" sz="1200" dirty="0"/>
                  <a:t> v(0)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2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⋅0+C =0  (→ C=0)</a:t>
                </a:r>
              </a:p>
              <a:p>
                <a:r>
                  <a:rPr lang="en-US" altLang="ko-KR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⇔</a:t>
                </a:r>
                <a:r>
                  <a:rPr lang="en-US" altLang="ko-KR" sz="1200" dirty="0"/>
                  <a:t> v(10)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2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⋅10+0 = 5 [m/s] </a:t>
                </a:r>
                <a:endParaRPr lang="en-US" altLang="ko-KR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63065C-93BE-4E1B-A84D-5AB70D0E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60" y="4834481"/>
                <a:ext cx="3896360" cy="2150140"/>
              </a:xfrm>
              <a:prstGeom prst="rect">
                <a:avLst/>
              </a:prstGeom>
              <a:blipFill>
                <a:blip r:embed="rId4"/>
                <a:stretch>
                  <a:fillRect l="-1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C56E033-151A-44EB-B4BF-BB6B24684E2D}"/>
              </a:ext>
            </a:extLst>
          </p:cNvPr>
          <p:cNvSpPr txBox="1"/>
          <p:nvPr/>
        </p:nvSpPr>
        <p:spPr>
          <a:xfrm>
            <a:off x="299720" y="4541848"/>
            <a:ext cx="200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EX 2)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BE42545C-2F7E-4456-B58D-04691251C13B}"/>
                  </a:ext>
                </a:extLst>
              </p:cNvPr>
              <p:cNvSpPr/>
              <p:nvPr/>
            </p:nvSpPr>
            <p:spPr>
              <a:xfrm>
                <a:off x="4265472" y="4599446"/>
                <a:ext cx="2270760" cy="183691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&lt;</a:t>
                </a:r>
                <a:r>
                  <a:rPr lang="ko-KR" altLang="en-US" sz="1100" dirty="0"/>
                  <a:t>변수 분리형 미분방정식</a:t>
                </a:r>
                <a:r>
                  <a:rPr lang="en-US" altLang="ko-KR" sz="1100" dirty="0"/>
                  <a:t>&gt;</a:t>
                </a:r>
              </a:p>
              <a:p>
                <a:endParaRPr lang="en-US" altLang="ko-KR" sz="1100" dirty="0"/>
              </a:p>
              <a:p>
                <a:r>
                  <a:rPr lang="en-US" altLang="ko-KR" sz="1100" dirty="0"/>
                  <a:t>y'(x) = f(x,y)=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</a:rPr>
                          <m:t>dy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</a:rPr>
                          <m:t>dx</m:t>
                        </m:r>
                      </m:den>
                    </m:f>
                    <m:r>
                      <a:rPr lang="en-US" altLang="ko-KR" sz="1100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sz="1100" dirty="0"/>
                  <a:t>g(x)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⋅H(y)</a:t>
                </a:r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11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dy</m:t>
                    </m:r>
                    <m: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)⋅</m:t>
                    </m:r>
                    <m:r>
                      <m:rPr>
                        <m:sty m:val="p"/>
                      </m:rP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dx</m:t>
                    </m:r>
                  </m:oMath>
                </a14:m>
                <a:endParaRPr lang="en-US" altLang="ko-KR" sz="1100" dirty="0"/>
              </a:p>
              <a:p>
                <a:r>
                  <a:rPr lang="ko-KR" altLang="ko-KR" sz="1100" dirty="0">
                    <a:latin typeface="Cambria Math" panose="02040503050406030204" pitchFamily="18" charset="0"/>
                  </a:rPr>
                  <a:t>⇔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 h(y)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:r>
                  <a:rPr lang="en-US" altLang="ko-KR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dy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1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US" altLang="ko-KR" sz="11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1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ko-KR" sz="11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)⋅</m:t>
                    </m:r>
                    <m:r>
                      <m:rPr>
                        <m:sty m:val="p"/>
                      </m:rPr>
                      <a:rPr lang="en-US" altLang="ko-KR" sz="11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dx</m:t>
                    </m:r>
                  </m:oMath>
                </a14:m>
                <a:endParaRPr lang="en-US" altLang="ko-KR" sz="1100" dirty="0"/>
              </a:p>
              <a:p>
                <a:r>
                  <a:rPr lang="ko-KR" altLang="ko-KR" sz="1100" dirty="0">
                    <a:latin typeface="Cambria Math" panose="02040503050406030204" pitchFamily="18" charset="0"/>
                  </a:rPr>
                  <a:t>⇔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dy</m:t>
                        </m:r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ko-KR" sz="11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  <m:r>
                          <a:rPr lang="en-US" altLang="ko-KR" sz="11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11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11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)⋅</m:t>
                        </m:r>
                        <m:r>
                          <m:rPr>
                            <m:sty m:val="p"/>
                          </m:rPr>
                          <a:rPr lang="en-US" altLang="ko-KR" sz="11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dx</m:t>
                        </m:r>
                        <m:r>
                          <m:rPr>
                            <m:nor/>
                          </m:rPr>
                          <a:rPr lang="en-US" altLang="ko-KR" sz="1100" dirty="0"/>
                          <m:t> </m:t>
                        </m:r>
                      </m:e>
                    </m:nary>
                  </m:oMath>
                </a14:m>
                <a:r>
                  <a:rPr lang="en-US" altLang="ko-KR" sz="1100" dirty="0"/>
                  <a:t>+C</a:t>
                </a:r>
              </a:p>
            </p:txBody>
          </p:sp>
        </mc:Choice>
        <mc:Fallback xmlns=""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BE42545C-2F7E-4456-B58D-04691251C1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472" y="4599446"/>
                <a:ext cx="2270760" cy="1836914"/>
              </a:xfrm>
              <a:prstGeom prst="roundRect">
                <a:avLst/>
              </a:prstGeom>
              <a:blipFill>
                <a:blip r:embed="rId5"/>
                <a:stretch>
                  <a:fillRect b="-105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2B96A5-B2E9-450A-AB7D-DA318A76CBCD}"/>
                  </a:ext>
                </a:extLst>
              </p:cNvPr>
              <p:cNvSpPr txBox="1"/>
              <p:nvPr/>
            </p:nvSpPr>
            <p:spPr>
              <a:xfrm>
                <a:off x="299720" y="7277254"/>
                <a:ext cx="4394200" cy="2042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존재하는 양에 비례하는 비율로 붕괴하는 방사능 물질 </a:t>
                </a:r>
                <a:r>
                  <a:rPr lang="en-US" altLang="ko-KR" sz="1200" dirty="0"/>
                  <a:t>2g</a:t>
                </a:r>
              </a:p>
              <a:p>
                <a:endParaRPr lang="en-US" altLang="ko-KR" sz="12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ko-KR" sz="1200" dirty="0"/>
                  <a:t>= </a:t>
                </a:r>
                <a:r>
                  <a:rPr lang="en-US" altLang="ko-KR" sz="1200" dirty="0" err="1"/>
                  <a:t>a</a:t>
                </a:r>
                <a:r>
                  <a:rPr lang="en-US" altLang="ko-KR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⋅y</a:t>
                </a:r>
                <a:r>
                  <a:rPr lang="en-US" altLang="ko-KR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, y(0)=2</a:t>
                </a:r>
              </a:p>
              <a:p>
                <a:r>
                  <a:rPr lang="en-US" altLang="ko-KR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ko-KR" sz="1200" dirty="0" err="1"/>
                  <a:t>dy</a:t>
                </a:r>
                <a:r>
                  <a:rPr lang="en-US" altLang="ko-KR" sz="1200" dirty="0"/>
                  <a:t>(t) = </a:t>
                </a:r>
                <a:r>
                  <a:rPr lang="en-US" altLang="ko-KR" sz="1200" dirty="0" err="1"/>
                  <a:t>a</a:t>
                </a:r>
                <a:r>
                  <a:rPr lang="en-US" altLang="ko-KR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⋅dt</a:t>
                </a:r>
                <a:endParaRPr lang="en-US" altLang="ko-KR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altLang="ko-KR" sz="1200" dirty="0" err="1"/>
                          <m:t>dy</m:t>
                        </m:r>
                        <m:r>
                          <m:rPr>
                            <m:nor/>
                          </m:rPr>
                          <a:rPr lang="en-US" altLang="ko-KR" sz="120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200" dirty="0"/>
                          <m:t>t</m:t>
                        </m:r>
                        <m:r>
                          <m:rPr>
                            <m:nor/>
                          </m:rPr>
                          <a:rPr lang="en-US" altLang="ko-KR" sz="1200" dirty="0"/>
                          <m:t>)</m:t>
                        </m:r>
                      </m:e>
                    </m:nary>
                  </m:oMath>
                </a14:m>
                <a:r>
                  <a:rPr lang="en-US" altLang="ko-KR" sz="1200" dirty="0"/>
                  <a:t> 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altLang="ko-KR" sz="1200" dirty="0"/>
                          <m:t>a</m:t>
                        </m:r>
                        <m:r>
                          <m:rPr>
                            <m:nor/>
                          </m:rPr>
                          <a:rPr lang="en-US" altLang="ko-KR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altLang="ko-KR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dt</m:t>
                        </m:r>
                      </m:e>
                    </m:nary>
                  </m:oMath>
                </a14:m>
                <a:r>
                  <a:rPr lang="en-US" altLang="ko-KR" sz="1200" dirty="0"/>
                  <a:t> +C</a:t>
                </a:r>
              </a:p>
              <a:p>
                <a:r>
                  <a:rPr lang="en-US" altLang="ko-KR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2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r>
                  <a:rPr lang="en-US" altLang="ko-KR" sz="1200" dirty="0"/>
                  <a:t> = </a:t>
                </a:r>
                <a:r>
                  <a:rPr lang="en-US" altLang="ko-KR" sz="1200" dirty="0" err="1"/>
                  <a:t>at+C</a:t>
                </a:r>
                <a:endParaRPr lang="en-US" altLang="ko-KR" sz="1200" dirty="0"/>
              </a:p>
              <a:p>
                <a:r>
                  <a:rPr lang="en-US" altLang="ko-KR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y(t)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𝑎𝑡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altLang="ko-KR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en-US" altLang="ko-KR" sz="1200" dirty="0"/>
              </a:p>
              <a:p>
                <a:r>
                  <a:rPr lang="en-US" altLang="ko-KR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y(0)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sz="12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ko-KR" sz="1200" dirty="0"/>
                  <a:t>=2</a:t>
                </a:r>
              </a:p>
              <a:p>
                <a:r>
                  <a:rPr lang="en-US" altLang="ko-KR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y(t) = 2⋅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en-US" altLang="ko-KR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2B96A5-B2E9-450A-AB7D-DA318A76C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20" y="7277254"/>
                <a:ext cx="4394200" cy="2042482"/>
              </a:xfrm>
              <a:prstGeom prst="rect">
                <a:avLst/>
              </a:prstGeom>
              <a:blipFill>
                <a:blip r:embed="rId6"/>
                <a:stretch>
                  <a:fillRect l="-555" t="-597" b="-1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E3C4079-A69D-419A-A851-DC5DCCBD7782}"/>
              </a:ext>
            </a:extLst>
          </p:cNvPr>
          <p:cNvSpPr txBox="1"/>
          <p:nvPr/>
        </p:nvSpPr>
        <p:spPr>
          <a:xfrm>
            <a:off x="284480" y="6984621"/>
            <a:ext cx="200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EX 3)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98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2C058340-21CE-4C21-B89C-9083176CE48C}"/>
                  </a:ext>
                </a:extLst>
              </p:cNvPr>
              <p:cNvSpPr/>
              <p:nvPr/>
            </p:nvSpPr>
            <p:spPr>
              <a:xfrm>
                <a:off x="2099716" y="875806"/>
                <a:ext cx="2658568" cy="202995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&lt;</a:t>
                </a:r>
                <a:r>
                  <a:rPr lang="ko-KR" altLang="en-US" sz="1100" dirty="0"/>
                  <a:t>변수 분리형 미분방정식 응용</a:t>
                </a:r>
                <a:r>
                  <a:rPr lang="en-US" altLang="ko-KR" sz="1100" dirty="0"/>
                  <a:t>&gt;</a:t>
                </a:r>
              </a:p>
              <a:p>
                <a:endParaRPr lang="en-US" altLang="ko-KR" sz="1100" dirty="0"/>
              </a:p>
              <a:p>
                <a:r>
                  <a:rPr lang="en-US" altLang="ko-KR" sz="1100" dirty="0"/>
                  <a:t>y'(x) = f(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100" dirty="0"/>
              </a:p>
              <a:p>
                <a:r>
                  <a:rPr lang="ko-KR" altLang="ko-KR" sz="1100" dirty="0">
                    <a:latin typeface="Cambria Math" panose="02040503050406030204" pitchFamily="18" charset="0"/>
                  </a:rPr>
                  <a:t>⇔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ko-KR" altLang="en-US" sz="1100" dirty="0"/>
                  <a:t> </a:t>
                </a:r>
                <a:r>
                  <a:rPr lang="en-US" altLang="ko-KR" sz="1100" dirty="0"/>
                  <a:t>=u , y'(x) = (</a:t>
                </a:r>
                <a:r>
                  <a:rPr lang="en-US" altLang="ko-KR" sz="1100" dirty="0" err="1"/>
                  <a:t>ux</a:t>
                </a:r>
                <a:r>
                  <a:rPr lang="en-US" altLang="ko-KR" sz="1100" dirty="0"/>
                  <a:t>)' =</a:t>
                </a:r>
                <a:r>
                  <a:rPr lang="en-US" altLang="ko-KR" sz="1100" dirty="0" err="1"/>
                  <a:t>u'x+u</a:t>
                </a:r>
                <a:r>
                  <a:rPr lang="en-US" altLang="ko-KR" sz="1100" dirty="0"/>
                  <a:t> = f(u)</a:t>
                </a:r>
              </a:p>
              <a:p>
                <a:r>
                  <a:rPr lang="ko-KR" altLang="ko-KR" sz="1100" dirty="0">
                    <a:latin typeface="Cambria Math" panose="02040503050406030204" pitchFamily="18" charset="0"/>
                  </a:rPr>
                  <a:t>⇔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d>
                    <m: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</m:oMath>
                </a14:m>
                <a:endParaRPr lang="en-US" altLang="ko-KR" sz="1100" dirty="0"/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</m:d>
                        <m: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den>
                    </m:f>
                    <m:r>
                      <a:rPr lang="en-US" altLang="ko-KR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⋅dx</a:t>
                </a:r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1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d>
                            <m:r>
                              <a:rPr lang="en-US" altLang="ko-KR" sz="1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ko-KR" sz="1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den>
                        </m:f>
                        <m: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𝑑𝑢</m:t>
                        </m:r>
                      </m:e>
                    </m:nary>
                    <m:r>
                      <a:rPr lang="en-US" altLang="ko-KR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dx</m:t>
                        </m:r>
                      </m:e>
                    </m:nary>
                  </m:oMath>
                </a14:m>
                <a:r>
                  <a:rPr lang="en-US" altLang="ko-KR" sz="1100" dirty="0"/>
                  <a:t> +C</a:t>
                </a:r>
              </a:p>
            </p:txBody>
          </p:sp>
        </mc:Choice>
        <mc:Fallback xmlns=""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2C058340-21CE-4C21-B89C-9083176CE4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716" y="875806"/>
                <a:ext cx="2658568" cy="2029954"/>
              </a:xfrm>
              <a:prstGeom prst="roundRect">
                <a:avLst/>
              </a:prstGeom>
              <a:blipFill>
                <a:blip r:embed="rId2"/>
                <a:stretch>
                  <a:fillRect b="-113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1243E94-71BE-49AD-9066-1F990109FD42}"/>
              </a:ext>
            </a:extLst>
          </p:cNvPr>
          <p:cNvSpPr/>
          <p:nvPr/>
        </p:nvSpPr>
        <p:spPr>
          <a:xfrm>
            <a:off x="607872" y="3583446"/>
            <a:ext cx="2658568" cy="907274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7030A0"/>
                </a:solidFill>
              </a:rPr>
              <a:t>&lt;</a:t>
            </a:r>
            <a:r>
              <a:rPr lang="ko-KR" altLang="en-US" sz="1100" dirty="0">
                <a:solidFill>
                  <a:srgbClr val="7030A0"/>
                </a:solidFill>
              </a:rPr>
              <a:t>유제 </a:t>
            </a:r>
            <a:r>
              <a:rPr lang="en-US" altLang="ko-KR" sz="1100" dirty="0">
                <a:solidFill>
                  <a:srgbClr val="7030A0"/>
                </a:solidFill>
              </a:rPr>
              <a:t>1&gt; </a:t>
            </a:r>
            <a:r>
              <a:rPr lang="ko-KR" altLang="en-US" sz="1100" dirty="0">
                <a:solidFill>
                  <a:srgbClr val="7030A0"/>
                </a:solidFill>
              </a:rPr>
              <a:t>미분방정식의 해를 구하여라</a:t>
            </a:r>
            <a:r>
              <a:rPr lang="en-US" altLang="ko-KR" sz="1100" dirty="0">
                <a:solidFill>
                  <a:srgbClr val="7030A0"/>
                </a:solidFill>
              </a:rPr>
              <a:t>.</a:t>
            </a:r>
          </a:p>
          <a:p>
            <a:endParaRPr lang="en-US" altLang="ko-KR" sz="1100" dirty="0">
              <a:solidFill>
                <a:srgbClr val="7030A0"/>
              </a:solidFill>
            </a:endParaRPr>
          </a:p>
          <a:p>
            <a:pPr marL="228600" indent="-228600">
              <a:buAutoNum type="arabicParenBoth"/>
            </a:pPr>
            <a:r>
              <a:rPr lang="en-US" altLang="ko-KR" sz="1100" dirty="0"/>
              <a:t>(y'</a:t>
            </a:r>
            <a:r>
              <a:rPr lang="en-US" altLang="ko-KR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ko-KR" sz="1100" dirty="0"/>
              <a:t>1)</a:t>
            </a:r>
            <a:r>
              <a:rPr lang="en-US" altLang="ko-KR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⋅x =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DDC160F9-98F7-4012-B6E1-4E9CC8120240}"/>
                  </a:ext>
                </a:extLst>
              </p:cNvPr>
              <p:cNvSpPr/>
              <p:nvPr/>
            </p:nvSpPr>
            <p:spPr>
              <a:xfrm>
                <a:off x="607872" y="4648200"/>
                <a:ext cx="2658568" cy="2814320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100" dirty="0">
                    <a:solidFill>
                      <a:srgbClr val="7030A0"/>
                    </a:solidFill>
                  </a:rPr>
                  <a:t>&lt;</a:t>
                </a:r>
                <a:r>
                  <a:rPr lang="ko-KR" altLang="en-US" sz="1100" dirty="0">
                    <a:solidFill>
                      <a:srgbClr val="7030A0"/>
                    </a:solidFill>
                  </a:rPr>
                  <a:t>유제 풀이</a:t>
                </a:r>
                <a:r>
                  <a:rPr lang="en-US" altLang="ko-KR" sz="1100" dirty="0">
                    <a:solidFill>
                      <a:srgbClr val="7030A0"/>
                    </a:solidFill>
                  </a:rPr>
                  <a:t>&gt;</a:t>
                </a:r>
              </a:p>
              <a:p>
                <a:endParaRPr lang="en-US" altLang="ko-KR" sz="1100" dirty="0">
                  <a:solidFill>
                    <a:srgbClr val="7030A0"/>
                  </a:solidFill>
                </a:endParaRPr>
              </a:p>
              <a:p>
                <a:pPr marL="228600" indent="-228600">
                  <a:buAutoNum type="arabicParenBoth"/>
                </a:pPr>
                <a:r>
                  <a:rPr lang="en-US" altLang="ko-KR" sz="1100" dirty="0"/>
                  <a:t>(y'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altLang="ko-KR" sz="1100" dirty="0"/>
                  <a:t>1)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⋅x = y</a:t>
                </a:r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y'(x)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den>
                    </m:f>
                    <m: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sz="11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den>
                    </m:f>
                    <m: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y'(x)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en-US" altLang="ko-KR" sz="11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y'(x) = u'⋅ </a:t>
                </a:r>
                <a:r>
                  <a:rPr lang="en-US" altLang="ko-KR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x+u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u+1</a:t>
                </a:r>
                <a:endParaRPr lang="en-US" altLang="ko-KR" sz="11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y'(x) = u'⋅ x = 1</a:t>
                </a:r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y'(x)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 altLang="ko-KR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altLang="ko-KR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dx</m:t>
                        </m:r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x = 1</a:t>
                </a:r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⇔du(x)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den>
                    </m:f>
                    <m: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dx</m:t>
                    </m:r>
                  </m:oMath>
                </a14:m>
                <a:endParaRPr lang="en-US" altLang="ko-KR" sz="11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du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11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den>
                        </m:f>
                        <m: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dx</m:t>
                        </m:r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+C</a:t>
                </a:r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u(x)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ko-KR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+C</a:t>
                </a:r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y(x) = x⋅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11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1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ko-KR" sz="11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DDC160F9-98F7-4012-B6E1-4E9CC81202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72" y="4648200"/>
                <a:ext cx="2658568" cy="2814320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 l="-27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91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58597CC4-468C-4A31-901D-F0C54EE071BD}"/>
                  </a:ext>
                </a:extLst>
              </p:cNvPr>
              <p:cNvSpPr/>
              <p:nvPr/>
            </p:nvSpPr>
            <p:spPr>
              <a:xfrm>
                <a:off x="1086642" y="2175083"/>
                <a:ext cx="4684715" cy="5008037"/>
              </a:xfrm>
              <a:prstGeom prst="roundRect">
                <a:avLst>
                  <a:gd name="adj" fmla="val 9635"/>
                </a:avLst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ko-KR" altLang="en-US" sz="1100" dirty="0"/>
                  <a:t>함수 </a:t>
                </a:r>
                <a:r>
                  <a:rPr lang="en-US" altLang="ko-KR" sz="1100" dirty="0"/>
                  <a:t>u(</a:t>
                </a:r>
                <a:r>
                  <a:rPr lang="en-US" altLang="ko-KR" sz="1100" dirty="0" err="1"/>
                  <a:t>x,y</a:t>
                </a:r>
                <a:r>
                  <a:rPr lang="en-US" altLang="ko-KR" sz="1100" dirty="0"/>
                  <a:t>)=c</a:t>
                </a:r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 </a:t>
                </a:r>
                <a:r>
                  <a:rPr lang="en-US" altLang="ko-KR" sz="1100" dirty="0"/>
                  <a:t>du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100" b="0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ko-KR" sz="110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10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1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altLang="ko-KR" sz="1100" b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altLang="ko-KR" sz="1100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100" b="0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ko-KR" sz="1100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100" b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ko-KR" sz="1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altLang="ko-KR" sz="1100" b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lang="en-US" altLang="ko-KR" sz="1100" dirty="0"/>
                  <a:t> = 0</a:t>
                </a:r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</a:t>
                </a:r>
                <a14:m>
                  <m:oMath xmlns:m="http://schemas.openxmlformats.org/officeDocument/2006/math">
                    <m:r>
                      <a:rPr lang="en-US" altLang="ko-KR" sz="1100" b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1100" b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′=</m:t>
                    </m:r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sz="1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sz="1100" b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1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100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ko-KR" sz="1100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10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1100" b="0" dirty="0" smtClean="0">
                        <a:latin typeface="Cambria Math" panose="02040503050406030204" pitchFamily="18" charset="0"/>
                      </a:rPr>
                      <m:t>/</m:t>
                    </m:r>
                    <m:f>
                      <m:f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100" b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ko-KR" sz="11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100" b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ko-KR" sz="1100" dirty="0"/>
                  <a:t> </a:t>
                </a:r>
              </a:p>
              <a:p>
                <a:endParaRPr lang="en-US" altLang="ko-KR" sz="1100" dirty="0"/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ko-KR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완전 미분방정식의 조건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100" b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11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11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11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100" b="0" i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sz="11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10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10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1100" b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 b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 b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100" b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100" b="0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100" b="0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1100" b="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1100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11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100" b="0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sz="1100" b="0" i="0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100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100" b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ko-KR" sz="1100" b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 b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 b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100" b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sz="1100" b="0" dirty="0"/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</a:t>
                </a:r>
                <a:r>
                  <a:rPr lang="en-US" altLang="ko-KR" sz="1100" dirty="0"/>
                  <a:t>du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1100" dirty="0"/>
                  <a:t>(</a:t>
                </a:r>
                <a:r>
                  <a:rPr lang="en-US" altLang="ko-KR" sz="1100" dirty="0" err="1"/>
                  <a:t>x,y</a:t>
                </a:r>
                <a:r>
                  <a:rPr lang="en-US" altLang="ko-KR" sz="1100" dirty="0"/>
                  <a:t>)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⋅dx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ko-KR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x,y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)⋅</a:t>
                </a:r>
                <a:r>
                  <a:rPr lang="en-US" altLang="ko-KR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dy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</a:t>
                </a:r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</a:t>
                </a:r>
                <a14:m>
                  <m:oMath xmlns:m="http://schemas.openxmlformats.org/officeDocument/2006/math">
                    <m:r>
                      <a:rPr lang="en-US" altLang="ko-KR" sz="1100" b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ko-KR" sz="1100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1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ko-KR" sz="1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sz="1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1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ko-KR" sz="11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sz="1100" b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 b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100" b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100" b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10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100" b="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ko-KR" sz="11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ko-KR" sz="11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10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10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10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100" b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sz="1100" dirty="0"/>
              </a:p>
              <a:p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u(</a:t>
                </a:r>
                <a:r>
                  <a:rPr lang="en-US" altLang="ko-KR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x,y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ko-KR" sz="1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sz="11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10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10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1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sz="1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(y)</a:t>
                </a:r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u(</a:t>
                </a:r>
                <a:r>
                  <a:rPr lang="en-US" altLang="ko-KR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x,y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100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sz="1100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ko-KR" sz="1100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ko-KR" sz="110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ko-KR" sz="1100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altLang="ko-KR" sz="1100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1100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100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altLang="ko-KR" sz="1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sz="1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nary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10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10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1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sz="1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(x)</a:t>
                </a:r>
              </a:p>
              <a:p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1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1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1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ko-KR" sz="1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ko-KR" sz="1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</m:t>
                        </m:r>
                        <m:sSub>
                          <m:sSubPr>
                            <m:ctrlPr>
                              <a:rPr lang="en-US" altLang="ko-KR" sz="11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)}</m:t>
                        </m:r>
                      </m:num>
                      <m:den>
                        <m: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ko-KR" sz="11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1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1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1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ko-KR" sz="1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ko-KR" sz="1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n-US" altLang="ko-KR" sz="11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ko-KR" sz="1100" dirty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1100" dirty="0"/>
                  <a:t>'(y)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1100" dirty="0"/>
                  <a:t>(</a:t>
                </a:r>
                <a:r>
                  <a:rPr lang="en-US" altLang="ko-KR" sz="1100" dirty="0" err="1"/>
                  <a:t>x,y</a:t>
                </a:r>
                <a:r>
                  <a:rPr lang="en-US" altLang="ko-KR" sz="1100" dirty="0"/>
                  <a:t>)</a:t>
                </a:r>
              </a:p>
              <a:p>
                <a:endParaRPr lang="en-US" altLang="ko-KR" sz="11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1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1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1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ko-KR" sz="1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ko-KR" sz="1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</m:t>
                        </m:r>
                        <m:sSub>
                          <m:sSubPr>
                            <m:ctrlPr>
                              <a:rPr lang="en-US" altLang="ko-KR" sz="11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1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)}</m:t>
                        </m:r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ko-KR" sz="11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1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1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1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ko-KR" sz="1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ko-KR" sz="1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ko-KR" sz="1100" dirty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1100" dirty="0"/>
                  <a:t>'(x)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1100" dirty="0"/>
                  <a:t>(</a:t>
                </a:r>
                <a:r>
                  <a:rPr lang="en-US" altLang="ko-KR" sz="1100" dirty="0" err="1"/>
                  <a:t>x,y</a:t>
                </a:r>
                <a:r>
                  <a:rPr lang="en-US" altLang="ko-KR" sz="1100" dirty="0"/>
                  <a:t>)</a:t>
                </a:r>
              </a:p>
              <a:p>
                <a:endParaRPr lang="en-US" altLang="ko-KR" sz="1100" dirty="0"/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1100" dirty="0"/>
                  <a:t>'(y)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1100" dirty="0"/>
                  <a:t>(</a:t>
                </a:r>
                <a:r>
                  <a:rPr lang="en-US" altLang="ko-KR" sz="1100" dirty="0" err="1"/>
                  <a:t>x,y</a:t>
                </a:r>
                <a:r>
                  <a:rPr lang="en-US" altLang="ko-KR" sz="1100" dirty="0"/>
                  <a:t>)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1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1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1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ko-KR" sz="1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ko-KR" sz="1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ko-KR" sz="1100" dirty="0"/>
                  <a:t> </a:t>
                </a:r>
              </a:p>
              <a:p>
                <a:r>
                  <a:rPr lang="en-US" altLang="ko-KR" sz="11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1100" dirty="0"/>
                  <a:t>'(x)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1100" dirty="0"/>
                  <a:t>(</a:t>
                </a:r>
                <a:r>
                  <a:rPr lang="en-US" altLang="ko-KR" sz="1100" dirty="0" err="1"/>
                  <a:t>x,y</a:t>
                </a:r>
                <a:r>
                  <a:rPr lang="en-US" altLang="ko-KR" sz="1100" dirty="0"/>
                  <a:t>)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1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1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1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ko-KR" sz="1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ko-KR" sz="1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sz="1100" dirty="0"/>
              </a:p>
            </p:txBody>
          </p:sp>
        </mc:Choice>
        <mc:Fallback xmlns=""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58597CC4-468C-4A31-901D-F0C54EE07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642" y="2175083"/>
                <a:ext cx="4684715" cy="5008037"/>
              </a:xfrm>
              <a:prstGeom prst="roundRect">
                <a:avLst>
                  <a:gd name="adj" fmla="val 9635"/>
                </a:avLst>
              </a:prstGeom>
              <a:blipFill>
                <a:blip r:embed="rId2"/>
                <a:stretch>
                  <a:fillRect b="-25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5CF769D5-5F44-4F6E-97E3-30B0C427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완전 미분 방정식</a:t>
            </a:r>
          </a:p>
        </p:txBody>
      </p:sp>
    </p:spTree>
    <p:extLst>
      <p:ext uri="{BB962C8B-B14F-4D97-AF65-F5344CB8AC3E}">
        <p14:creationId xmlns:p14="http://schemas.microsoft.com/office/powerpoint/2010/main" val="76832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1243E94-71BE-49AD-9066-1F990109FD42}"/>
              </a:ext>
            </a:extLst>
          </p:cNvPr>
          <p:cNvSpPr/>
          <p:nvPr/>
        </p:nvSpPr>
        <p:spPr>
          <a:xfrm>
            <a:off x="665745" y="1073926"/>
            <a:ext cx="4016321" cy="907274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7030A0"/>
                </a:solidFill>
              </a:rPr>
              <a:t>&lt;</a:t>
            </a:r>
            <a:r>
              <a:rPr lang="ko-KR" altLang="en-US" sz="1100" dirty="0">
                <a:solidFill>
                  <a:srgbClr val="7030A0"/>
                </a:solidFill>
              </a:rPr>
              <a:t>유제 </a:t>
            </a:r>
            <a:r>
              <a:rPr lang="en-US" altLang="ko-KR" sz="1100" dirty="0">
                <a:solidFill>
                  <a:srgbClr val="7030A0"/>
                </a:solidFill>
              </a:rPr>
              <a:t>&gt;</a:t>
            </a:r>
            <a:r>
              <a:rPr lang="ko-KR" altLang="en-US" sz="1100" dirty="0">
                <a:solidFill>
                  <a:srgbClr val="7030A0"/>
                </a:solidFill>
              </a:rPr>
              <a:t>다음 완전 미분 방정식의 해를 구하여라</a:t>
            </a:r>
            <a:endParaRPr lang="en-US" altLang="ko-KR" sz="1100" dirty="0">
              <a:solidFill>
                <a:srgbClr val="7030A0"/>
              </a:solidFill>
            </a:endParaRPr>
          </a:p>
          <a:p>
            <a:endParaRPr lang="en-US" altLang="ko-KR" sz="1100" dirty="0">
              <a:solidFill>
                <a:srgbClr val="7030A0"/>
              </a:solidFill>
            </a:endParaRPr>
          </a:p>
          <a:p>
            <a:r>
              <a:rPr lang="en-US" altLang="ko-KR" sz="1100" dirty="0">
                <a:solidFill>
                  <a:srgbClr val="7030A0"/>
                </a:solidFill>
              </a:rPr>
              <a:t>(1) x</a:t>
            </a:r>
            <a:r>
              <a:rPr lang="ko-KR" altLang="ko-KR" sz="1100" dirty="0">
                <a:solidFill>
                  <a:srgbClr val="7030A0"/>
                </a:solidFill>
              </a:rPr>
              <a:t>⋅</a:t>
            </a:r>
            <a:r>
              <a:rPr lang="en-US" altLang="ko-KR" sz="1100" dirty="0">
                <a:solidFill>
                  <a:srgbClr val="7030A0"/>
                </a:solidFill>
              </a:rPr>
              <a:t>dx + y</a:t>
            </a:r>
            <a:r>
              <a:rPr lang="ko-KR" altLang="ko-KR" sz="1100" dirty="0">
                <a:solidFill>
                  <a:srgbClr val="7030A0"/>
                </a:solidFill>
              </a:rPr>
              <a:t>⋅</a:t>
            </a:r>
            <a:r>
              <a:rPr lang="en-US" altLang="ko-KR" sz="1100" dirty="0" err="1">
                <a:solidFill>
                  <a:srgbClr val="7030A0"/>
                </a:solidFill>
              </a:rPr>
              <a:t>dy</a:t>
            </a:r>
            <a:r>
              <a:rPr lang="en-US" altLang="ko-KR" sz="1100" dirty="0">
                <a:solidFill>
                  <a:srgbClr val="7030A0"/>
                </a:solidFill>
              </a:rPr>
              <a:t>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DDC160F9-98F7-4012-B6E1-4E9CC8120240}"/>
                  </a:ext>
                </a:extLst>
              </p:cNvPr>
              <p:cNvSpPr/>
              <p:nvPr/>
            </p:nvSpPr>
            <p:spPr>
              <a:xfrm>
                <a:off x="665745" y="2213400"/>
                <a:ext cx="5218587" cy="3283159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100" dirty="0">
                    <a:solidFill>
                      <a:srgbClr val="7030A0"/>
                    </a:solidFill>
                  </a:rPr>
                  <a:t>&lt;</a:t>
                </a:r>
                <a:r>
                  <a:rPr lang="ko-KR" altLang="en-US" sz="1100" dirty="0">
                    <a:solidFill>
                      <a:srgbClr val="7030A0"/>
                    </a:solidFill>
                  </a:rPr>
                  <a:t>유제 풀이</a:t>
                </a:r>
                <a:r>
                  <a:rPr lang="en-US" altLang="ko-KR" sz="1100" dirty="0">
                    <a:solidFill>
                      <a:srgbClr val="7030A0"/>
                    </a:solidFill>
                  </a:rPr>
                  <a:t>&gt;</a:t>
                </a:r>
              </a:p>
              <a:p>
                <a:endParaRPr lang="en-US" altLang="ko-KR" sz="1100" dirty="0">
                  <a:solidFill>
                    <a:srgbClr val="7030A0"/>
                  </a:solidFill>
                </a:endParaRPr>
              </a:p>
              <a:p>
                <a:pPr marL="228600" lvl="0" indent="-228600" latinLnBrk="1">
                  <a:buAutoNum type="arabicParenBoth"/>
                </a:pP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ko-KR" altLang="ko-KR" sz="1100" dirty="0">
                    <a:latin typeface="Cambria Math" panose="02040503050406030204" pitchFamily="18" charset="0"/>
                  </a:rPr>
                  <a:t>⋅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dx + y</a:t>
                </a:r>
                <a:r>
                  <a:rPr lang="ko-KR" altLang="ko-KR" sz="1100" dirty="0">
                    <a:latin typeface="Cambria Math" panose="02040503050406030204" pitchFamily="18" charset="0"/>
                  </a:rPr>
                  <a:t>⋅</a:t>
                </a:r>
                <a:r>
                  <a:rPr lang="en-US" altLang="ko-KR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dy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 </a:t>
                </a:r>
              </a:p>
              <a:p>
                <a:pPr marL="228600" lvl="0" indent="-228600" latinLnBrk="1">
                  <a:buAutoNum type="arabicParenBoth"/>
                </a:pPr>
                <a:endParaRPr lang="ko-KR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:r>
                  <a:rPr lang="ko-KR" altLang="ko-KR" sz="1100" dirty="0">
                    <a:latin typeface="Cambria Math" panose="02040503050406030204" pitchFamily="18" charset="0"/>
                  </a:rPr>
                  <a:t>완전미분방정식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u(</a:t>
                </a:r>
                <a:r>
                  <a:rPr lang="en-US" altLang="ko-KR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x,y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,</a:t>
                </a:r>
                <a:endParaRPr lang="ko-KR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14:m>
                  <m:oMath xmlns:m="http://schemas.openxmlformats.org/officeDocument/2006/math">
                    <m:r>
                      <a:rPr lang="en-US" altLang="ko-KR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f>
                      <m:f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dx</m:t>
                        </m:r>
                      </m:num>
                      <m:den>
                        <m: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dy</m:t>
                        </m:r>
                      </m:num>
                      <m:den>
                        <m: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 ⟺ du = x</a:t>
                </a:r>
                <a:r>
                  <a:rPr lang="ko-KR" altLang="ko-KR" sz="1100" dirty="0">
                    <a:latin typeface="Cambria Math" panose="02040503050406030204" pitchFamily="18" charset="0"/>
                  </a:rPr>
                  <a:t>⋅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dx + y</a:t>
                </a:r>
                <a:r>
                  <a:rPr lang="ko-KR" altLang="ko-KR" sz="1100" dirty="0">
                    <a:latin typeface="Cambria Math" panose="02040503050406030204" pitchFamily="18" charset="0"/>
                  </a:rPr>
                  <a:t>⋅</a:t>
                </a:r>
                <a:r>
                  <a:rPr lang="en-US" altLang="ko-KR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dy</a:t>
                </a:r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endParaRPr lang="ko-KR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u(</a:t>
                </a:r>
                <a:r>
                  <a:rPr lang="en-US" altLang="ko-KR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x,y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c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  <m: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)⋅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dx</m:t>
                        </m:r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(y)</a:t>
                </a:r>
                <a:endParaRPr lang="ko-KR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dx</m:t>
                        </m:r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(y)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sub>
                    </m:sSub>
                    <m:d>
                      <m:d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d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endParaRPr lang="ko-KR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sub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altLang="ko-KR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a:rPr lang="en-US" altLang="ko-KR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ko-KR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ko-KR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ko-KR" altLang="ko-KR" sz="1100" dirty="0">
                    <a:latin typeface="Cambria Math" panose="02040503050406030204" pitchFamily="18" charset="0"/>
                  </a:rPr>
                  <a:t>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ko-KR" altLang="ko-KR" sz="11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ko-KR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</m:sub>
                            </m:sSub>
                            <m:r>
                              <a:rPr lang="en-US" altLang="ko-KR" sz="1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ko-KR" sz="1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ko-KR" sz="1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ko-KR" sz="1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altLang="ko-KR" sz="1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)⋅</m:t>
                            </m:r>
                            <m:r>
                              <m:rPr>
                                <m:sty m:val="p"/>
                              </m:rPr>
                              <a:rPr lang="en-US" altLang="ko-KR" sz="1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dx</m:t>
                            </m:r>
                          </m:e>
                        </m:nary>
                      </m:num>
                      <m:den>
                        <m: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y </a:t>
                </a:r>
                <a:r>
                  <a:rPr lang="ko-KR" altLang="ko-KR" sz="1100" dirty="0">
                    <a:latin typeface="Cambria Math" panose="02040503050406030204" pitchFamily="18" charset="0"/>
                  </a:rPr>
                  <a:t>−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</a:t>
                </a:r>
                <a:endParaRPr lang="ko-KR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(y)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nary>
                    <m:r>
                      <a:rPr lang="en-US" altLang="ko-KR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ko-KR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dy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+ C </a:t>
                </a:r>
                <a:r>
                  <a:rPr lang="ko-KR" altLang="ko-KR" sz="1100" dirty="0">
                    <a:latin typeface="Cambria Math" panose="02040503050406030204" pitchFamily="18" charset="0"/>
                  </a:rPr>
                  <a:t>−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+C</a:t>
                </a:r>
              </a:p>
              <a:p>
                <a:pPr latinLnBrk="1"/>
                <a:endParaRPr lang="ko-KR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u(</a:t>
                </a:r>
                <a:r>
                  <a:rPr lang="en-US" altLang="ko-KR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x,y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+C</a:t>
                </a:r>
                <a:endParaRPr lang="ko-KR" altLang="ko-KR" sz="11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c</a:t>
                </a:r>
                <a:r>
                  <a:rPr lang="ko-KR" altLang="ko-KR" sz="1100" dirty="0">
                    <a:latin typeface="Cambria Math" panose="02040503050406030204" pitchFamily="18" charset="0"/>
                  </a:rPr>
                  <a:t>−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ko-KR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DDC160F9-98F7-4012-B6E1-4E9CC81202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45" y="2213400"/>
                <a:ext cx="5218587" cy="3283159"/>
              </a:xfrm>
              <a:prstGeom prst="roundRect">
                <a:avLst>
                  <a:gd name="adj" fmla="val 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28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2F2D5-8F26-47FC-906A-14E03D12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계 선형 미분 방정식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251CE8-9A92-4A70-AF08-31F909CA1FFB}"/>
                  </a:ext>
                </a:extLst>
              </p:cNvPr>
              <p:cNvSpPr txBox="1"/>
              <p:nvPr/>
            </p:nvSpPr>
            <p:spPr>
              <a:xfrm>
                <a:off x="287867" y="1998133"/>
                <a:ext cx="6223000" cy="6047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ko-KR" altLang="ko-KR" sz="1100" dirty="0">
                    <a:latin typeface="Cambria Math" panose="02040503050406030204" pitchFamily="18" charset="0"/>
                  </a:rPr>
                  <a:t>선형 미분방정식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 :</a:t>
                </a:r>
                <a:endParaRPr lang="ko-KR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&lt;3&gt;</m:t>
                        </m:r>
                      </m:sup>
                    </m:sSup>
                    <m:r>
                      <a:rPr lang="en-US" altLang="ko-KR" sz="11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y''' 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10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ko-KR" sz="1100" dirty="0">
                    <a:latin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−1&gt;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+…..+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10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10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y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110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 1</a:t>
                </a:r>
                <a:r>
                  <a:rPr lang="ko-KR" altLang="ko-KR" sz="1100" dirty="0">
                    <a:latin typeface="Cambria Math" panose="02040503050406030204" pitchFamily="18" charset="0"/>
                  </a:rPr>
                  <a:t>계 선형 미분방정식 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1∗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10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10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y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110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endParaRPr lang="ko-KR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10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10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y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110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⇔ y'(x)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sSub>
                          <m:sSubPr>
                            <m:ctrlPr>
                              <a:rPr lang="ko-KR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110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sz="110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ko-KR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</a:t>
                </a:r>
                <a:endParaRPr lang="ko-KR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         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y'(x)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1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1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)⋅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sz="1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r(x), p(x)=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sSub>
                          <m:sSubPr>
                            <m:ctrlPr>
                              <a:rPr lang="ko-KR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, r(x)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ko-KR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ko-KR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         ⇔ </a:t>
                </a:r>
                <a:r>
                  <a:rPr lang="en-US" altLang="ko-KR" sz="1100" dirty="0" err="1">
                    <a:latin typeface="Cambria Math" panose="02040503050406030204" pitchFamily="18" charset="0"/>
                  </a:rPr>
                  <a:t>dy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 + {p(x)y</a:t>
                </a:r>
                <a:r>
                  <a:rPr lang="ko-KR" altLang="ko-KR" sz="1100" dirty="0">
                    <a:latin typeface="Cambria Math" panose="02040503050406030204" pitchFamily="18" charset="0"/>
                  </a:rPr>
                  <a:t>−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r(x)}</a:t>
                </a:r>
                <a:r>
                  <a:rPr lang="ko-KR" altLang="ko-KR" sz="1100" dirty="0">
                    <a:latin typeface="Cambria Math" panose="02040503050406030204" pitchFamily="18" charset="0"/>
                  </a:rPr>
                  <a:t>⋅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dx = 0</a:t>
                </a:r>
                <a:endParaRPr lang="ko-KR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         ⇔ du = </a:t>
                </a:r>
                <a:r>
                  <a:rPr lang="el-GR" altLang="ko-KR" sz="1100" dirty="0">
                    <a:latin typeface="Cambria Math" panose="02040503050406030204" pitchFamily="18" charset="0"/>
                  </a:rPr>
                  <a:t>μ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(x)</a:t>
                </a:r>
                <a:r>
                  <a:rPr lang="ko-KR" altLang="ko-KR" sz="1100" dirty="0">
                    <a:latin typeface="Cambria Math" panose="02040503050406030204" pitchFamily="18" charset="0"/>
                  </a:rPr>
                  <a:t>⋅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[</a:t>
                </a:r>
                <a:r>
                  <a:rPr lang="en-US" altLang="ko-KR" sz="1100" dirty="0" err="1">
                    <a:latin typeface="Cambria Math" panose="02040503050406030204" pitchFamily="18" charset="0"/>
                  </a:rPr>
                  <a:t>dy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 + {p(x)y</a:t>
                </a:r>
                <a:r>
                  <a:rPr lang="ko-KR" altLang="ko-KR" sz="1100" dirty="0">
                    <a:latin typeface="Cambria Math" panose="02040503050406030204" pitchFamily="18" charset="0"/>
                  </a:rPr>
                  <a:t>−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r(x)}</a:t>
                </a:r>
                <a:r>
                  <a:rPr lang="ko-KR" altLang="ko-KR" sz="1100" dirty="0">
                    <a:latin typeface="Cambria Math" panose="02040503050406030204" pitchFamily="18" charset="0"/>
                  </a:rPr>
                  <a:t>⋅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dx] =0 , </a:t>
                </a:r>
                <a:endParaRPr lang="ko-KR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        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l-GR" altLang="ko-KR" sz="110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m:rPr>
                            <m:nor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ko-KR" altLang="ko-KR" sz="110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 {</m:t>
                        </m:r>
                        <m:r>
                          <m:rPr>
                            <m:nor/>
                          </m:rPr>
                          <a:rPr lang="en-US" altLang="ko-KR" sz="11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)}]</m:t>
                        </m:r>
                      </m:num>
                      <m:den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l-GR" altLang="ko-KR" sz="110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m:rPr>
                            <m:nor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ko-KR" altLang="ko-KR" sz="11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1100" dirty="0">
                    <a:latin typeface="Cambria Math" panose="02040503050406030204" pitchFamily="18" charset="0"/>
                  </a:rPr>
                  <a:t>                    ⇔ </a:t>
                </a:r>
                <a:r>
                  <a:rPr lang="el-GR" altLang="ko-KR" sz="1100" dirty="0">
                    <a:latin typeface="Cambria Math" panose="02040503050406030204" pitchFamily="18" charset="0"/>
                  </a:rPr>
                  <a:t>μ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(x)</a:t>
                </a:r>
                <a:r>
                  <a:rPr lang="ko-KR" altLang="ko-KR" sz="1100" dirty="0">
                    <a:latin typeface="Cambria Math" panose="02040503050406030204" pitchFamily="18" charset="0"/>
                  </a:rPr>
                  <a:t>⋅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p(x)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l-GR" altLang="ko-KR" sz="110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m:rPr>
                            <m:nor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</a:t>
                </a:r>
                <a:r>
                  <a:rPr lang="el-GR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μ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'(x)</a:t>
                </a:r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 </a:t>
                </a:r>
                <a:r>
                  <a:rPr lang="el-GR" altLang="ko-KR" sz="1100" dirty="0">
                    <a:latin typeface="Cambria Math" panose="02040503050406030204" pitchFamily="18" charset="0"/>
                  </a:rPr>
                  <a:t>μ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(x)</a:t>
                </a:r>
                <a:r>
                  <a:rPr lang="ko-KR" altLang="ko-KR" sz="1100" dirty="0">
                    <a:latin typeface="Cambria Math" panose="02040503050406030204" pitchFamily="18" charset="0"/>
                  </a:rPr>
                  <a:t>⋅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p(x)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l-GR" altLang="ko-KR" sz="110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m:rPr>
                            <m:nor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 ⇔ p(x)</a:t>
                </a:r>
                <a:r>
                  <a:rPr lang="ko-KR" altLang="ko-KR" sz="1100" dirty="0">
                    <a:latin typeface="Cambria Math" panose="02040503050406030204" pitchFamily="18" charset="0"/>
                  </a:rPr>
                  <a:t>⋅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dx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1 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altLang="ko-KR" sz="110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m:rPr>
                            <m:nor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ko-KR" sz="110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nor/>
                      </m:rPr>
                      <a:rPr lang="el-GR" altLang="ko-KR" sz="1100">
                        <a:latin typeface="Cambria Math" panose="02040503050406030204" pitchFamily="18" charset="0"/>
                      </a:rPr>
                      <m:t>μ</m:t>
                    </m:r>
                    <m:r>
                      <m:rPr>
                        <m:nor/>
                      </m:rPr>
                      <a:rPr lang="en-US" altLang="ko-KR" sz="11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10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ko-KR" sz="1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ko-KR" sz="1100" dirty="0">
                  <a:latin typeface="Cambria Math" panose="02040503050406030204" pitchFamily="18" charset="0"/>
                </a:endParaRP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                             ⇔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altLang="ko-KR" sz="11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ko-KR" altLang="ko-KR" sz="110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dx</m:t>
                        </m:r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ko-KR" altLang="ko-KR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1 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l-GR" altLang="ko-KR" sz="1100">
                                <a:latin typeface="Cambria Math" panose="02040503050406030204" pitchFamily="18" charset="0"/>
                              </a:rPr>
                              <m:t>μ</m:t>
                            </m:r>
                            <m:r>
                              <m:rPr>
                                <m:nor/>
                              </m:rP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l-GR" altLang="ko-KR" sz="110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m:rPr>
                            <m:nor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ko-KR" altLang="ko-KR" sz="11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1100" dirty="0">
                    <a:latin typeface="Cambria Math" panose="02040503050406030204" pitchFamily="18" charset="0"/>
                  </a:rPr>
                  <a:t>                                       ⇔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altLang="ko-KR" sz="11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ko-KR" altLang="ko-KR" sz="110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dx</m:t>
                        </m:r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m:rPr>
                        <m:nor/>
                      </m:rPr>
                      <a:rPr lang="el-GR" altLang="ko-KR" sz="1100">
                        <a:latin typeface="Cambria Math" panose="02040503050406030204" pitchFamily="18" charset="0"/>
                      </a:rPr>
                      <m:t>μ</m:t>
                    </m:r>
                    <m:r>
                      <m:rPr>
                        <m:nor/>
                      </m:rPr>
                      <a:rPr lang="en-US" altLang="ko-KR" sz="11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10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ko-KR" sz="1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|</a:t>
                </a:r>
              </a:p>
              <a:p>
                <a:pPr latinLnBrk="1"/>
                <a:r>
                  <a:rPr lang="en-US" altLang="ko-KR" sz="1100" dirty="0">
                    <a:latin typeface="Cambria Math" panose="02040503050406030204" pitchFamily="18" charset="0"/>
                  </a:rPr>
                  <a:t>                                       ⇔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1100">
                        <a:latin typeface="Cambria Math" panose="02040503050406030204" pitchFamily="18" charset="0"/>
                      </a:rPr>
                      <m:t>μ</m:t>
                    </m:r>
                    <m:r>
                      <m:rPr>
                        <m:nor/>
                      </m:rPr>
                      <a:rPr lang="en-US" altLang="ko-KR" sz="11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10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ko-KR" sz="1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ko-KR" altLang="ko-KR" sz="11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nor/>
                              </m:rPr>
                              <a:rPr lang="en-US" altLang="ko-KR" sz="11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ko-KR" altLang="ko-KR" sz="110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nor/>
                              </m:rP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dx</m:t>
                            </m:r>
                          </m:e>
                        </m:nary>
                      </m:sup>
                    </m:sSup>
                  </m:oMath>
                </a14:m>
                <a:endParaRPr lang="ko-KR" altLang="ko-KR" sz="1100" dirty="0">
                  <a:latin typeface="Cambria Math" panose="02040503050406030204" pitchFamily="18" charset="0"/>
                </a:endParaRPr>
              </a:p>
              <a:p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y'(x)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1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1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)⋅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sz="1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r(x) ⇔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1100">
                        <a:latin typeface="Cambria Math" panose="02040503050406030204" pitchFamily="18" charset="0"/>
                      </a:rPr>
                      <m:t>μ</m:t>
                    </m:r>
                    <m:r>
                      <m:rPr>
                        <m:nor/>
                      </m:rPr>
                      <a:rPr lang="en-US" altLang="ko-KR" sz="11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10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ko-KR" sz="1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altLang="ko-KR" sz="1100">
                        <a:latin typeface="Cambria Math" panose="02040503050406030204" pitchFamily="18" charset="0"/>
                      </a:rPr>
                      <m:t>μ</m:t>
                    </m:r>
                    <m:r>
                      <m:rPr>
                        <m:nor/>
                      </m:rPr>
                      <a:rPr lang="en-US" altLang="ko-KR" sz="11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10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ko-KR" sz="1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⋅{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y'(x)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1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1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)⋅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1100">
                        <a:latin typeface="Cambria Math" panose="02040503050406030204" pitchFamily="18" charset="0"/>
                      </a:rPr>
                      <m:t>μ</m:t>
                    </m:r>
                    <m:r>
                      <m:rPr>
                        <m:nor/>
                      </m:rPr>
                      <a:rPr lang="en-US" altLang="ko-KR" sz="11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10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ko-KR" sz="1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⋅r(x)</a:t>
                </a:r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⇔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1100">
                        <a:latin typeface="Cambria Math" panose="02040503050406030204" pitchFamily="18" charset="0"/>
                      </a:rPr>
                      <m:t>μ</m:t>
                    </m:r>
                    <m:r>
                      <m:rPr>
                        <m:nor/>
                      </m:rPr>
                      <a:rPr lang="en-US" altLang="ko-KR" sz="11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10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ko-KR" sz="1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ko-KR" altLang="ko-KR" sz="11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nor/>
                              </m:rPr>
                              <a:rPr lang="en-US" altLang="ko-KR" sz="11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ko-KR" altLang="ko-KR" sz="110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nor/>
                              </m:rP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dx</m:t>
                            </m:r>
                          </m:e>
                        </m:nary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1100">
                        <a:latin typeface="Cambria Math" panose="02040503050406030204" pitchFamily="18" charset="0"/>
                      </a:rPr>
                      <m:t>μ</m:t>
                    </m:r>
                    <m:r>
                      <m:rPr>
                        <m:nor/>
                      </m:rPr>
                      <a:rPr lang="en-US" altLang="ko-KR" sz="11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10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ko-KR" sz="1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⋅{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</a:rPr>
                      <m:t>′(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</a:rPr>
                      <m:t>) + </m:t>
                    </m:r>
                    <m:r>
                      <m:rPr>
                        <m:sty m:val="p"/>
                      </m:rPr>
                      <a:rPr lang="en-US" altLang="ko-KR" sz="11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1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)⋅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)}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ko-KR" altLang="ko-KR" sz="11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nor/>
                              </m:rPr>
                              <a:rPr lang="en-US" altLang="ko-KR" sz="11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ko-KR" altLang="ko-KR" sz="110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nor/>
                              </m:rP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dx</m:t>
                            </m:r>
                          </m:e>
                        </m:nary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altLang="ko-KR" sz="1100" b="0" i="0" smtClean="0">
                        <a:latin typeface="Cambria Math" panose="02040503050406030204" pitchFamily="18" charset="0"/>
                      </a:rPr>
                      <m:t> ,</m:t>
                    </m:r>
                    <m:r>
                      <m:rPr>
                        <m:nor/>
                      </m:rPr>
                      <a:rPr lang="el-GR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m:rPr>
                        <m:nor/>
                      </m:rPr>
                      <a:rPr lang="en-US" altLang="ko-KR" sz="11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=(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)' = h'(x)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p(x)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p(x)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:r>
                  <a:rPr lang="el-GR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μ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(x)</a:t>
                </a:r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{y(x)⋅</a:t>
                </a:r>
                <a:r>
                  <a:rPr lang="el-GR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μ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(x)}'= (y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)' = y'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+ y(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)' = y'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+ 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)⋅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}= </m:t>
                    </m:r>
                    <m:sSup>
                      <m:sSup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{</a:t>
                </a:r>
                <a:r>
                  <a:rPr lang="en-US" altLang="ko-KR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y'+p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(x)y} =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r(x)</a:t>
                </a:r>
              </a:p>
              <a:p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⇔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(y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)' =</a:t>
                </a:r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r(x) </a:t>
                </a:r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⇔ {y(x)⋅</a:t>
                </a:r>
                <a:r>
                  <a:rPr lang="el-GR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μ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(x)}' </a:t>
                </a:r>
                <a14:m>
                  <m:oMath xmlns:m="http://schemas.openxmlformats.org/officeDocument/2006/math">
                    <m:r>
                      <a:rPr lang="en-US" altLang="ko-KR" sz="11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l-GR" altLang="ko-KR" sz="1100">
                        <a:latin typeface="Cambria Math" panose="02040503050406030204" pitchFamily="18" charset="0"/>
                      </a:rPr>
                      <m:t>μ</m:t>
                    </m:r>
                    <m:r>
                      <m:rPr>
                        <m:nor/>
                      </m:rPr>
                      <a:rPr lang="en-US" altLang="ko-KR" sz="11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10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ko-KR" sz="1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endParaRPr lang="en-US" altLang="ko-KR" sz="11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y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)⋅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+C   </a:t>
                </a:r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⇔ y</a:t>
                </a:r>
                <a:r>
                  <a:rPr lang="en-US" altLang="ko-KR" sz="1100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)⋅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</a:rPr>
                  <a:t>+C , {h(x)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11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251CE8-9A92-4A70-AF08-31F909CA1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67" y="1998133"/>
                <a:ext cx="6223000" cy="6047233"/>
              </a:xfrm>
              <a:prstGeom prst="rect">
                <a:avLst/>
              </a:prstGeom>
              <a:blipFill>
                <a:blip r:embed="rId2"/>
                <a:stretch>
                  <a:fillRect t="-101" b="-40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669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1243E94-71BE-49AD-9066-1F990109FD42}"/>
              </a:ext>
            </a:extLst>
          </p:cNvPr>
          <p:cNvSpPr/>
          <p:nvPr/>
        </p:nvSpPr>
        <p:spPr>
          <a:xfrm>
            <a:off x="665745" y="1073926"/>
            <a:ext cx="4016321" cy="907274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7030A0"/>
                </a:solidFill>
              </a:rPr>
              <a:t>&lt;</a:t>
            </a:r>
            <a:r>
              <a:rPr lang="ko-KR" altLang="en-US" sz="1100" dirty="0">
                <a:solidFill>
                  <a:srgbClr val="7030A0"/>
                </a:solidFill>
              </a:rPr>
              <a:t>유제 </a:t>
            </a:r>
            <a:r>
              <a:rPr lang="en-US" altLang="ko-KR" sz="1100" dirty="0">
                <a:solidFill>
                  <a:srgbClr val="7030A0"/>
                </a:solidFill>
              </a:rPr>
              <a:t>&gt;</a:t>
            </a:r>
            <a:r>
              <a:rPr lang="ko-KR" altLang="en-US" sz="1100" dirty="0">
                <a:solidFill>
                  <a:srgbClr val="7030A0"/>
                </a:solidFill>
              </a:rPr>
              <a:t>다음 미분 방정식의 해를 구하여라</a:t>
            </a:r>
            <a:endParaRPr lang="en-US" altLang="ko-KR" sz="1100" dirty="0">
              <a:solidFill>
                <a:srgbClr val="7030A0"/>
              </a:solidFill>
            </a:endParaRPr>
          </a:p>
          <a:p>
            <a:endParaRPr lang="en-US" altLang="ko-KR" sz="1100" dirty="0">
              <a:solidFill>
                <a:srgbClr val="7030A0"/>
              </a:solidFill>
            </a:endParaRPr>
          </a:p>
          <a:p>
            <a:r>
              <a:rPr lang="en-US" altLang="ko-KR" sz="1100" dirty="0">
                <a:solidFill>
                  <a:srgbClr val="7030A0"/>
                </a:solidFill>
              </a:rPr>
              <a:t>(1) </a:t>
            </a:r>
            <a:r>
              <a:rPr lang="en-US" altLang="ko-KR" sz="1100" dirty="0" err="1">
                <a:solidFill>
                  <a:srgbClr val="7030A0"/>
                </a:solidFill>
              </a:rPr>
              <a:t>xy</a:t>
            </a:r>
            <a:r>
              <a:rPr lang="en-US" altLang="ko-KR" sz="1100" dirty="0">
                <a:solidFill>
                  <a:srgbClr val="7030A0"/>
                </a:solidFill>
              </a:rPr>
              <a:t>' + y+ 1 = 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DDC160F9-98F7-4012-B6E1-4E9CC8120240}"/>
                  </a:ext>
                </a:extLst>
              </p:cNvPr>
              <p:cNvSpPr/>
              <p:nvPr/>
            </p:nvSpPr>
            <p:spPr>
              <a:xfrm>
                <a:off x="665745" y="2213401"/>
                <a:ext cx="5218587" cy="2187150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유제 풀이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&gt;</a:t>
                </a:r>
              </a:p>
              <a:p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pPr marL="228600" indent="-228600">
                  <a:buAutoNum type="arabicParenBoth"/>
                </a:pPr>
                <a:r>
                  <a:rPr lang="en-US" altLang="ko-KR" sz="1100" dirty="0" err="1">
                    <a:solidFill>
                      <a:schemeClr val="tx1"/>
                    </a:solidFill>
                  </a:rPr>
                  <a:t>xy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' +y +1 = 0</a:t>
                </a:r>
              </a:p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            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y'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⋅y = 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endParaRPr lang="en-US" altLang="ko-KR" sz="11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p(x)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</a:rPr>
                  <a:t> , h(x)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ko-KR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ko-KR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1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altLang="ko-KR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 </m:t>
                    </m:r>
                  </m:oMath>
                </a14:m>
                <a:r>
                  <a:rPr lang="el-GR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μ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(x)=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altLang="ko-KR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1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</a:rPr>
                  <a:t>= x , r(x) = </a:t>
                </a:r>
                <a14:m>
                  <m:oMath xmlns:m="http://schemas.openxmlformats.org/officeDocument/2006/math">
                    <m:r>
                      <a:rPr lang="en-US" altLang="ko-KR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altLang="ko-KR" sz="11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♠y(x)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altLang="ko-KR" sz="11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altLang="ko-KR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ko-KR" altLang="en-US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nary>
                    <m:d>
                      <m:dPr>
                        <m:ctrlPr>
                          <a:rPr lang="en-US" altLang="ko-KR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)⋅</m:t>
                    </m:r>
                    <m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</m:t>
                    </m:r>
                    <m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⋅[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altLang="ko-KR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⋅(−</a:t>
                </a:r>
                <a14:m>
                  <m:oMath xmlns:m="http://schemas.openxmlformats.org/officeDocument/2006/math">
                    <m:r>
                      <a:rPr lang="en-US" altLang="ko-KR" sz="11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</a:rPr>
                  <a:t>}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:r>
                  <a:rPr lang="en-US" altLang="ko-KR" sz="11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dx+C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 = −1+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DDC160F9-98F7-4012-B6E1-4E9CC81202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45" y="2213401"/>
                <a:ext cx="5218587" cy="2187150"/>
              </a:xfrm>
              <a:prstGeom prst="roundRect">
                <a:avLst>
                  <a:gd name="adj" fmla="val 0"/>
                </a:avLst>
              </a:prstGeom>
              <a:blipFill>
                <a:blip r:embed="rId2"/>
                <a:stretch>
                  <a:fillRect b="-86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018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2C058340-21CE-4C21-B89C-9083176CE48C}"/>
                  </a:ext>
                </a:extLst>
              </p:cNvPr>
              <p:cNvSpPr/>
              <p:nvPr/>
            </p:nvSpPr>
            <p:spPr>
              <a:xfrm>
                <a:off x="723900" y="875806"/>
                <a:ext cx="5016500" cy="172134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&lt;1</a:t>
                </a:r>
                <a:r>
                  <a:rPr lang="ko-KR" altLang="en-US" sz="1100" dirty="0"/>
                  <a:t>계 비선형 방정식 풀이 </a:t>
                </a:r>
                <a:r>
                  <a:rPr lang="en-US" altLang="ko-KR" sz="1100" dirty="0"/>
                  <a:t>– </a:t>
                </a:r>
                <a:r>
                  <a:rPr lang="ko-KR" altLang="en-US" sz="1100" dirty="0"/>
                  <a:t>베르누이 방정식 </a:t>
                </a:r>
                <a:r>
                  <a:rPr lang="en-US" altLang="ko-KR" sz="1100" dirty="0"/>
                  <a:t>&gt;</a:t>
                </a:r>
              </a:p>
              <a:p>
                <a:endParaRPr lang="en-US" altLang="ko-KR" sz="11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100" dirty="0"/>
                  <a:t> y' + p(x)y = r(x)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ko-KR" sz="1100" dirty="0"/>
              </a:p>
              <a:p>
                <a:endParaRPr lang="en-US" altLang="ko-KR" sz="1100" dirty="0"/>
              </a:p>
              <a:p>
                <a:r>
                  <a:rPr lang="en-US" altLang="ko-KR" sz="1100" dirty="0"/>
                  <a:t>v(x)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1100" dirty="0"/>
                  <a:t>  , v'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ko-KR" sz="1100" dirty="0"/>
                  <a:t> (1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−n)⋅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1100" dirty="0"/>
                  <a:t>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ko-KR" sz="1100" dirty="0"/>
                  <a:t> (1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−n)⋅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altLang="ko-KR" sz="1100" dirty="0"/>
                  <a:t>r</a:t>
                </a:r>
                <a14:m>
                  <m:oMath xmlns:m="http://schemas.openxmlformats.org/officeDocument/2006/math">
                    <m:r>
                      <a:rPr lang="en-US" altLang="ko-KR" sz="11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100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1100" b="0" i="0" dirty="0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1100" dirty="0"/>
                  <a:t>p(x)y}</a:t>
                </a:r>
              </a:p>
              <a:p>
                <a:r>
                  <a:rPr lang="en-US" altLang="ko-KR" sz="1100" dirty="0"/>
                  <a:t>                                        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(1−n){r(x) −p(x)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1100" dirty="0"/>
                  <a:t>}  </a:t>
                </a: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(1−n){r(x)−p(x)⋅v(x)}</a:t>
                </a:r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⟺ v' +(1−n)⋅ p(x)v = (1−n)⋅r(x)</a:t>
                </a:r>
              </a:p>
            </p:txBody>
          </p:sp>
        </mc:Choice>
        <mc:Fallback xmlns=""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2C058340-21CE-4C21-B89C-9083176CE4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875806"/>
                <a:ext cx="5016500" cy="172134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1243E94-71BE-49AD-9066-1F990109FD42}"/>
                  </a:ext>
                </a:extLst>
              </p:cNvPr>
              <p:cNvSpPr/>
              <p:nvPr/>
            </p:nvSpPr>
            <p:spPr>
              <a:xfrm>
                <a:off x="723900" y="3139440"/>
                <a:ext cx="3594100" cy="907274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100" dirty="0">
                    <a:solidFill>
                      <a:srgbClr val="7030A0"/>
                    </a:solidFill>
                  </a:rPr>
                  <a:t>&lt;</a:t>
                </a:r>
                <a:r>
                  <a:rPr lang="ko-KR" altLang="en-US" sz="1100" dirty="0">
                    <a:solidFill>
                      <a:srgbClr val="7030A0"/>
                    </a:solidFill>
                  </a:rPr>
                  <a:t>유제 </a:t>
                </a:r>
                <a:r>
                  <a:rPr lang="en-US" altLang="ko-KR" sz="1100" dirty="0">
                    <a:solidFill>
                      <a:srgbClr val="7030A0"/>
                    </a:solidFill>
                  </a:rPr>
                  <a:t>1&gt; </a:t>
                </a:r>
                <a:r>
                  <a:rPr lang="ko-KR" altLang="en-US" sz="1100" dirty="0">
                    <a:solidFill>
                      <a:srgbClr val="7030A0"/>
                    </a:solidFill>
                  </a:rPr>
                  <a:t>다음</a:t>
                </a:r>
                <a:r>
                  <a:rPr lang="en-US" altLang="ko-KR" sz="1100" dirty="0">
                    <a:solidFill>
                      <a:srgbClr val="7030A0"/>
                    </a:solidFill>
                  </a:rPr>
                  <a:t> </a:t>
                </a:r>
                <a:r>
                  <a:rPr lang="ko-KR" altLang="en-US" sz="1100" dirty="0">
                    <a:solidFill>
                      <a:srgbClr val="7030A0"/>
                    </a:solidFill>
                  </a:rPr>
                  <a:t>베르누이 방정식의 해를 구하여라</a:t>
                </a:r>
                <a:r>
                  <a:rPr lang="en-US" altLang="ko-KR" sz="1100" dirty="0">
                    <a:solidFill>
                      <a:srgbClr val="7030A0"/>
                    </a:solidFill>
                  </a:rPr>
                  <a:t>.</a:t>
                </a:r>
              </a:p>
              <a:p>
                <a:endParaRPr lang="en-US" altLang="ko-KR" sz="1100" dirty="0">
                  <a:solidFill>
                    <a:srgbClr val="7030A0"/>
                  </a:solidFill>
                </a:endParaRPr>
              </a:p>
              <a:p>
                <a:pPr marL="228600" indent="-228600">
                  <a:buAutoNum type="arabicParenBoth"/>
                </a:pP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y' + 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1243E94-71BE-49AD-9066-1F990109FD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3139440"/>
                <a:ext cx="3594100" cy="907274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DDC160F9-98F7-4012-B6E1-4E9CC8120240}"/>
                  </a:ext>
                </a:extLst>
              </p:cNvPr>
              <p:cNvSpPr/>
              <p:nvPr/>
            </p:nvSpPr>
            <p:spPr>
              <a:xfrm>
                <a:off x="723900" y="4204194"/>
                <a:ext cx="3816350" cy="2183906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100" dirty="0">
                    <a:solidFill>
                      <a:srgbClr val="7030A0"/>
                    </a:solidFill>
                  </a:rPr>
                  <a:t>&lt;</a:t>
                </a:r>
                <a:r>
                  <a:rPr lang="ko-KR" altLang="en-US" sz="1100" dirty="0">
                    <a:solidFill>
                      <a:srgbClr val="7030A0"/>
                    </a:solidFill>
                  </a:rPr>
                  <a:t>유제 풀이</a:t>
                </a:r>
                <a:r>
                  <a:rPr lang="en-US" altLang="ko-KR" sz="1100" dirty="0">
                    <a:solidFill>
                      <a:srgbClr val="7030A0"/>
                    </a:solidFill>
                  </a:rPr>
                  <a:t>&gt;</a:t>
                </a:r>
              </a:p>
              <a:p>
                <a:endParaRPr lang="en-US" altLang="ko-KR" sz="1100" dirty="0">
                  <a:solidFill>
                    <a:srgbClr val="7030A0"/>
                  </a:solidFill>
                </a:endParaRPr>
              </a:p>
              <a:p>
                <a:pPr marL="228600" indent="-228600">
                  <a:buFontTx/>
                  <a:buAutoNum type="arabicParenBoth"/>
                </a:pPr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y' + 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n=2 , v(x)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v' + (1−n)⋅p(x)v = (1−n)⋅r(x)</a:t>
                </a:r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⇔ n=2,  v' −v = −1</a:t>
                </a:r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⇔ v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[{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</m:e>
                    </m:nary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(−1)⋅dx}+C] = 1+ C⋅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♠ v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⇔ 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 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DDC160F9-98F7-4012-B6E1-4E9CC81202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4204194"/>
                <a:ext cx="3816350" cy="2183906"/>
              </a:xfrm>
              <a:prstGeom prst="roundRect">
                <a:avLst>
                  <a:gd name="adj" fmla="val 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30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38605</TotalTime>
  <Words>8988</Words>
  <Application>Microsoft Office PowerPoint</Application>
  <PresentationFormat>A4 용지(210x297mm)</PresentationFormat>
  <Paragraphs>822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맑은 고딕</vt:lpstr>
      <vt:lpstr>Arial</vt:lpstr>
      <vt:lpstr>Calibri</vt:lpstr>
      <vt:lpstr>Calibri Light</vt:lpstr>
      <vt:lpstr>Cambria Math</vt:lpstr>
      <vt:lpstr>Office 테마</vt:lpstr>
      <vt:lpstr>로피탈(L'Hopital)의 정리</vt:lpstr>
      <vt:lpstr>쌍곡 삼각함수</vt:lpstr>
      <vt:lpstr>1계 미분방정식</vt:lpstr>
      <vt:lpstr>PowerPoint 프레젠테이션</vt:lpstr>
      <vt:lpstr>완전 미분 방정식</vt:lpstr>
      <vt:lpstr>PowerPoint 프레젠테이션</vt:lpstr>
      <vt:lpstr>1계 선형 미분 방정식</vt:lpstr>
      <vt:lpstr>PowerPoint 프레젠테이션</vt:lpstr>
      <vt:lpstr>PowerPoint 프레젠테이션</vt:lpstr>
      <vt:lpstr>2계 제차 미분 방정식</vt:lpstr>
      <vt:lpstr>상수계수를 갖는 2계 제차 미분 방정식</vt:lpstr>
      <vt:lpstr>PowerPoint 프레젠테이션</vt:lpstr>
      <vt:lpstr>x함수를 계수로 갖는 2계 제차 미분 방정식 풀이 (오일러-코시 방정식)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선형 연립 미분방정식</vt:lpstr>
      <vt:lpstr>PowerPoint 프레젠테이션</vt:lpstr>
      <vt:lpstr> 제차 연립 미분방정식</vt:lpstr>
      <vt:lpstr> 비제차 연립 미분방정식</vt:lpstr>
      <vt:lpstr>미분 방정식 급수해법 (변수 계수를 가진 미분방정식의 해를 구할 때)</vt:lpstr>
      <vt:lpstr>PowerPoint 프레젠테이션</vt:lpstr>
      <vt:lpstr>프로베니우스 해법 (거듭제곱급수 해법을 적용할 수 없을 때)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Ban Jeong Jun</dc:creator>
  <cp:lastModifiedBy>Ban Jeong Jun</cp:lastModifiedBy>
  <cp:revision>76</cp:revision>
  <dcterms:created xsi:type="dcterms:W3CDTF">2018-07-28T23:16:22Z</dcterms:created>
  <dcterms:modified xsi:type="dcterms:W3CDTF">2018-11-30T05:29:24Z</dcterms:modified>
</cp:coreProperties>
</file>