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8e27c32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8e27c32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9767c7c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9767c7c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97e71a3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97e71a3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DO: DB테이블에 대응되는 데이터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97e71a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97e71a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7e71a3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97e71a3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97e71a3f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97e71a3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97e71a3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97e71a3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97e71a3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97e71a3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97e71a3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97e71a3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83" y="543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MVC 패턴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47" y="998800"/>
            <a:ext cx="4748599" cy="23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1925" y="833825"/>
            <a:ext cx="578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MVC패턴이란? 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Model-view-controller의 약어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화면과 데이터 처리를 분리하여 코드 간 종속성을 줄이는 데 있다.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코드를 쉽게 분리하고 협업이 쉽게 만든다.</a:t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421925" y="2491350"/>
            <a:ext cx="6590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모델(model)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데이터처리의 영역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DAO, DO, 엔티티 클래스 등으로 구성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뷰(view)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화면을 담당한다.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뷰에서 데이터를 직접 가져오는 방식은 권장하지 않으며 데이터 출력만 하는 것이 바람직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JSP, HTML 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컨트롤러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MVC의 핵심으로 모든 사용자 요청의 중심에 위치한다.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뷰에서 사용자의 요청이 발생하면 컨트롤러는 사용자 요청에 따라 모델을 통해 DB와 연동한다.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뷰로 데이터를 전달할때는 데이터가 들어있는 DO 형태의 객체를 request에 저장한 후 포워딩한다.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52050" y="884050"/>
            <a:ext cx="77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DAO: Data Access Object 의 약자로 데이터베이스의 data에 접근하기 위한 객체입니다.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DTO: Data Transfer Object </a:t>
            </a: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계층 간 데이터 교환을 하기 위해 사용하는 객체로, 로직을 가지지 않는 순수한 데이터 객체(getter &amp; setter 만 가진 클래스)입니다.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DO:Data Object. 데이터 베이스의 테이블 구조와 연동되어 데이터를 표현하기 위한 클래스(=엔티티 클래스)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-&gt;자바 빈 클래스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자주 쓰이는 용어들!</a:t>
            </a:r>
            <a:endParaRPr sz="2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계산기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456950" y="1317850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view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calcForm.html</a:t>
            </a:r>
            <a:endParaRPr sz="1200"/>
          </a:p>
        </p:txBody>
      </p:sp>
      <p:sp>
        <p:nvSpPr>
          <p:cNvPr id="75" name="Google Shape;75;p16"/>
          <p:cNvSpPr/>
          <p:nvPr/>
        </p:nvSpPr>
        <p:spPr>
          <a:xfrm>
            <a:off x="6209681" y="2365801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model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Calculator.java</a:t>
            </a:r>
            <a:endParaRPr sz="1200"/>
          </a:p>
        </p:txBody>
      </p:sp>
      <p:sp>
        <p:nvSpPr>
          <p:cNvPr id="76" name="Google Shape;76;p16"/>
          <p:cNvSpPr/>
          <p:nvPr/>
        </p:nvSpPr>
        <p:spPr>
          <a:xfrm>
            <a:off x="3721415" y="2412044"/>
            <a:ext cx="1706400" cy="7356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controller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</a:t>
            </a:r>
            <a:r>
              <a:rPr lang="ko" sz="1200"/>
              <a:t>alcController.java</a:t>
            </a:r>
            <a:endParaRPr sz="1200"/>
          </a:p>
        </p:txBody>
      </p:sp>
      <p:cxnSp>
        <p:nvCxnSpPr>
          <p:cNvPr id="77" name="Google Shape;77;p16"/>
          <p:cNvCxnSpPr>
            <a:stCxn id="74" idx="3"/>
            <a:endCxn id="76" idx="1"/>
          </p:cNvCxnSpPr>
          <p:nvPr/>
        </p:nvCxnSpPr>
        <p:spPr>
          <a:xfrm>
            <a:off x="3163350" y="1712200"/>
            <a:ext cx="558000" cy="10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6" idx="3"/>
            <a:endCxn id="75" idx="1"/>
          </p:cNvCxnSpPr>
          <p:nvPr/>
        </p:nvCxnSpPr>
        <p:spPr>
          <a:xfrm flipH="1" rot="10800000">
            <a:off x="5427815" y="2760044"/>
            <a:ext cx="7818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925" y="36942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stCxn id="75" idx="2"/>
            <a:endCxn id="79" idx="0"/>
          </p:cNvCxnSpPr>
          <p:nvPr/>
        </p:nvCxnSpPr>
        <p:spPr>
          <a:xfrm>
            <a:off x="7062881" y="3154501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9" idx="0"/>
            <a:endCxn id="75" idx="2"/>
          </p:cNvCxnSpPr>
          <p:nvPr/>
        </p:nvCxnSpPr>
        <p:spPr>
          <a:xfrm rot="10800000">
            <a:off x="7062875" y="3154525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3285000" y="3134350"/>
            <a:ext cx="4521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1578600" y="3378975"/>
            <a:ext cx="1706400" cy="7356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view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calcResult.jsp</a:t>
            </a:r>
            <a:endParaRPr sz="1200"/>
          </a:p>
        </p:txBody>
      </p:sp>
      <p:sp>
        <p:nvSpPr>
          <p:cNvPr id="84" name="Google Shape;84;p16"/>
          <p:cNvSpPr txBox="1"/>
          <p:nvPr/>
        </p:nvSpPr>
        <p:spPr>
          <a:xfrm>
            <a:off x="3485925" y="184847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요청</a:t>
            </a:r>
            <a:endParaRPr b="1" sz="1100"/>
          </a:p>
        </p:txBody>
      </p:sp>
      <p:sp>
        <p:nvSpPr>
          <p:cNvPr id="85" name="Google Shape;85;p16"/>
          <p:cNvSpPr txBox="1"/>
          <p:nvPr/>
        </p:nvSpPr>
        <p:spPr>
          <a:xfrm>
            <a:off x="3547925" y="348767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포워딩</a:t>
            </a:r>
            <a:endParaRPr b="1" sz="1100"/>
          </a:p>
        </p:txBody>
      </p:sp>
      <p:sp>
        <p:nvSpPr>
          <p:cNvPr id="86" name="Google Shape;86;p16"/>
          <p:cNvSpPr/>
          <p:nvPr/>
        </p:nvSpPr>
        <p:spPr>
          <a:xfrm>
            <a:off x="6209625" y="2294250"/>
            <a:ext cx="1647600" cy="2260200"/>
          </a:xfrm>
          <a:prstGeom prst="mathMultiply">
            <a:avLst>
              <a:gd fmla="val 13284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상품리스트, 세부정보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042850" y="2355350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view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productList</a:t>
            </a:r>
            <a:r>
              <a:rPr lang="ko" sz="1200"/>
              <a:t>.jsp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productInfo.jsp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6019356" y="2335651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model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Product</a:t>
            </a:r>
            <a:r>
              <a:rPr lang="ko" sz="1200"/>
              <a:t>.java(</a:t>
            </a:r>
            <a:r>
              <a:rPr b="1" lang="ko" sz="1200"/>
              <a:t>DO</a:t>
            </a:r>
            <a:r>
              <a:rPr lang="ko" sz="1200"/>
              <a:t>)</a:t>
            </a:r>
            <a:endParaRPr sz="1200"/>
          </a:p>
        </p:txBody>
      </p:sp>
      <p:sp>
        <p:nvSpPr>
          <p:cNvPr id="94" name="Google Shape;94;p17"/>
          <p:cNvSpPr/>
          <p:nvPr/>
        </p:nvSpPr>
        <p:spPr>
          <a:xfrm>
            <a:off x="3531101" y="2381900"/>
            <a:ext cx="1793100" cy="7356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controller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Product</a:t>
            </a:r>
            <a:r>
              <a:rPr lang="ko" sz="1200"/>
              <a:t>Controller.java</a:t>
            </a:r>
            <a:endParaRPr sz="1200"/>
          </a:p>
        </p:txBody>
      </p:sp>
      <p:cxnSp>
        <p:nvCxnSpPr>
          <p:cNvPr id="95" name="Google Shape;95;p17"/>
          <p:cNvCxnSpPr>
            <a:stCxn id="92" idx="3"/>
            <a:endCxn id="94" idx="1"/>
          </p:cNvCxnSpPr>
          <p:nvPr/>
        </p:nvCxnSpPr>
        <p:spPr>
          <a:xfrm>
            <a:off x="2749250" y="274970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4" idx="3"/>
            <a:endCxn id="93" idx="1"/>
          </p:cNvCxnSpPr>
          <p:nvPr/>
        </p:nvCxnSpPr>
        <p:spPr>
          <a:xfrm flipH="1" rot="10800000">
            <a:off x="5324201" y="2729900"/>
            <a:ext cx="6951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600" y="366407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>
            <a:stCxn id="93" idx="2"/>
            <a:endCxn id="97" idx="0"/>
          </p:cNvCxnSpPr>
          <p:nvPr/>
        </p:nvCxnSpPr>
        <p:spPr>
          <a:xfrm>
            <a:off x="6872556" y="3124351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7" idx="0"/>
            <a:endCxn id="93" idx="2"/>
          </p:cNvCxnSpPr>
          <p:nvPr/>
        </p:nvCxnSpPr>
        <p:spPr>
          <a:xfrm rot="10800000">
            <a:off x="6872550" y="3124375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903775" y="230027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요청</a:t>
            </a:r>
            <a:endParaRPr b="1" sz="1100"/>
          </a:p>
        </p:txBody>
      </p:sp>
      <p:sp>
        <p:nvSpPr>
          <p:cNvPr id="101" name="Google Shape;101;p17"/>
          <p:cNvSpPr txBox="1"/>
          <p:nvPr/>
        </p:nvSpPr>
        <p:spPr>
          <a:xfrm>
            <a:off x="2965825" y="3136813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포워딩</a:t>
            </a:r>
            <a:endParaRPr b="1" sz="1100"/>
          </a:p>
        </p:txBody>
      </p:sp>
      <p:sp>
        <p:nvSpPr>
          <p:cNvPr id="102" name="Google Shape;102;p17"/>
          <p:cNvSpPr/>
          <p:nvPr/>
        </p:nvSpPr>
        <p:spPr>
          <a:xfrm>
            <a:off x="6144900" y="3140275"/>
            <a:ext cx="1455300" cy="2035500"/>
          </a:xfrm>
          <a:prstGeom prst="mathMultiply">
            <a:avLst>
              <a:gd fmla="val 13284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647625" y="1595113"/>
            <a:ext cx="32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Product.jav</a:t>
            </a:r>
            <a:r>
              <a:rPr b="1" lang="ko" sz="1000"/>
              <a:t>a</a:t>
            </a:r>
            <a:r>
              <a:rPr lang="ko" sz="1000"/>
              <a:t>:</a:t>
            </a:r>
            <a:r>
              <a:rPr lang="ko" sz="1000"/>
              <a:t> 상품정보를 표현하기위한 DO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ProductService.java</a:t>
            </a:r>
            <a:r>
              <a:rPr lang="ko" sz="1000">
                <a:solidFill>
                  <a:schemeClr val="dk1"/>
                </a:solidFill>
              </a:rPr>
              <a:t>: 데이터 베이스 없이 샘플 데이터를 제공하기 위한 클래스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p17"/>
          <p:cNvSpPr txBox="1"/>
          <p:nvPr/>
        </p:nvSpPr>
        <p:spPr>
          <a:xfrm>
            <a:off x="6549925" y="3973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ProductService.java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 rot="10800000">
            <a:off x="2728250" y="2963550"/>
            <a:ext cx="8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퀴즈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73000" y="2516100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view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regist</a:t>
            </a:r>
            <a:r>
              <a:rPr lang="ko" sz="1200"/>
              <a:t>List.jsp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regist</a:t>
            </a:r>
            <a:r>
              <a:rPr lang="ko" sz="1200">
                <a:solidFill>
                  <a:schemeClr val="dk1"/>
                </a:solidFill>
              </a:rPr>
              <a:t>Info.jsp</a:t>
            </a:r>
            <a:endParaRPr sz="1200"/>
          </a:p>
        </p:txBody>
      </p:sp>
      <p:sp>
        <p:nvSpPr>
          <p:cNvPr id="112" name="Google Shape;112;p18"/>
          <p:cNvSpPr/>
          <p:nvPr/>
        </p:nvSpPr>
        <p:spPr>
          <a:xfrm>
            <a:off x="6049506" y="2496401"/>
            <a:ext cx="1706400" cy="7887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model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Regist</a:t>
            </a:r>
            <a:r>
              <a:rPr lang="ko" sz="1200"/>
              <a:t>.java(</a:t>
            </a:r>
            <a:r>
              <a:rPr b="1" lang="ko" sz="1200"/>
              <a:t>DO</a:t>
            </a:r>
            <a:r>
              <a:rPr lang="ko" sz="1200"/>
              <a:t>)</a:t>
            </a:r>
            <a:endParaRPr sz="1200"/>
          </a:p>
        </p:txBody>
      </p:sp>
      <p:sp>
        <p:nvSpPr>
          <p:cNvPr id="113" name="Google Shape;113;p18"/>
          <p:cNvSpPr/>
          <p:nvPr/>
        </p:nvSpPr>
        <p:spPr>
          <a:xfrm>
            <a:off x="3561240" y="2542644"/>
            <a:ext cx="1706400" cy="735600"/>
          </a:xfrm>
          <a:prstGeom prst="roundRect">
            <a:avLst>
              <a:gd fmla="val 102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controller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Regist</a:t>
            </a:r>
            <a:r>
              <a:rPr lang="ko" sz="1200"/>
              <a:t>Controller.java</a:t>
            </a:r>
            <a:endParaRPr sz="1200"/>
          </a:p>
        </p:txBody>
      </p:sp>
      <p:cxnSp>
        <p:nvCxnSpPr>
          <p:cNvPr id="114" name="Google Shape;114;p18"/>
          <p:cNvCxnSpPr>
            <a:stCxn id="111" idx="3"/>
            <a:endCxn id="113" idx="1"/>
          </p:cNvCxnSpPr>
          <p:nvPr/>
        </p:nvCxnSpPr>
        <p:spPr>
          <a:xfrm>
            <a:off x="2779400" y="29104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13" idx="3"/>
            <a:endCxn id="112" idx="1"/>
          </p:cNvCxnSpPr>
          <p:nvPr/>
        </p:nvCxnSpPr>
        <p:spPr>
          <a:xfrm flipH="1" rot="10800000">
            <a:off x="5267640" y="2890644"/>
            <a:ext cx="7818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750" y="38248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>
            <a:stCxn id="112" idx="2"/>
            <a:endCxn id="116" idx="0"/>
          </p:cNvCxnSpPr>
          <p:nvPr/>
        </p:nvCxnSpPr>
        <p:spPr>
          <a:xfrm>
            <a:off x="6902706" y="3285101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6" idx="0"/>
            <a:endCxn id="112" idx="2"/>
          </p:cNvCxnSpPr>
          <p:nvPr/>
        </p:nvCxnSpPr>
        <p:spPr>
          <a:xfrm rot="10800000">
            <a:off x="6902700" y="3285125"/>
            <a:ext cx="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2933925" y="246102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요청</a:t>
            </a:r>
            <a:endParaRPr b="1" sz="1100"/>
          </a:p>
        </p:txBody>
      </p:sp>
      <p:sp>
        <p:nvSpPr>
          <p:cNvPr id="120" name="Google Shape;120;p18"/>
          <p:cNvSpPr txBox="1"/>
          <p:nvPr/>
        </p:nvSpPr>
        <p:spPr>
          <a:xfrm>
            <a:off x="2995975" y="3297563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포워딩</a:t>
            </a:r>
            <a:endParaRPr b="1" sz="1100"/>
          </a:p>
        </p:txBody>
      </p:sp>
      <p:sp>
        <p:nvSpPr>
          <p:cNvPr id="121" name="Google Shape;121;p18"/>
          <p:cNvSpPr/>
          <p:nvPr/>
        </p:nvSpPr>
        <p:spPr>
          <a:xfrm>
            <a:off x="6175050" y="3301025"/>
            <a:ext cx="1455300" cy="2035500"/>
          </a:xfrm>
          <a:prstGeom prst="mathMultiply">
            <a:avLst>
              <a:gd fmla="val 13284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677775" y="1755863"/>
            <a:ext cx="32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Product.java</a:t>
            </a:r>
            <a:r>
              <a:rPr lang="ko" sz="1000"/>
              <a:t>: 상품정보를 표현하기위한 DO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ProductService.java</a:t>
            </a:r>
            <a:r>
              <a:rPr lang="ko" sz="1000">
                <a:solidFill>
                  <a:schemeClr val="dk1"/>
                </a:solidFill>
              </a:rPr>
              <a:t>: 데이터 베이스 없이 샘플 데이터를 제공하기 위한 클래스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" name="Google Shape;123;p18"/>
          <p:cNvSpPr txBox="1"/>
          <p:nvPr/>
        </p:nvSpPr>
        <p:spPr>
          <a:xfrm>
            <a:off x="6580075" y="4134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Regist</a:t>
            </a:r>
            <a:r>
              <a:rPr lang="ko" sz="1200">
                <a:solidFill>
                  <a:schemeClr val="dk1"/>
                </a:solidFill>
              </a:rPr>
              <a:t>Service.java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2758400" y="3124300"/>
            <a:ext cx="8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99300" y="673050"/>
            <a:ext cx="774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앞에서 작성한 상품리스트, 세부정보 구현을 참고하여 아래와 같은 구조의 프로그램을 만드시오.</a:t>
            </a:r>
            <a:endParaRPr b="1" sz="1100"/>
          </a:p>
        </p:txBody>
      </p:sp>
      <p:sp>
        <p:nvSpPr>
          <p:cNvPr id="126" name="Google Shape;126;p18"/>
          <p:cNvSpPr/>
          <p:nvPr/>
        </p:nvSpPr>
        <p:spPr>
          <a:xfrm>
            <a:off x="652975" y="4691425"/>
            <a:ext cx="11451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798075" y="4682275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뒷 페이지에 문제에 대한 상세 설명이 계속 됩니다.</a:t>
            </a:r>
            <a:endParaRPr b="1" sz="1200"/>
          </a:p>
        </p:txBody>
      </p:sp>
      <p:sp>
        <p:nvSpPr>
          <p:cNvPr id="128" name="Google Shape;128;p18"/>
          <p:cNvSpPr txBox="1"/>
          <p:nvPr/>
        </p:nvSpPr>
        <p:spPr>
          <a:xfrm>
            <a:off x="2280450" y="1584750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</a:t>
            </a:r>
            <a:r>
              <a:rPr b="1" lang="ko" sz="1200"/>
              <a:t>회원등록리스트, 세부정보 구현]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2458" r="0" t="0"/>
          <a:stretch/>
        </p:blipFill>
        <p:spPr>
          <a:xfrm>
            <a:off x="341550" y="514075"/>
            <a:ext cx="2722450" cy="13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72950" y="144775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Regist.java의 속성</a:t>
            </a:r>
            <a:endParaRPr b="1"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453750" y="2171550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실행결과</a:t>
            </a:r>
            <a:endParaRPr b="1" sz="1200"/>
          </a:p>
        </p:txBody>
      </p:sp>
      <p:sp>
        <p:nvSpPr>
          <p:cNvPr id="136" name="Google Shape;136;p19"/>
          <p:cNvSpPr txBox="1"/>
          <p:nvPr/>
        </p:nvSpPr>
        <p:spPr>
          <a:xfrm>
            <a:off x="3807400" y="642950"/>
            <a:ext cx="48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"101","김지우","서울시","silver","010-1111-1111"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"102","홍길동","인천시","gold","010-2222-2222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"103","율곡","김포시","vip","010-3333-3333"</a:t>
            </a:r>
            <a:endParaRPr sz="1200"/>
          </a:p>
        </p:txBody>
      </p:sp>
      <p:sp>
        <p:nvSpPr>
          <p:cNvPr id="137" name="Google Shape;137;p19"/>
          <p:cNvSpPr txBox="1"/>
          <p:nvPr/>
        </p:nvSpPr>
        <p:spPr>
          <a:xfrm>
            <a:off x="3720400" y="216800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고객 정보</a:t>
            </a:r>
            <a:endParaRPr b="1" sz="120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2616850"/>
            <a:ext cx="3279456" cy="229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406" y="2616850"/>
            <a:ext cx="4274897" cy="229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퀴즈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99300" y="673050"/>
            <a:ext cx="774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02. 앞에서 작성한 회원등록 리스트 프로그램에서 고객등급을 아래와 같이 출력하시오. </a:t>
            </a:r>
            <a:endParaRPr b="1" sz="11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75" y="1093300"/>
            <a:ext cx="3343575" cy="222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퀴즈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99300" y="673050"/>
            <a:ext cx="77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03. 앞에서 작성한 회원등록 리스트 프로그램에서 등급확인을 클릭시 고객등급이 아래와 같이 바뀌어 보이도록 하시오.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   등급확인은 &lt;a&gt; 태그로 작성한다.</a:t>
            </a:r>
            <a:endParaRPr b="1" sz="11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50" y="1331950"/>
            <a:ext cx="3866774" cy="236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