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71bc686b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71bc686b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83dd85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83dd85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83dd853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83dd853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83dd853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83dd853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71bc686b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71bc686b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5c7cd53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5c7cd53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5c7cd53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5c7cd53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5c7cd53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5c7cd53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71bc68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71bc68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71bc686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71bc686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71bc686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71bc686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71bc686b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71bc686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71bc686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71bc686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5838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JSP 기초</a:t>
            </a:r>
            <a:endParaRPr sz="4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25" y="2246425"/>
            <a:ext cx="3423950" cy="24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2106575" y="672775"/>
            <a:ext cx="4902300" cy="1094700"/>
          </a:xfrm>
          <a:prstGeom prst="wedgeRectCallout">
            <a:avLst>
              <a:gd fmla="val 8260" name="adj1"/>
              <a:gd fmla="val 50059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2300475" y="804475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아래의 두 가지를 JSP로 작성해 보자!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/>
              <a:t>기초 문법 예제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/>
              <a:t>계산기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%@page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contentType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=</a:t>
            </a:r>
            <a:r>
              <a:rPr lang="ko" sz="1150">
                <a:solidFill>
                  <a:srgbClr val="DF5000"/>
                </a:solidFill>
                <a:highlight>
                  <a:srgbClr val="F3F3F3"/>
                </a:highlight>
              </a:rPr>
              <a:t>"text/html; charset=utf-8"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%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%@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page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import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=</a:t>
            </a:r>
            <a:r>
              <a:rPr lang="ko" sz="1150">
                <a:solidFill>
                  <a:srgbClr val="DF5000"/>
                </a:solidFill>
                <a:highlight>
                  <a:srgbClr val="F3F3F3"/>
                </a:highlight>
              </a:rPr>
              <a:t>"java.util.*"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%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%@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page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import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=</a:t>
            </a:r>
            <a:r>
              <a:rPr lang="ko" sz="1150">
                <a:solidFill>
                  <a:srgbClr val="DF5000"/>
                </a:solidFill>
                <a:highlight>
                  <a:srgbClr val="F3F3F3"/>
                </a:highlight>
              </a:rPr>
              <a:t>"java.lang.Math"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%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html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head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title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&gt;Directives Tag&lt;/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title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&lt;/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head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body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   &lt;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%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Date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day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=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new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Date();%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   현재 날짜: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&lt;%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=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day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%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&gt;&lt;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br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   5의 제곱: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&lt;%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=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Math.pow(5,2)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 </a:t>
            </a:r>
            <a:r>
              <a:rPr lang="ko" sz="1150">
                <a:solidFill>
                  <a:srgbClr val="0A9989"/>
                </a:solidFill>
                <a:highlight>
                  <a:srgbClr val="F3F3F3"/>
                </a:highlight>
              </a:rPr>
              <a:t>%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&lt;/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body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 sz="1150">
              <a:solidFill>
                <a:srgbClr val="010101"/>
              </a:solidFill>
              <a:highlight>
                <a:srgbClr val="F3F3F3"/>
              </a:highlight>
            </a:endParaRPr>
          </a:p>
          <a:p>
            <a:pPr indent="0" lvl="0" marL="63500" marR="635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&lt;/</a:t>
            </a:r>
            <a:r>
              <a:rPr lang="ko" sz="1150">
                <a:solidFill>
                  <a:srgbClr val="066DE2"/>
                </a:solidFill>
                <a:highlight>
                  <a:srgbClr val="F3F3F3"/>
                </a:highlight>
              </a:rPr>
              <a:t>html</a:t>
            </a:r>
            <a:r>
              <a:rPr lang="ko" sz="1150">
                <a:solidFill>
                  <a:srgbClr val="010101"/>
                </a:solidFill>
                <a:highlight>
                  <a:srgbClr val="F3F3F3"/>
                </a:highlight>
              </a:rPr>
              <a:t>&gt;</a:t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11688" y="11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플러스 예제) 다음 코드를 작성하고 결과를 확인해 보자</a:t>
            </a:r>
            <a:endParaRPr sz="21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311700" y="904125"/>
            <a:ext cx="85206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01. 스크립트 요소의 세 가지 종류에 대해 간단히 설명하시오.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02. 선언문 태그와 스크립틀릿 태그의 차이점을 설명하시오.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03. 애플리케이션 실행 결과에는 보이지 않는 JSP 주석 표기법은 무엇인가?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highlight>
                  <a:srgbClr val="FFFFFF"/>
                </a:highlight>
              </a:rPr>
              <a:t>04. 선언문 태그를 이용하여 다음 조건에 맞게 JSP 애플리케이션을 만들고 실행 결과를 확인하시오.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1. declaration.jsp 파일을 생성합니다.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선언문 태그에 문자형 전역변수를 선언하여 'Hello,Java Server Pages'를 저장합니다.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문자형 변수 값을 반환하는 전역 메소드 getString()을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getString()메소드를 호출하여 문자형 변수 값을 출력합니다.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2. 웹 브라우저에서 결과를 확인합니다.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311688" y="20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Quiz</a:t>
            </a:r>
            <a:endParaRPr sz="212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25" y="3621850"/>
            <a:ext cx="4513225" cy="1115025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11700" y="904125"/>
            <a:ext cx="8520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05. </a:t>
            </a:r>
            <a:r>
              <a:rPr b="1" lang="ko" sz="1100">
                <a:solidFill>
                  <a:schemeClr val="dk1"/>
                </a:solidFill>
              </a:rPr>
              <a:t>스크팁틀릿 태그를 이용하여 다음 조건에 맞게 JSP 애플리케이션을 만들고 실행 결과를 확인하시오.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1. scriptlet.jsp 파일을 생성합니다.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스크립틀릿 태그를 이용하여 java.util.Date형 지역변수에 현재 날짜를 저장합니다.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현재 날짜 값을 출력합니다.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2. 웹 브라우저에서 결과를 확인합니다.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311688" y="20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Quiz</a:t>
            </a:r>
            <a:endParaRPr sz="212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25" y="1990075"/>
            <a:ext cx="4015696" cy="794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25"/>
          <p:cNvSpPr txBox="1"/>
          <p:nvPr/>
        </p:nvSpPr>
        <p:spPr>
          <a:xfrm>
            <a:off x="311700" y="3134325"/>
            <a:ext cx="79260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highlight>
                  <a:srgbClr val="FFFFFF"/>
                </a:highlight>
              </a:rPr>
              <a:t>06. 표현문 태그를 이용하여 다음 조건에 맞게 JSP 애플리케이션을 만들고 실행 결과를 확인하시오.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chemeClr val="dk1"/>
                </a:solidFill>
                <a:highlight>
                  <a:srgbClr val="FFFFFF"/>
                </a:highlight>
              </a:rPr>
              <a:t>1. expression.jsp 파일을 생성합니다.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chemeClr val="dk1"/>
                </a:solidFill>
                <a:highlight>
                  <a:srgbClr val="FFFFFF"/>
                </a:highlight>
              </a:rPr>
              <a:t>- 표현문 태그에 java.util.Calendar 클래스를 이용하여 현재 시간을 출력합니다.(date 클래스 써도 됩니다.)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2. 웹 브라우저에서 결과를 확인합니다.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025" y="4040675"/>
            <a:ext cx="4108450" cy="727525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688" y="20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Quiz</a:t>
            </a:r>
            <a:endParaRPr sz="2120"/>
          </a:p>
        </p:txBody>
      </p:sp>
      <p:sp>
        <p:nvSpPr>
          <p:cNvPr id="168" name="Google Shape;168;p26"/>
          <p:cNvSpPr txBox="1"/>
          <p:nvPr/>
        </p:nvSpPr>
        <p:spPr>
          <a:xfrm>
            <a:off x="421925" y="914175"/>
            <a:ext cx="775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07. </a:t>
            </a:r>
            <a:r>
              <a:rPr b="1" lang="ko" sz="1100"/>
              <a:t>JSP로 로그인 기능 만들기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loginForm.html에서 아이디와 비밀번호를 입력받고 login.jsp에서 처리한다.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해당 아이디와 비밀번호가 맞으면 ‘id 님 반갑습니다.’ 출력. 그렇지 않으면 ‘로그인 실패’ 출력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/>
              <a:t>아이디: person, 비밀번호: 1234</a:t>
            </a:r>
            <a:endParaRPr sz="110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72" y="2399872"/>
            <a:ext cx="4132200" cy="23343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975" y="1951350"/>
            <a:ext cx="2312350" cy="1195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3974" y="3355225"/>
            <a:ext cx="2312350" cy="132355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JSP 실행과정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75" y="940250"/>
            <a:ext cx="5423050" cy="35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JSP 장점/단점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45725" y="971450"/>
            <a:ext cx="619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장점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HTML에서 자바 기술을 거의 무한대로 사용 가능, 자바를 알면 비교적 쉬운 프로그래밍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서블릿으로 변환되어 실행되므로 서블릿 기술의 장점을 모두 가진다.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MVC패턴, 스프링 프레임워크 등 잘 설계된 구조를 적용할 수 있다 -&gt; 생산성, 성능 보장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모든 개발이 서버를 통해 이뤄지므로 개발의 집중화를 통한 효율이 있음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단점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화면 구성요소를 변경하면 ‘JSP-&gt;자바-&gt;클래스-&gt;서블릿’ 실행 과정을 거치므로 개발과정에서 사소한 UI변경이라도 매번 확인해야 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개발자와 디자이너 간 역할 분담에 제약(JSP파일의 화면 디자인 확인에도 반드시 서블릿 컨테이너의 실행이 필요)</a:t>
            </a:r>
            <a:endParaRPr sz="1000"/>
          </a:p>
        </p:txBody>
      </p:sp>
      <p:sp>
        <p:nvSpPr>
          <p:cNvPr id="67" name="Google Shape;67;p15"/>
          <p:cNvSpPr txBox="1"/>
          <p:nvPr/>
        </p:nvSpPr>
        <p:spPr>
          <a:xfrm>
            <a:off x="834575" y="4416675"/>
            <a:ext cx="64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이런 단점들은 JSP자체의 문제라기보다는 서버에서 사용자에게 보여줄 페이지를 모두 구성하여 </a:t>
            </a:r>
            <a:r>
              <a:rPr lang="ko" sz="900"/>
              <a:t>보여주는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SSR 방식의 </a:t>
            </a:r>
            <a:r>
              <a:rPr lang="ko" sz="900"/>
              <a:t>백엔드 웹 개발 구조 특징에서 기인하는 문제다.</a:t>
            </a:r>
            <a:endParaRPr sz="9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100" y="3090525"/>
            <a:ext cx="3912861" cy="123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11688" y="11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지시어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13" y="1825838"/>
            <a:ext cx="4582825" cy="4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83250" y="683575"/>
            <a:ext cx="588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지시어란?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JSP 파일의 속성을 기술하는 요소.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해당 JSP페이지를 어떻게 처리해야 하는지 전달하는 내용을 담고 있다.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지시어는 크게 </a:t>
            </a:r>
            <a:r>
              <a:rPr b="1" lang="ko" sz="1000"/>
              <a:t>page, include, taglib</a:t>
            </a:r>
            <a:r>
              <a:rPr lang="ko" sz="1000"/>
              <a:t>로 나눌 수 있다.</a:t>
            </a:r>
            <a:endParaRPr sz="1000"/>
          </a:p>
        </p:txBody>
      </p:sp>
      <p:sp>
        <p:nvSpPr>
          <p:cNvPr id="76" name="Google Shape;76;p16"/>
          <p:cNvSpPr txBox="1"/>
          <p:nvPr/>
        </p:nvSpPr>
        <p:spPr>
          <a:xfrm>
            <a:off x="683250" y="1634313"/>
            <a:ext cx="452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지시어 기본 형식</a:t>
            </a:r>
            <a:endParaRPr b="1" sz="1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25" y="3213425"/>
            <a:ext cx="5274734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69650" y="2681925"/>
            <a:ext cx="677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PAGE </a:t>
            </a:r>
            <a:r>
              <a:rPr b="1" lang="ko" sz="1000"/>
              <a:t>지시어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PAGE 지시어는 현재 JSP 페이지를 컨테이너에서 처리하는데 필요한 각종 속성을 기술하기 위해 사용한다. </a:t>
            </a:r>
            <a:endParaRPr sz="1000"/>
          </a:p>
        </p:txBody>
      </p:sp>
      <p:sp>
        <p:nvSpPr>
          <p:cNvPr id="79" name="Google Shape;79;p16"/>
          <p:cNvSpPr txBox="1"/>
          <p:nvPr/>
        </p:nvSpPr>
        <p:spPr>
          <a:xfrm>
            <a:off x="717950" y="3898825"/>
            <a:ext cx="625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ko" sz="1000"/>
              <a:t>languge</a:t>
            </a:r>
            <a:r>
              <a:rPr lang="ko" sz="1000"/>
              <a:t>: 현재 페이지의 스트립트 언어를 지정한다.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ko" sz="1000"/>
              <a:t>contentType:</a:t>
            </a:r>
            <a:r>
              <a:rPr lang="ko" sz="1000"/>
              <a:t> 현재 페이지의 파일 형식을 지정하는 속성. 클라이언트 요청에 응답할 때 전달하는 HTTP 헤더 정보가 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ko" sz="1000"/>
              <a:t>pageEncoding</a:t>
            </a:r>
            <a:r>
              <a:rPr lang="ko" sz="1000"/>
              <a:t>: JSP 파일을 컨테이너가 처리할 떄 사용하는 캐릭터 인코딩을 지정하는 속성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ko" sz="1000"/>
              <a:t>import:</a:t>
            </a:r>
            <a:r>
              <a:rPr lang="ko" sz="1000"/>
              <a:t> JSP 파일 내에서 자바 코드를 직접 사용하는 경우 클래스에 대한 import가 필요하다.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ko" sz="1000"/>
              <a:t>errorPage:</a:t>
            </a:r>
            <a:r>
              <a:rPr lang="ko" sz="1000"/>
              <a:t> 현재 JSP 요청 처리 중에 에러가 발생하는 경우 에러를 처리하기 위한 페이지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1688" y="11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지시어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85350" y="758025"/>
            <a:ext cx="677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include</a:t>
            </a:r>
            <a:r>
              <a:rPr b="1" lang="ko" sz="1000"/>
              <a:t> 지시어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다른 파일을 포함하기 위한 지시어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컨테이너에서는 포함된 파일을 하나로 처리하며 자바 소스를 생성한 뒤 서블릿으로 컴파일 한다.-&gt; 즉, include에 사용된 파일의 내용을 모두 포함한 하나의 서블릿 코드로 생성되어 컴파일되는 것이다.</a:t>
            </a:r>
            <a:r>
              <a:rPr lang="ko" sz="1000"/>
              <a:t> </a:t>
            </a:r>
            <a:endParaRPr sz="10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175" y="1717725"/>
            <a:ext cx="5270474" cy="4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531213" y="2168450"/>
            <a:ext cx="452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*파일 위치: 상대 경로, 절대 경로</a:t>
            </a:r>
            <a:endParaRPr b="1" sz="8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772" y="2752725"/>
            <a:ext cx="1897275" cy="20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588725" y="3487100"/>
            <a:ext cx="452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←–</a:t>
            </a:r>
            <a:r>
              <a:rPr b="1" lang="ko" sz="1000"/>
              <a:t> 여러 파일을 포함해 구성한 결과</a:t>
            </a:r>
            <a:endParaRPr b="1" sz="10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250" y="3994700"/>
            <a:ext cx="4258500" cy="7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11688" y="11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지시어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85350" y="758025"/>
            <a:ext cx="677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taglib </a:t>
            </a:r>
            <a:r>
              <a:rPr b="1" lang="ko" sz="1000"/>
              <a:t>지시어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JSP의 태그 확장 메커니즘인 커스텀 태그(</a:t>
            </a:r>
            <a:r>
              <a:rPr lang="ko" sz="700"/>
              <a:t>나중에 뒤에서 살펴본다</a:t>
            </a:r>
            <a:r>
              <a:rPr lang="ko" sz="1000"/>
              <a:t>)를 사용하기 위한 지시어다.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taglib 지시어의 구문과 사용 형식은 다음과 같다.</a:t>
            </a:r>
            <a:endParaRPr sz="1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00" y="1478975"/>
            <a:ext cx="5211024" cy="7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303450" y="2189300"/>
            <a:ext cx="625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uri: 태그 라이브러리 위치로 태그를 정의하고 있는 .tld 파일 경로를 나타낸다.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tagdir: 태그 파일로 태그를 구현한 경우 태그 파일 경로를 나타낸다.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prefix: 해당 태그를 구분해서 사용하기 위한 접두어다.</a:t>
            </a:r>
            <a:endParaRPr sz="10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450" y="3620575"/>
            <a:ext cx="4606376" cy="7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345088" y="3385025"/>
            <a:ext cx="452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접두어 m을 이용하여 printData.tag이용</a:t>
            </a:r>
            <a:endParaRPr b="1" sz="1000"/>
          </a:p>
        </p:txBody>
      </p:sp>
      <p:sp>
        <p:nvSpPr>
          <p:cNvPr id="101" name="Google Shape;101;p18"/>
          <p:cNvSpPr/>
          <p:nvPr/>
        </p:nvSpPr>
        <p:spPr>
          <a:xfrm>
            <a:off x="6660425" y="1084925"/>
            <a:ext cx="2059500" cy="572700"/>
          </a:xfrm>
          <a:prstGeom prst="wedgeRectCallout">
            <a:avLst>
              <a:gd fmla="val -48049" name="adj1"/>
              <a:gd fmla="val 7441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나중에 자세하게 배워요!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11688" y="11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스크립트 요소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50" y="2710100"/>
            <a:ext cx="882000" cy="4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050" y="3945300"/>
            <a:ext cx="5313125" cy="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801050" y="3207075"/>
            <a:ext cx="452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표현 태그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out.println()으로 출력할 수 있는 모든 자바코드가 가능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사칙연산, 메소드 호출, 변수값 출력</a:t>
            </a:r>
            <a:endParaRPr sz="1000"/>
          </a:p>
        </p:txBody>
      </p:sp>
      <p:sp>
        <p:nvSpPr>
          <p:cNvPr id="110" name="Google Shape;110;p19"/>
          <p:cNvSpPr txBox="1"/>
          <p:nvPr/>
        </p:nvSpPr>
        <p:spPr>
          <a:xfrm>
            <a:off x="856000" y="683700"/>
            <a:ext cx="6886800" cy="6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스크립트 요소란?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HTML과 자바 코드를 섞어 사용할 수 있는데, 이때 사용되는 자바코드를 ‘스크립트 요소’라고 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현재는 JSP파일에서 직접적인 자바 코드는 거의 사용하지 않지만 기본적인 내용은 이해하고 있어야 한다.</a:t>
            </a:r>
            <a:endParaRPr sz="10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00" y="1573263"/>
            <a:ext cx="782125" cy="3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895250" y="1974438"/>
            <a:ext cx="53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선언 태그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멤버 변수나 메서드 선언이 필요하다면 사용할 수 는 있으나 권장하진 않는다.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311688" y="11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스크립트 요소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50" y="835050"/>
            <a:ext cx="882000" cy="4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025" y="2012850"/>
            <a:ext cx="4245525" cy="17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879025" y="1366350"/>
            <a:ext cx="452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스크립트릿 태그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모든 자바 코드의 사용이 가능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HTML과 스크립트릿을 중간에 섞어 사용하는 것도 가능</a:t>
            </a:r>
            <a:endParaRPr sz="10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025" y="3801200"/>
            <a:ext cx="4245525" cy="756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3251075" y="2356325"/>
            <a:ext cx="21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0"/>
          <p:cNvSpPr txBox="1"/>
          <p:nvPr/>
        </p:nvSpPr>
        <p:spPr>
          <a:xfrm>
            <a:off x="5277050" y="2194775"/>
            <a:ext cx="369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쿼리스트링의 파라메터를 가져옴</a:t>
            </a:r>
            <a:endParaRPr sz="900"/>
          </a:p>
        </p:txBody>
      </p:sp>
      <p:cxnSp>
        <p:nvCxnSpPr>
          <p:cNvPr id="124" name="Google Shape;124;p20"/>
          <p:cNvCxnSpPr/>
          <p:nvPr/>
        </p:nvCxnSpPr>
        <p:spPr>
          <a:xfrm>
            <a:off x="2845950" y="3568850"/>
            <a:ext cx="21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0"/>
          <p:cNvSpPr txBox="1"/>
          <p:nvPr/>
        </p:nvSpPr>
        <p:spPr>
          <a:xfrm>
            <a:off x="4871925" y="3407300"/>
            <a:ext cx="369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반복문 사용시 HTML과 혼용</a:t>
            </a:r>
            <a:endParaRPr sz="9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5000" y="3801199"/>
            <a:ext cx="4333951" cy="1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 rot="1475470">
            <a:off x="3761459" y="4107406"/>
            <a:ext cx="502474" cy="2593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311688" y="11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주석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50" y="793500"/>
            <a:ext cx="5831401" cy="13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