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117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50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83121cb0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83121cb0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438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83121cb0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83121cb0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788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83121cb0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83121cb0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94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83121cb0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b83121cb0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68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71bc686b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71bc686b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496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83121cb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83121cb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464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83121cb0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83121cb0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31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83121cb03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83121cb03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0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c7cd530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c7cd530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009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83121cb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83121cb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74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83121cb0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83121cb0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393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83121cb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b83121cb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273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83121cb0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b83121cb0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724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83121cb0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83121cb0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1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83121cb0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83121cb0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01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83121cb0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83121cb0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0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5838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JSP 응용1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95850" y="3335300"/>
            <a:ext cx="578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액션태그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271250" y="1185425"/>
            <a:ext cx="7132500" cy="34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&lt;%@ page language="java" contentType="text/html; charset=UTF-8"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pageEncoding="UTF-8"%&gt;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&lt;!DOCTYPE 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&lt;meta charset="UTF-8"&gt;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&lt;title&gt;Insert title here&lt;/title&gt;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&lt;%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request.setCharacterEncoding("UTF-8");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&lt;!--forward 액션은 최종 페이지에 파라미터를 함께 전달함, 최초 요청된 페이지 url이 표시됨 --&gt;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&lt;jsp:forward page="page_control_end.jsp"&gt;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	&lt;jsp:param name="tel" value="000-000-0000" /&gt;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&lt;/jsp:forward&gt;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&lt;/html&gt;</a:t>
            </a:r>
            <a:endParaRPr sz="1100"/>
          </a:p>
        </p:txBody>
      </p:sp>
      <p:sp>
        <p:nvSpPr>
          <p:cNvPr id="129" name="Google Shape;129;p22"/>
          <p:cNvSpPr txBox="1"/>
          <p:nvPr/>
        </p:nvSpPr>
        <p:spPr>
          <a:xfrm>
            <a:off x="271250" y="723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2. forward_action.jsp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91325" y="1778150"/>
            <a:ext cx="7052100" cy="27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&lt;%@ page language="java" contentType="text/html; charset=UTF-8"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pageEncoding="UTF-8"%&gt;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&lt;!DOCTYPE 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&lt;meta charset="UTF-8"&gt;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&lt;title&gt;Insert title here&lt;/title&gt;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&lt;!-- sendRedirect는 단순히 지정된 페이지로 최종 화면 이동, 최종 전달된 페이지 url이 표시됨 --&gt;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&lt;%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response.sendRedirect("page_control_end.jsp");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&lt;/html&gt;</a:t>
            </a:r>
            <a:endParaRPr sz="1100"/>
          </a:p>
        </p:txBody>
      </p:sp>
      <p:sp>
        <p:nvSpPr>
          <p:cNvPr id="135" name="Google Shape;135;p23"/>
          <p:cNvSpPr txBox="1"/>
          <p:nvPr/>
        </p:nvSpPr>
        <p:spPr>
          <a:xfrm>
            <a:off x="291325" y="1316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3. response_sendRedirect.jsp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582675" y="1175375"/>
            <a:ext cx="7132500" cy="323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&lt;%@ page language="java" contentType="text/html; charset=UTF-8"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pageEncoding="UTF-8"%&gt;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&lt;!DOCTYPE 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&lt;meta charset="UTF-8"&gt;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&lt;title&gt;Insert title here&lt;/title&gt;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&lt;hr&gt;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결과창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&lt;hr&gt;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이름: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&lt;%=request.getParameter("username")%&gt;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&lt;br&gt; 전화번호: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&lt;%=request.getParameter("tel")%&gt;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&lt;/html&gt;</a:t>
            </a:r>
            <a:endParaRPr sz="1100"/>
          </a:p>
        </p:txBody>
      </p:sp>
      <p:sp>
        <p:nvSpPr>
          <p:cNvPr id="141" name="Google Shape;141;p24"/>
          <p:cNvSpPr txBox="1"/>
          <p:nvPr/>
        </p:nvSpPr>
        <p:spPr>
          <a:xfrm>
            <a:off x="642925" y="693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4. page_control_end.jsp</a:t>
            </a: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" y="544225"/>
            <a:ext cx="4358175" cy="168045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25" y="2440925"/>
            <a:ext cx="4358175" cy="1540858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750" y="2094025"/>
            <a:ext cx="3423950" cy="244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2106575" y="672775"/>
            <a:ext cx="4902300" cy="834000"/>
          </a:xfrm>
          <a:prstGeom prst="wedgeRectCallout">
            <a:avLst>
              <a:gd name="adj1" fmla="val 8260"/>
              <a:gd name="adj2" fmla="val 50059"/>
            </a:avLst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300475" y="88967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계산기를 JavaBean 형태로 작성해 보자!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914175" y="835950"/>
            <a:ext cx="6891600" cy="19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rgbClr val="FFFFFF"/>
                </a:highlight>
              </a:rPr>
              <a:t>01. include 액션 태그를 이용하여 다음 조건에 맞게 JSP애플리케이션을 만들고 실행 결과를 확인하시오.</a:t>
            </a:r>
            <a:endParaRPr sz="11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1. include.jsp파일을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&lt;h4&gt; 태그에 '구구단 출력하기'를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include 액션 태그로 구구단을 출력하는 include_data.jsp 파일로 이동하도록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param 액션 태그로 숫자 5를 출력하는 include_data.jsp 파일에 전달하도록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 include_data.jsp 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전달받은 숫자 5의 구구단을 출력하도록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3. include.jsp 페이지를 실행해 웹 브라우저에서 실행 결과를 확인합니다.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>
                <a:solidFill>
                  <a:srgbClr val="000000"/>
                </a:solidFill>
              </a:rPr>
              <a:t>Quiz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00" y="2826700"/>
            <a:ext cx="3275198" cy="20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>
                <a:solidFill>
                  <a:srgbClr val="000000"/>
                </a:solidFill>
              </a:rPr>
              <a:t>Quiz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62100" y="880050"/>
            <a:ext cx="69819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rgbClr val="FFFFFF"/>
                </a:highlight>
              </a:rPr>
              <a:t>02. 다음 조건에 맞게 JSP애플리케이션을 만들고 실행 결과를 확인하시오.</a:t>
            </a:r>
            <a:endParaRPr sz="11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1. src/main/java폴더에 ch07.com.dao 패키지로 GuGuDan클래스를 생성하여 곱셈을 계산하는 process()메소드를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 useBean.jsp파일을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useBean 액션 태그에 GuGuDan 클래스를 사용하도록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&lt;h4&gt; 태그에 '구구단 출력하기'를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숫자5에 대해 GuGuDan 클래스의 process() 메소드를 호출하여 구구단을 출력합니다.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웹 브라우저에 useBean.jsp을 실행하여 결과를 확인합니다.</a:t>
            </a:r>
            <a:endParaRPr sz="1100"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175" y="2794975"/>
            <a:ext cx="3328306" cy="20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5581650" y="1501150"/>
            <a:ext cx="35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>
                <a:solidFill>
                  <a:srgbClr val="000000"/>
                </a:solidFill>
              </a:rPr>
              <a:t>Quiz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54075" y="777800"/>
            <a:ext cx="8024700" cy="3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  <a:highlight>
                  <a:srgbClr val="FFFFFF"/>
                </a:highlight>
              </a:rPr>
              <a:t>03. 다음 조건에 맞게 회원가입 JSP애플리케이션을 만들고 실행 결과를 확인하시오.</a:t>
            </a:r>
            <a:endParaRPr sz="11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1. src/main/java폴더에 ch07.com.dao 패키지로 Member클래스를 생성하여 유효성 검사를 체크 하는 내용을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            -이메일과 핸드폰번호에 대한 유효성 검사를 체크하는 기능을 부여해 둘다 유효성 검사를 통과하면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             result() 메소드를 통해 ‘환영합니다.’ 를 출력하도록 합니다.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             그렇지 않으면 ‘유효성 검사에 통과하지 못했습니다’ 를 출력합니다.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2.regist.jsp파일을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이메일, 핸드폰 번호를 입력 받는 input태그를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sumbit실행시 regist_action.jsp로 이동합니다.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3. regist_action.jsp파일을 생성합니다.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useBean 액션 태그에 Member클래스를 사용하도록 작성합니다.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- Member 클래스의 result() 메소드를 호출하여 결과를 출력 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4. 웹 브라우저에서 regist.jsp을 실행하여 모든 결과를 확인합니다.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FFFFFF"/>
                </a:highlight>
              </a:rPr>
              <a:t>       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581650" y="1501150"/>
            <a:ext cx="35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212800" y="1998800"/>
            <a:ext cx="3442500" cy="642000"/>
          </a:xfrm>
          <a:prstGeom prst="wedgeRectCallout">
            <a:avLst>
              <a:gd name="adj1" fmla="val -41842"/>
              <a:gd name="adj2" fmla="val 6997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F0000"/>
                </a:solidFill>
              </a:rPr>
              <a:t>주의!!! 유효성 검사는 원래 자바스크립트에서 진행하는게 맞습니다. 문제를 풀기위해 우선 자바로 진행해 봅시다.</a:t>
            </a:r>
            <a:endParaRPr sz="1000" b="1">
              <a:solidFill>
                <a:srgbClr val="FF0000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007750" y="4029225"/>
            <a:ext cx="4866000" cy="8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	//이메일 정규식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	public static final String pattern1 = "\\w+@\\w+\\.\\w+(\\.\\w+)?"; //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	  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 b="1"/>
              <a:t>	 //전화번호 정규식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	public static final String pattern2 = "(02|010)-\\d{3,4}-\\d{4}";</a:t>
            </a:r>
            <a:endParaRPr sz="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액션태그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25" y="2145750"/>
            <a:ext cx="5151824" cy="2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42475" y="994550"/>
            <a:ext cx="7383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액션태그란(표준 액션)?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JSP에서 객체 생성과 공유, 페이지 이동과 전달, 태그 파일 작성 등에 필요한 기능을 제공하는 일종의 커스텀 태그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-&gt;JSP접두어 사용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자바빈(JavaBean)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42475" y="994550"/>
            <a:ext cx="73839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자바빈(JavaBean)이란?</a:t>
            </a:r>
            <a:endParaRPr sz="11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JSP에서 객체를 가져오기 위한 기법 -&gt; 자바빈은 자바의 재활용 가능한 컴포넌트 모델을 말한다.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DTO(Data Transfer Object) 라고도 한다.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POJO(Plain Object Java Object) 구조. -&gt; 특정기술이나 프레임워크에 종속하지 않고 기본 생성자와 멤버 변수에 대한 getter /setter메소드를 제공하는 자바 클래스.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ex) </a:t>
            </a:r>
            <a:r>
              <a:rPr lang="ko" sz="1100"/>
              <a:t>예를들어 DB의 테이블 구조와 연동되어 데이터를 표현하기 위한 클래스를 엔티티 클래스 혹은 DO라고 하는데 기본적으로 테이블 칼럼에 해당하는 private 멤버 변수와 getter/setter메소드로 구성한다.</a:t>
            </a:r>
            <a:endParaRPr sz="11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50" y="2666150"/>
            <a:ext cx="4574737" cy="230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515175" y="3387625"/>
            <a:ext cx="324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생성자로 구성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직렬화 구조(파일 또는 네트워크를 통해 객체를 주고 받을 수 있음)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getter/setter메소드</a:t>
            </a:r>
            <a:endParaRPr sz="1100"/>
          </a:p>
        </p:txBody>
      </p:sp>
      <p:sp>
        <p:nvSpPr>
          <p:cNvPr id="2" name="포인트가 4개인 별 1"/>
          <p:cNvSpPr/>
          <p:nvPr/>
        </p:nvSpPr>
        <p:spPr>
          <a:xfrm rot="2286921">
            <a:off x="4840354" y="1035865"/>
            <a:ext cx="248478" cy="238540"/>
          </a:xfrm>
          <a:prstGeom prst="star4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useBean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32425" y="777800"/>
            <a:ext cx="7383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useBean이란?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JSP에서 자바 빈 객체를 생성하거나 참조하기 위한 액션.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유용하지만 JSP를 단순히 뷰 역할로만 사용한다면 사용할 일이 없다.</a:t>
            </a:r>
            <a:endParaRPr sz="1100"/>
          </a:p>
        </p:txBody>
      </p:sp>
      <p:sp>
        <p:nvSpPr>
          <p:cNvPr id="77" name="Google Shape;77;p16"/>
          <p:cNvSpPr txBox="1"/>
          <p:nvPr/>
        </p:nvSpPr>
        <p:spPr>
          <a:xfrm>
            <a:off x="582675" y="1572050"/>
            <a:ext cx="7383900" cy="692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기본 동작 방식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1.useBean을 이용해 만든 객체의 범위는 지정하는 속성인 scope에 주어진 id의 객체가 있는지 확인한다.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2.객체가 없다면 새로 객체를 생성하고 해당 scope에 저장한다.</a:t>
            </a:r>
            <a:endParaRPr sz="11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63926"/>
          <a:stretch/>
        </p:blipFill>
        <p:spPr>
          <a:xfrm>
            <a:off x="532425" y="2355000"/>
            <a:ext cx="5858100" cy="11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32425" y="3431000"/>
            <a:ext cx="6620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id: </a:t>
            </a:r>
            <a:r>
              <a:rPr lang="ko" sz="1100"/>
              <a:t>자바빈을 특정 scope에 저장하거나 가져올 때 사용하는 이름.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현재 페이지에서는 해당 인스턴스를 참조하기 위한 변수명이 된다.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scope: </a:t>
            </a:r>
            <a:r>
              <a:rPr lang="ko" sz="1100"/>
              <a:t>해당 클래스 타입의 객체를 저장하거나 가지고 오는 범위로 내장객체의 일부다.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class: </a:t>
            </a:r>
            <a:r>
              <a:rPr lang="ko" sz="1100"/>
              <a:t>생성하거나 참조하려는 객체의 클래스명이 반드시 패키지명까지 명시해야 한다.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  추상 클래스나 인터페이스는 사용할 수 없다.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type: </a:t>
            </a:r>
            <a:r>
              <a:rPr lang="ko" sz="1100"/>
              <a:t>특정 타입의 클래스를 명시할 때 사용.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추상클래스나 일반클래스가 될 수 있으며 class속성의 클래스에서 상속 혹은 구현이 이뤄진다.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beanName:</a:t>
            </a:r>
            <a:r>
              <a:rPr lang="ko" sz="1100"/>
              <a:t> type과 beanName 사용을 통해 class속성을 대체한다.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useBean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2161900"/>
            <a:ext cx="6337250" cy="18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42475" y="863950"/>
            <a:ext cx="5786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useBean 사용 예시</a:t>
            </a:r>
            <a:endParaRPr sz="1100"/>
          </a:p>
        </p:txBody>
      </p:sp>
      <p:sp>
        <p:nvSpPr>
          <p:cNvPr id="87" name="Google Shape;87;p17"/>
          <p:cNvSpPr txBox="1"/>
          <p:nvPr/>
        </p:nvSpPr>
        <p:spPr>
          <a:xfrm>
            <a:off x="542475" y="4018375"/>
            <a:ext cx="7092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page Scope로 새로운 Member 클래스 인스턴스를 생성한 후 m이라는 이름으로 속성에 저장한다.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setProperty는 HTML &lt;form&gt; 태그의 name 속성값들을 해당 객체의 setter메서드를 이용해 저장한다.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property속성에서는 멤버변수 혹은 *를 사용해 전체 변수를 한 번에 지정할 수 있다.</a:t>
            </a:r>
            <a:endParaRPr sz="11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175" y="500425"/>
            <a:ext cx="4574737" cy="230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04100"/>
            <a:ext cx="3791679" cy="857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자유형 1"/>
          <p:cNvSpPr/>
          <p:nvPr/>
        </p:nvSpPr>
        <p:spPr>
          <a:xfrm>
            <a:off x="3826565" y="2484783"/>
            <a:ext cx="1441174" cy="983974"/>
          </a:xfrm>
          <a:custGeom>
            <a:avLst/>
            <a:gdLst>
              <a:gd name="connsiteX0" fmla="*/ 0 w 1441174"/>
              <a:gd name="connsiteY0" fmla="*/ 0 h 983974"/>
              <a:gd name="connsiteX1" fmla="*/ 69574 w 1441174"/>
              <a:gd name="connsiteY1" fmla="*/ 9939 h 983974"/>
              <a:gd name="connsiteX2" fmla="*/ 159026 w 1441174"/>
              <a:gd name="connsiteY2" fmla="*/ 59634 h 983974"/>
              <a:gd name="connsiteX3" fmla="*/ 268357 w 1441174"/>
              <a:gd name="connsiteY3" fmla="*/ 89452 h 983974"/>
              <a:gd name="connsiteX4" fmla="*/ 387626 w 1441174"/>
              <a:gd name="connsiteY4" fmla="*/ 159026 h 983974"/>
              <a:gd name="connsiteX5" fmla="*/ 427383 w 1441174"/>
              <a:gd name="connsiteY5" fmla="*/ 178904 h 983974"/>
              <a:gd name="connsiteX6" fmla="*/ 487018 w 1441174"/>
              <a:gd name="connsiteY6" fmla="*/ 238539 h 983974"/>
              <a:gd name="connsiteX7" fmla="*/ 516835 w 1441174"/>
              <a:gd name="connsiteY7" fmla="*/ 268356 h 983974"/>
              <a:gd name="connsiteX8" fmla="*/ 556592 w 1441174"/>
              <a:gd name="connsiteY8" fmla="*/ 327991 h 983974"/>
              <a:gd name="connsiteX9" fmla="*/ 566531 w 1441174"/>
              <a:gd name="connsiteY9" fmla="*/ 367747 h 983974"/>
              <a:gd name="connsiteX10" fmla="*/ 596348 w 1441174"/>
              <a:gd name="connsiteY10" fmla="*/ 566530 h 983974"/>
              <a:gd name="connsiteX11" fmla="*/ 616226 w 1441174"/>
              <a:gd name="connsiteY11" fmla="*/ 745434 h 983974"/>
              <a:gd name="connsiteX12" fmla="*/ 636105 w 1441174"/>
              <a:gd name="connsiteY12" fmla="*/ 775252 h 983974"/>
              <a:gd name="connsiteX13" fmla="*/ 646044 w 1441174"/>
              <a:gd name="connsiteY13" fmla="*/ 815008 h 983974"/>
              <a:gd name="connsiteX14" fmla="*/ 665922 w 1441174"/>
              <a:gd name="connsiteY14" fmla="*/ 844826 h 983974"/>
              <a:gd name="connsiteX15" fmla="*/ 695739 w 1441174"/>
              <a:gd name="connsiteY15" fmla="*/ 884582 h 983974"/>
              <a:gd name="connsiteX16" fmla="*/ 785192 w 1441174"/>
              <a:gd name="connsiteY16" fmla="*/ 954156 h 983974"/>
              <a:gd name="connsiteX17" fmla="*/ 934278 w 1441174"/>
              <a:gd name="connsiteY17" fmla="*/ 983974 h 983974"/>
              <a:gd name="connsiteX18" fmla="*/ 1103244 w 1441174"/>
              <a:gd name="connsiteY18" fmla="*/ 974034 h 983974"/>
              <a:gd name="connsiteX19" fmla="*/ 1162878 w 1441174"/>
              <a:gd name="connsiteY19" fmla="*/ 954156 h 983974"/>
              <a:gd name="connsiteX20" fmla="*/ 1292087 w 1441174"/>
              <a:gd name="connsiteY20" fmla="*/ 934278 h 983974"/>
              <a:gd name="connsiteX21" fmla="*/ 1361661 w 1441174"/>
              <a:gd name="connsiteY21" fmla="*/ 904460 h 983974"/>
              <a:gd name="connsiteX22" fmla="*/ 1431235 w 1441174"/>
              <a:gd name="connsiteY22" fmla="*/ 884582 h 983974"/>
              <a:gd name="connsiteX23" fmla="*/ 1441174 w 1441174"/>
              <a:gd name="connsiteY23" fmla="*/ 874643 h 9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41174" h="983974">
                <a:moveTo>
                  <a:pt x="0" y="0"/>
                </a:moveTo>
                <a:cubicBezTo>
                  <a:pt x="23191" y="3313"/>
                  <a:pt x="47183" y="3050"/>
                  <a:pt x="69574" y="9939"/>
                </a:cubicBezTo>
                <a:cubicBezTo>
                  <a:pt x="187058" y="46087"/>
                  <a:pt x="85367" y="26896"/>
                  <a:pt x="159026" y="59634"/>
                </a:cubicBezTo>
                <a:cubicBezTo>
                  <a:pt x="200299" y="77978"/>
                  <a:pt x="225839" y="80949"/>
                  <a:pt x="268357" y="89452"/>
                </a:cubicBezTo>
                <a:cubicBezTo>
                  <a:pt x="331818" y="137048"/>
                  <a:pt x="293299" y="111863"/>
                  <a:pt x="387626" y="159026"/>
                </a:cubicBezTo>
                <a:lnTo>
                  <a:pt x="427383" y="178904"/>
                </a:lnTo>
                <a:lnTo>
                  <a:pt x="487018" y="238539"/>
                </a:lnTo>
                <a:cubicBezTo>
                  <a:pt x="496957" y="248478"/>
                  <a:pt x="509038" y="256661"/>
                  <a:pt x="516835" y="268356"/>
                </a:cubicBezTo>
                <a:lnTo>
                  <a:pt x="556592" y="327991"/>
                </a:lnTo>
                <a:cubicBezTo>
                  <a:pt x="559905" y="341243"/>
                  <a:pt x="564014" y="354321"/>
                  <a:pt x="566531" y="367747"/>
                </a:cubicBezTo>
                <a:cubicBezTo>
                  <a:pt x="580240" y="440862"/>
                  <a:pt x="588408" y="495071"/>
                  <a:pt x="596348" y="566530"/>
                </a:cubicBezTo>
                <a:cubicBezTo>
                  <a:pt x="597058" y="572916"/>
                  <a:pt x="611693" y="728815"/>
                  <a:pt x="616226" y="745434"/>
                </a:cubicBezTo>
                <a:cubicBezTo>
                  <a:pt x="619369" y="756959"/>
                  <a:pt x="629479" y="765313"/>
                  <a:pt x="636105" y="775252"/>
                </a:cubicBezTo>
                <a:cubicBezTo>
                  <a:pt x="639418" y="788504"/>
                  <a:pt x="640663" y="802453"/>
                  <a:pt x="646044" y="815008"/>
                </a:cubicBezTo>
                <a:cubicBezTo>
                  <a:pt x="650749" y="825988"/>
                  <a:pt x="658979" y="835106"/>
                  <a:pt x="665922" y="844826"/>
                </a:cubicBezTo>
                <a:cubicBezTo>
                  <a:pt x="675550" y="858306"/>
                  <a:pt x="684959" y="872005"/>
                  <a:pt x="695739" y="884582"/>
                </a:cubicBezTo>
                <a:cubicBezTo>
                  <a:pt x="720281" y="913214"/>
                  <a:pt x="751541" y="937331"/>
                  <a:pt x="785192" y="954156"/>
                </a:cubicBezTo>
                <a:cubicBezTo>
                  <a:pt x="835532" y="979326"/>
                  <a:pt x="878059" y="977727"/>
                  <a:pt x="934278" y="983974"/>
                </a:cubicBezTo>
                <a:cubicBezTo>
                  <a:pt x="990600" y="980661"/>
                  <a:pt x="1047299" y="981331"/>
                  <a:pt x="1103244" y="974034"/>
                </a:cubicBezTo>
                <a:cubicBezTo>
                  <a:pt x="1124021" y="971324"/>
                  <a:pt x="1142390" y="958546"/>
                  <a:pt x="1162878" y="954156"/>
                </a:cubicBezTo>
                <a:cubicBezTo>
                  <a:pt x="1331869" y="917944"/>
                  <a:pt x="1170212" y="964746"/>
                  <a:pt x="1292087" y="934278"/>
                </a:cubicBezTo>
                <a:cubicBezTo>
                  <a:pt x="1341457" y="921936"/>
                  <a:pt x="1304761" y="925798"/>
                  <a:pt x="1361661" y="904460"/>
                </a:cubicBezTo>
                <a:cubicBezTo>
                  <a:pt x="1387141" y="894905"/>
                  <a:pt x="1407204" y="896598"/>
                  <a:pt x="1431235" y="884582"/>
                </a:cubicBezTo>
                <a:cubicBezTo>
                  <a:pt x="1435426" y="882487"/>
                  <a:pt x="1437861" y="877956"/>
                  <a:pt x="1441174" y="874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049078" y="3309730"/>
            <a:ext cx="228600" cy="278296"/>
          </a:xfrm>
          <a:custGeom>
            <a:avLst/>
            <a:gdLst>
              <a:gd name="connsiteX0" fmla="*/ 0 w 228600"/>
              <a:gd name="connsiteY0" fmla="*/ 9940 h 278296"/>
              <a:gd name="connsiteX1" fmla="*/ 49696 w 228600"/>
              <a:gd name="connsiteY1" fmla="*/ 0 h 278296"/>
              <a:gd name="connsiteX2" fmla="*/ 79513 w 228600"/>
              <a:gd name="connsiteY2" fmla="*/ 9940 h 278296"/>
              <a:gd name="connsiteX3" fmla="*/ 159026 w 228600"/>
              <a:gd name="connsiteY3" fmla="*/ 19879 h 278296"/>
              <a:gd name="connsiteX4" fmla="*/ 178905 w 228600"/>
              <a:gd name="connsiteY4" fmla="*/ 39757 h 278296"/>
              <a:gd name="connsiteX5" fmla="*/ 208722 w 228600"/>
              <a:gd name="connsiteY5" fmla="*/ 49696 h 278296"/>
              <a:gd name="connsiteX6" fmla="*/ 228600 w 228600"/>
              <a:gd name="connsiteY6" fmla="*/ 79513 h 278296"/>
              <a:gd name="connsiteX7" fmla="*/ 218661 w 228600"/>
              <a:gd name="connsiteY7" fmla="*/ 139148 h 278296"/>
              <a:gd name="connsiteX8" fmla="*/ 198783 w 228600"/>
              <a:gd name="connsiteY8" fmla="*/ 159027 h 278296"/>
              <a:gd name="connsiteX9" fmla="*/ 178905 w 228600"/>
              <a:gd name="connsiteY9" fmla="*/ 188844 h 278296"/>
              <a:gd name="connsiteX10" fmla="*/ 99392 w 228600"/>
              <a:gd name="connsiteY10" fmla="*/ 248479 h 278296"/>
              <a:gd name="connsiteX11" fmla="*/ 69574 w 228600"/>
              <a:gd name="connsiteY11" fmla="*/ 258418 h 278296"/>
              <a:gd name="connsiteX12" fmla="*/ 39757 w 228600"/>
              <a:gd name="connsiteY12" fmla="*/ 278296 h 2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8600" h="278296">
                <a:moveTo>
                  <a:pt x="0" y="9940"/>
                </a:moveTo>
                <a:cubicBezTo>
                  <a:pt x="16565" y="6627"/>
                  <a:pt x="32803" y="0"/>
                  <a:pt x="49696" y="0"/>
                </a:cubicBezTo>
                <a:cubicBezTo>
                  <a:pt x="60173" y="0"/>
                  <a:pt x="69205" y="8066"/>
                  <a:pt x="79513" y="9940"/>
                </a:cubicBezTo>
                <a:cubicBezTo>
                  <a:pt x="105793" y="14718"/>
                  <a:pt x="132522" y="16566"/>
                  <a:pt x="159026" y="19879"/>
                </a:cubicBezTo>
                <a:cubicBezTo>
                  <a:pt x="165652" y="26505"/>
                  <a:pt x="170870" y="34936"/>
                  <a:pt x="178905" y="39757"/>
                </a:cubicBezTo>
                <a:cubicBezTo>
                  <a:pt x="187889" y="45147"/>
                  <a:pt x="200541" y="43151"/>
                  <a:pt x="208722" y="49696"/>
                </a:cubicBezTo>
                <a:cubicBezTo>
                  <a:pt x="218050" y="57158"/>
                  <a:pt x="221974" y="69574"/>
                  <a:pt x="228600" y="79513"/>
                </a:cubicBezTo>
                <a:cubicBezTo>
                  <a:pt x="225287" y="99391"/>
                  <a:pt x="225737" y="120279"/>
                  <a:pt x="218661" y="139148"/>
                </a:cubicBezTo>
                <a:cubicBezTo>
                  <a:pt x="215371" y="147922"/>
                  <a:pt x="204637" y="151710"/>
                  <a:pt x="198783" y="159027"/>
                </a:cubicBezTo>
                <a:cubicBezTo>
                  <a:pt x="191321" y="168355"/>
                  <a:pt x="186367" y="179516"/>
                  <a:pt x="178905" y="188844"/>
                </a:cubicBezTo>
                <a:cubicBezTo>
                  <a:pt x="161781" y="210248"/>
                  <a:pt x="116729" y="242700"/>
                  <a:pt x="99392" y="248479"/>
                </a:cubicBezTo>
                <a:lnTo>
                  <a:pt x="69574" y="258418"/>
                </a:lnTo>
                <a:lnTo>
                  <a:pt x="39757" y="27829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63378" y="3201005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객체를 생성한다 라고 생각하기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include 액션</a:t>
            </a:r>
            <a:endParaRPr sz="2120"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00" y="1642800"/>
            <a:ext cx="6186551" cy="21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02300" y="863950"/>
            <a:ext cx="657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다른 JSP파일을 현재 페이지에 포함하는 기능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include지시어 와의 차이점: include된 파일 구조를 모두 포함해 하나의 파일로 컴파일 한다음 처리, 반면 include 액션은 include된 파일을 각각 호출해 처리된 결과만 보여준다.</a:t>
            </a:r>
            <a:endParaRPr sz="1100"/>
          </a:p>
        </p:txBody>
      </p:sp>
      <p:cxnSp>
        <p:nvCxnSpPr>
          <p:cNvPr id="97" name="Google Shape;97;p18"/>
          <p:cNvCxnSpPr/>
          <p:nvPr/>
        </p:nvCxnSpPr>
        <p:spPr>
          <a:xfrm>
            <a:off x="4189125" y="2350750"/>
            <a:ext cx="261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8"/>
          <p:cNvSpPr txBox="1"/>
          <p:nvPr/>
        </p:nvSpPr>
        <p:spPr>
          <a:xfrm>
            <a:off x="6851300" y="1979050"/>
            <a:ext cx="2250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jsp: param을 통해서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header.jsp에 My Hompage 라는 값을 전달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392075" y="793650"/>
            <a:ext cx="5786400" cy="255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&lt;%@ page language="java" contentType="text/html; charset=UTF-8"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pageEncoding="UTF-8"%&gt;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&lt;!DOCTYPE 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&lt;meta charset="UTF-8"&gt;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&lt;title&gt;Insert title here&lt;/title&gt;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&lt;jsp:include page="header.jsp"&gt;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&lt;jsp:param name="title" value="My home"/&gt;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&lt;/jsp:include&gt;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&lt;/html&gt;</a:t>
            </a:r>
            <a:endParaRPr sz="1100"/>
          </a:p>
        </p:txBody>
      </p:sp>
      <p:sp>
        <p:nvSpPr>
          <p:cNvPr id="104" name="Google Shape;104;p19"/>
          <p:cNvSpPr txBox="1"/>
          <p:nvPr/>
        </p:nvSpPr>
        <p:spPr>
          <a:xfrm>
            <a:off x="392075" y="424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1. main.jsp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688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플러스 예제) 다음 코드를 작성하고 결과를 확인해 보자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64100" y="3510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2. header.jsp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92075" y="3939725"/>
            <a:ext cx="5786400" cy="28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&lt;%@ page language="java" contentType="text/html; charset=UTF-8"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pageEncoding="UTF-8"%&gt;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&lt;!DOCTYPE 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&lt;meta charset="UTF-8"&gt;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&lt;title&gt;Insert title here&lt;/title&gt;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&lt;%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String title=request.getParameter("title");   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out.println(title);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&lt;/html&gt;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311688" y="20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forward 액션</a:t>
            </a:r>
            <a:endParaRPr sz="212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02300" y="863950"/>
            <a:ext cx="57864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클라이언트의 요청을 다른 페이지로 전환하는 액션(페이지 이동)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response.sendRedirect() 라고 하는 새로운 페이지로 이동하는 기능과 유사.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차이점: 리디렉션은 서버가 클라이언트에게 새로운 페이지로 다시 접속하도록 응답을 보내고 응답을 받은 클라이언트가 다시 새로운 페이지로 접속하는 방식. 하지만 forword 액션은 서버에서 내부적으로 새로운 페이지로 이동하고 그 페이지의 내용을 클라이언트에서 응답으로 전달한다.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단순 페이지의 이동은 리디렉션 사용. 속성값을 저장한 경우에 이를 유지하면서 페이지를 이동하려면 forward를 사용 </a:t>
            </a:r>
            <a:endParaRPr sz="11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00" y="2572450"/>
            <a:ext cx="6128502" cy="2055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20"/>
          <p:cNvCxnSpPr/>
          <p:nvPr/>
        </p:nvCxnSpPr>
        <p:spPr>
          <a:xfrm>
            <a:off x="4470425" y="3234775"/>
            <a:ext cx="23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20"/>
          <p:cNvSpPr txBox="1"/>
          <p:nvPr/>
        </p:nvSpPr>
        <p:spPr>
          <a:xfrm>
            <a:off x="6893700" y="2863075"/>
            <a:ext cx="2250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jsp: param을 통해서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result.jsp에 My Hompage 라는 값을 전달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311700" y="1024700"/>
            <a:ext cx="57864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&lt;%@ page language="java" contentType="text/html; charset=UTF-8"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pageEncoding="UTF-8"%&gt;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&lt;!DOCTYPE 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&lt;meta charset="UTF-8"&gt;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&lt;title&gt;Insert title here&lt;/title&gt;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&lt;/head&gt;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&lt;hr&gt;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&lt;form method=post action=forward_action.jsp&gt;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	forward action : &lt;input type=text name=username&gt;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	&lt;input type=submit value="확인"&gt;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&lt;/form&gt;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&lt;form method=post action=response_sendRedirect.jsp&gt;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	response.sendRedirect : &lt;input type=text name=username&gt;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	&lt;input type=submit value="확인"&gt;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&lt;/form&gt;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&lt;/body&gt;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&lt;/html&gt;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655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</a:rPr>
              <a:t>1. forwardRedirect.jsp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11688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20"/>
              <a:t>플러스 예제) 다음 코드를 작성하고 결과를 확인해 보자</a:t>
            </a:r>
            <a:endParaRPr sz="212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1014</Words>
  <Application>Microsoft Office PowerPoint</Application>
  <PresentationFormat>화면 슬라이드 쇼(16:9)</PresentationFormat>
  <Paragraphs>206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ezen</cp:lastModifiedBy>
  <cp:revision>4</cp:revision>
  <dcterms:modified xsi:type="dcterms:W3CDTF">2022-12-14T09:35:43Z</dcterms:modified>
</cp:coreProperties>
</file>