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2FF341-98C3-4AA7-8DB4-704C55D5C38D}">
  <a:tblStyle styleId="{0D2FF341-98C3-4AA7-8DB4-704C55D5C3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c696f3c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c696f3c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https://prohannah.tistory.com/99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bc1bcc48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bc1bcc48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bc1bcc48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bc1bcc48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bc1bcc48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bc1bcc48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bd39b70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bd39b70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bd39b70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bd39b70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bc1bcc48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bc1bcc48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94480c4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94480c4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94480c4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94480c4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bc1bcc48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bc1bcc48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bc1bcc4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bc1bcc4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bc1bcc4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bc1bcc4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bc1bcc48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bc1bcc48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bc1bcc48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bc1bcc48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presentation/d/1tTw_p-N329UyaaL_mx7bCTgTZU-H4Zmq/edit#slide=id.g1b0ed5ca965_1_293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65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정보처리 산업기사 대비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4294967295" type="title"/>
          </p:nvPr>
        </p:nvSpPr>
        <p:spPr>
          <a:xfrm>
            <a:off x="311700" y="2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복합식별자(복합키)</a:t>
            </a:r>
            <a:endParaRPr sz="2120"/>
          </a:p>
        </p:txBody>
      </p:sp>
      <p:sp>
        <p:nvSpPr>
          <p:cNvPr id="118" name="Google Shape;118;p22"/>
          <p:cNvSpPr txBox="1"/>
          <p:nvPr/>
        </p:nvSpPr>
        <p:spPr>
          <a:xfrm>
            <a:off x="311700" y="762725"/>
            <a:ext cx="860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https://docs.google.com/presentation/d/1tTw_p-N329UyaaL_mx7bCTgTZU-H4Zmq/edit#slide=id.g1b0ed5ca965_1_293</a:t>
            </a:r>
            <a:endParaRPr sz="1100"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6182" l="0" r="0" t="0"/>
          <a:stretch/>
        </p:blipFill>
        <p:spPr>
          <a:xfrm>
            <a:off x="425450" y="1639100"/>
            <a:ext cx="4335151" cy="6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425450" y="2688650"/>
            <a:ext cx="462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주의사항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여러 컬럼을 조합했을때 unique 해야한다.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조인쿼리가 복잡해 질 수 있다.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중복도가 낮은 것이 앞에 오는게 찾는 속도를 빠르게 한다.</a:t>
            </a:r>
            <a:endParaRPr sz="1000"/>
          </a:p>
        </p:txBody>
      </p:sp>
      <p:sp>
        <p:nvSpPr>
          <p:cNvPr id="121" name="Google Shape;121;p22"/>
          <p:cNvSpPr txBox="1"/>
          <p:nvPr/>
        </p:nvSpPr>
        <p:spPr>
          <a:xfrm>
            <a:off x="269700" y="1008050"/>
            <a:ext cx="72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FFFFFF"/>
                </a:highlight>
              </a:rPr>
              <a:t> -</a:t>
            </a:r>
            <a:r>
              <a:rPr b="1" lang="ko" sz="1000">
                <a:solidFill>
                  <a:schemeClr val="dk1"/>
                </a:solidFill>
                <a:highlight>
                  <a:srgbClr val="FFFFFF"/>
                </a:highlight>
              </a:rPr>
              <a:t>하나의 속성으로는 기본키가 될 수 없는 컬럼들을 2개 이상 묶어서 기본키로 사용</a:t>
            </a:r>
            <a:endParaRPr b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22222"/>
                </a:solidFill>
                <a:highlight>
                  <a:srgbClr val="FFFFFF"/>
                </a:highlight>
              </a:rPr>
              <a:t> -조회 조건의 컬럼 조합에 따라 쿼리 성능이 많이 달라지게 됨</a:t>
            </a:r>
            <a:endParaRPr b="1"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5774275" y="272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{0D2FF341-98C3-4AA7-8DB4-704C55D5C38D}</a:tableStyleId>
              </a:tblPr>
              <a:tblGrid>
                <a:gridCol w="1904900"/>
              </a:tblGrid>
              <a:tr h="224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ko" sz="900">
                          <a:solidFill>
                            <a:srgbClr val="9999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 a, b컬럼이 복합키 일때</a:t>
                      </a:r>
                      <a:endParaRPr i="1" sz="900">
                        <a:solidFill>
                          <a:srgbClr val="99998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900">
                          <a:solidFill>
                            <a:srgbClr val="9999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 인덱스를 탄다.</a:t>
                      </a:r>
                      <a:endParaRPr sz="900">
                        <a:solidFill>
                          <a:srgbClr val="3C454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</a:t>
                      </a: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ko" sz="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ko" sz="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test</a:t>
                      </a:r>
                      <a:endParaRPr sz="900">
                        <a:solidFill>
                          <a:srgbClr val="3C454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</a:t>
                      </a: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900">
                        <a:solidFill>
                          <a:srgbClr val="3C454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 </a:t>
                      </a:r>
                      <a:r>
                        <a:rPr b="1" lang="ko" sz="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" sz="900">
                          <a:solidFill>
                            <a:srgbClr val="DD114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'123'</a:t>
                      </a:r>
                      <a:endParaRPr sz="900">
                        <a:solidFill>
                          <a:srgbClr val="3C454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ko" sz="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 </a:t>
                      </a:r>
                      <a:r>
                        <a:rPr b="1" lang="ko" sz="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" sz="900">
                          <a:solidFill>
                            <a:srgbClr val="DD114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'456'</a:t>
                      </a:r>
                      <a:endParaRPr sz="900">
                        <a:solidFill>
                          <a:srgbClr val="3C454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;</a:t>
                      </a:r>
                      <a:endParaRPr sz="900">
                        <a:solidFill>
                          <a:srgbClr val="3C454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sz="900">
                        <a:solidFill>
                          <a:srgbClr val="3C454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900">
                          <a:solidFill>
                            <a:srgbClr val="9999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 인덱스 안탄다</a:t>
                      </a:r>
                      <a:endParaRPr sz="900">
                        <a:solidFill>
                          <a:srgbClr val="3C454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</a:t>
                      </a: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ko" sz="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ko" sz="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test</a:t>
                      </a:r>
                      <a:endParaRPr sz="900">
                        <a:solidFill>
                          <a:srgbClr val="3C454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</a:t>
                      </a: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900">
                        <a:solidFill>
                          <a:srgbClr val="3C454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 </a:t>
                      </a:r>
                      <a:r>
                        <a:rPr b="1" lang="ko" sz="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" sz="900">
                          <a:solidFill>
                            <a:srgbClr val="DD114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'456'</a:t>
                      </a:r>
                      <a:endParaRPr sz="900">
                        <a:solidFill>
                          <a:srgbClr val="3C454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52400" marR="15240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rgbClr val="3C454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;</a:t>
                      </a:r>
                      <a:endParaRPr sz="900">
                        <a:solidFill>
                          <a:srgbClr val="3C454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442000" y="2280400"/>
            <a:ext cx="578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3</a:t>
            </a:r>
            <a:r>
              <a:rPr lang="ko" sz="1900"/>
              <a:t>.  </a:t>
            </a:r>
            <a:r>
              <a:rPr lang="ko" sz="1900"/>
              <a:t>서블릿 path 설정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4294967295" type="title"/>
          </p:nvPr>
        </p:nvSpPr>
        <p:spPr>
          <a:xfrm>
            <a:off x="311700" y="2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3220" lvl="0" marL="457200" rtl="0" algn="l">
              <a:spcBef>
                <a:spcPts val="0"/>
              </a:spcBef>
              <a:spcAft>
                <a:spcPts val="0"/>
              </a:spcAft>
              <a:buSzPts val="2120"/>
              <a:buAutoNum type="arabicPeriod"/>
            </a:pPr>
            <a:r>
              <a:rPr lang="ko" sz="2120"/>
              <a:t>디폴트 서블릿 매핑(/)</a:t>
            </a:r>
            <a:endParaRPr sz="212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50" y="1091988"/>
            <a:ext cx="3815700" cy="26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311700" y="4138900"/>
            <a:ext cx="86796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디폴트 서블릿 이란?</a:t>
            </a:r>
            <a:r>
              <a:rPr lang="ko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dk1"/>
                </a:solidFill>
              </a:rPr>
              <a:t>직접 URL 매핑을 한 경우를 제외하고 모두 / 로 매핑된 서블릿에서 나머지 모든 요청을 받겠다는 의미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602950" y="3076475"/>
            <a:ext cx="974400" cy="44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4">
            <a:alphaModFix/>
          </a:blip>
          <a:srcRect b="0" l="0" r="8792" t="0"/>
          <a:stretch/>
        </p:blipFill>
        <p:spPr>
          <a:xfrm>
            <a:off x="4392375" y="2950613"/>
            <a:ext cx="4518700" cy="7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/>
          <p:nvPr/>
        </p:nvSpPr>
        <p:spPr>
          <a:xfrm>
            <a:off x="4267275" y="2953475"/>
            <a:ext cx="1867200" cy="22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274" y="1144288"/>
            <a:ext cx="3971750" cy="8505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9" name="Google Shape;139;p24"/>
          <p:cNvCxnSpPr/>
          <p:nvPr/>
        </p:nvCxnSpPr>
        <p:spPr>
          <a:xfrm flipH="1">
            <a:off x="5549850" y="2059513"/>
            <a:ext cx="120000" cy="7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4"/>
          <p:cNvSpPr txBox="1"/>
          <p:nvPr/>
        </p:nvSpPr>
        <p:spPr>
          <a:xfrm>
            <a:off x="5725250" y="2318088"/>
            <a:ext cx="33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어떤 경로로 접속해도 전부 여기로 요청이 온다.</a:t>
            </a:r>
            <a:endParaRPr b="1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4294967295" type="title"/>
          </p:nvPr>
        </p:nvSpPr>
        <p:spPr>
          <a:xfrm>
            <a:off x="311700" y="2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2. </a:t>
            </a:r>
            <a:r>
              <a:rPr lang="ko" sz="2120"/>
              <a:t>디폴트 서블릿 매핑</a:t>
            </a:r>
            <a:endParaRPr sz="2120"/>
          </a:p>
        </p:txBody>
      </p:sp>
      <p:sp>
        <p:nvSpPr>
          <p:cNvPr id="146" name="Google Shape;146;p25"/>
          <p:cNvSpPr txBox="1"/>
          <p:nvPr/>
        </p:nvSpPr>
        <p:spPr>
          <a:xfrm>
            <a:off x="627900" y="4266250"/>
            <a:ext cx="8204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단, JSP는 서블릿과 같이 어노테이션을 사용하는 기능이 없어서 web.xml 파일을 통해 매핑해줘야 함.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2439"/>
          <a:stretch/>
        </p:blipFill>
        <p:spPr>
          <a:xfrm>
            <a:off x="549475" y="1569825"/>
            <a:ext cx="3901451" cy="2074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549475" y="1725698"/>
            <a:ext cx="3736500" cy="2028900"/>
          </a:xfrm>
          <a:prstGeom prst="roundRect">
            <a:avLst>
              <a:gd fmla="val 7552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450925" y="3073075"/>
            <a:ext cx="6907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 jsp, jspx 확장자를 가진 URL은 해당 파일을 찾도록 해줌.</a:t>
            </a:r>
            <a:endParaRPr sz="1200"/>
          </a:p>
        </p:txBody>
      </p:sp>
      <p:sp>
        <p:nvSpPr>
          <p:cNvPr id="150" name="Google Shape;150;p25"/>
          <p:cNvSpPr txBox="1"/>
          <p:nvPr/>
        </p:nvSpPr>
        <p:spPr>
          <a:xfrm>
            <a:off x="4395525" y="2080425"/>
            <a:ext cx="6907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 js, css 확장자를 가진 URL은 해당 파일을 찾도록 해줌.</a:t>
            </a:r>
            <a:endParaRPr sz="1200"/>
          </a:p>
        </p:txBody>
      </p:sp>
      <p:sp>
        <p:nvSpPr>
          <p:cNvPr id="151" name="Google Shape;151;p25"/>
          <p:cNvSpPr txBox="1"/>
          <p:nvPr/>
        </p:nvSpPr>
        <p:spPr>
          <a:xfrm>
            <a:off x="627900" y="977825"/>
            <a:ext cx="4252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>
                <a:solidFill>
                  <a:schemeClr val="dk1"/>
                </a:solidFill>
              </a:rPr>
              <a:t>[WEB-INF]-web.xml 수정</a:t>
            </a:r>
            <a:endParaRPr sz="14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25" y="1743075"/>
            <a:ext cx="80772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7823525" y="2059375"/>
            <a:ext cx="464400" cy="22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2521000" y="2241900"/>
            <a:ext cx="1738500" cy="27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4294967295" type="title"/>
          </p:nvPr>
        </p:nvSpPr>
        <p:spPr>
          <a:xfrm>
            <a:off x="311700" y="2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2. web.xml </a:t>
            </a:r>
            <a:r>
              <a:rPr lang="ko" sz="2120"/>
              <a:t>변경 후 반드시 동기화</a:t>
            </a:r>
            <a:endParaRPr sz="2120"/>
          </a:p>
        </p:txBody>
      </p:sp>
      <p:sp>
        <p:nvSpPr>
          <p:cNvPr id="160" name="Google Shape;160;p26"/>
          <p:cNvSpPr txBox="1"/>
          <p:nvPr/>
        </p:nvSpPr>
        <p:spPr>
          <a:xfrm>
            <a:off x="7737600" y="1604650"/>
            <a:ext cx="14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클릭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333750" y="2181600"/>
            <a:ext cx="14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서버 멈춤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150700" y="673075"/>
            <a:ext cx="65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algun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ojdbc6.jar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위치: C:\oraclexe\app\oracle\product\11.2.0\server\jdbc\lib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42000" y="2280400"/>
            <a:ext cx="578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ko" sz="1900"/>
              <a:t>이클립스 설정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3220" lvl="0" marL="457200" rtl="0" algn="l">
              <a:spcBef>
                <a:spcPts val="0"/>
              </a:spcBef>
              <a:spcAft>
                <a:spcPts val="0"/>
              </a:spcAft>
              <a:buSzPts val="2120"/>
              <a:buAutoNum type="arabicPeriod"/>
            </a:pPr>
            <a:r>
              <a:rPr lang="ko" sz="2120"/>
              <a:t>인코딩 변경 </a:t>
            </a:r>
            <a:r>
              <a:rPr lang="ko" sz="2120"/>
              <a:t> </a:t>
            </a:r>
            <a:endParaRPr sz="2120"/>
          </a:p>
        </p:txBody>
      </p:sp>
      <p:sp>
        <p:nvSpPr>
          <p:cNvPr id="65" name="Google Shape;65;p15"/>
          <p:cNvSpPr txBox="1"/>
          <p:nvPr/>
        </p:nvSpPr>
        <p:spPr>
          <a:xfrm>
            <a:off x="562575" y="1017725"/>
            <a:ext cx="66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file, HTML file, CSS file, Spelling, WorkSpace(복수형x) 5개의 인코딩 변경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00" y="1793525"/>
            <a:ext cx="3365941" cy="32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649125" y="13392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[Window] - [Preferences]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75" y="1197175"/>
            <a:ext cx="3911699" cy="344522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2. workspace 변경 하는 법</a:t>
            </a:r>
            <a:r>
              <a:rPr lang="ko" sz="2120"/>
              <a:t> </a:t>
            </a:r>
            <a:endParaRPr sz="212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175" y="1569575"/>
            <a:ext cx="4218301" cy="216504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2611925" y="4319725"/>
            <a:ext cx="1667700" cy="21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7737050" y="2360850"/>
            <a:ext cx="902400" cy="27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67875" y="6962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[File] - [Switch] - [Workspace]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377100" y="3417375"/>
            <a:ext cx="902400" cy="27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442000" y="2280400"/>
            <a:ext cx="578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2.  오라클에 데이터 넣기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4294967295" type="title"/>
          </p:nvPr>
        </p:nvSpPr>
        <p:spPr>
          <a:xfrm>
            <a:off x="311700" y="2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3220" lvl="0" marL="457200" rtl="0" algn="l">
              <a:spcBef>
                <a:spcPts val="0"/>
              </a:spcBef>
              <a:spcAft>
                <a:spcPts val="0"/>
              </a:spcAft>
              <a:buSzPts val="2120"/>
              <a:buAutoNum type="arabicPeriod"/>
            </a:pPr>
            <a:r>
              <a:rPr lang="ko" sz="2120"/>
              <a:t>메모장에 해당 쿼리문 작성</a:t>
            </a:r>
            <a:r>
              <a:rPr lang="ko" sz="2120"/>
              <a:t> </a:t>
            </a:r>
            <a:endParaRPr sz="212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750" y="947375"/>
            <a:ext cx="5669157" cy="3971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35704" l="0" r="32989" t="1056"/>
          <a:stretch/>
        </p:blipFill>
        <p:spPr>
          <a:xfrm>
            <a:off x="1513875" y="1677675"/>
            <a:ext cx="5869449" cy="29032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9"/>
          <p:cNvSpPr txBox="1"/>
          <p:nvPr>
            <p:ph idx="4294967295" type="title"/>
          </p:nvPr>
        </p:nvSpPr>
        <p:spPr>
          <a:xfrm>
            <a:off x="311700" y="2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2. DB접속</a:t>
            </a:r>
            <a:r>
              <a:rPr lang="ko" sz="2120"/>
              <a:t> </a:t>
            </a:r>
            <a:endParaRPr sz="2120"/>
          </a:p>
        </p:txBody>
      </p:sp>
      <p:sp>
        <p:nvSpPr>
          <p:cNvPr id="96" name="Google Shape;96;p19"/>
          <p:cNvSpPr txBox="1"/>
          <p:nvPr/>
        </p:nvSpPr>
        <p:spPr>
          <a:xfrm>
            <a:off x="582650" y="11351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cmd창 - [</a:t>
            </a:r>
            <a:r>
              <a:rPr b="1" lang="ko"/>
              <a:t>sqlplus system/sys1234</a:t>
            </a:r>
            <a:r>
              <a:rPr lang="ko"/>
              <a:t>] 입력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2471300" y="2240225"/>
            <a:ext cx="1828500" cy="33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958075" y="1135175"/>
            <a:ext cx="37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FF0000"/>
                </a:highlight>
              </a:rPr>
              <a:t>주의! 시험에서는 </a:t>
            </a:r>
            <a:r>
              <a:rPr b="1" lang="ko">
                <a:solidFill>
                  <a:schemeClr val="dk1"/>
                </a:solidFill>
                <a:highlight>
                  <a:srgbClr val="FF0000"/>
                </a:highlight>
              </a:rPr>
              <a:t>다른 계정! 잘 확인할것!</a:t>
            </a:r>
            <a:r>
              <a:rPr lang="ko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4294967295" type="title"/>
          </p:nvPr>
        </p:nvSpPr>
        <p:spPr>
          <a:xfrm>
            <a:off x="311700" y="2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3. 붙여넣기를 해서 쿼리문 작성</a:t>
            </a:r>
            <a:endParaRPr sz="212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25" y="867025"/>
            <a:ext cx="5322625" cy="4096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4294967295" type="title"/>
          </p:nvPr>
        </p:nvSpPr>
        <p:spPr>
          <a:xfrm>
            <a:off x="311700" y="2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3. 붙여넣기를 해서 쿼리문 작성</a:t>
            </a:r>
            <a:endParaRPr sz="212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25" y="1873325"/>
            <a:ext cx="6701100" cy="22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>
            <a:off x="894100" y="3043900"/>
            <a:ext cx="743400" cy="33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723300" y="12858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0000"/>
                </a:highlight>
              </a:rPr>
              <a:t>마지막에 꼭 commit; 작성</a:t>
            </a:r>
            <a:endParaRPr b="1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