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802425" cy="99345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6">
          <p15:clr>
            <a:srgbClr val="A4A3A4"/>
          </p15:clr>
        </p15:guide>
        <p15:guide id="4" orient="horz" pos="1394">
          <p15:clr>
            <a:srgbClr val="A4A3A4"/>
          </p15:clr>
        </p15:guide>
        <p15:guide id="5" orient="horz" pos="1218">
          <p15:clr>
            <a:srgbClr val="A4A3A4"/>
          </p15:clr>
        </p15:guide>
        <p15:guide id="6" pos="204">
          <p15:clr>
            <a:srgbClr val="A4A3A4"/>
          </p15:clr>
        </p15:guide>
        <p15:guide id="7" pos="5556">
          <p15:clr>
            <a:srgbClr val="A4A3A4"/>
          </p15:clr>
        </p15:guide>
        <p15:guide id="8" pos="385">
          <p15:clr>
            <a:srgbClr val="A4A3A4"/>
          </p15:clr>
        </p15:guide>
        <p15:guide id="9" pos="5321">
          <p15:clr>
            <a:srgbClr val="A4A3A4"/>
          </p15:clr>
        </p15:guide>
        <p15:guide id="10" pos="954">
          <p15:clr>
            <a:srgbClr val="A4A3A4"/>
          </p15:clr>
        </p15:guide>
      </p15:sldGuideLst>
    </p:ext>
    <p:ext uri="{2D200454-40CA-4A62-9FC3-DE9A4176ACB9}">
      <p15:notesGuideLst>
        <p15:guide id="1" orient="horz" pos="3129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7" roundtripDataSignature="AMtx7miZ+7DzTC8VYzFeWbA8MRNCmM2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1F3A80-F96F-4D25-8971-84CBBDCA135B}">
  <a:tblStyle styleId="{D11F3A80-F96F-4D25-8971-84CBBDCA13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36" orient="horz"/>
        <p:guide pos="1394" orient="horz"/>
        <p:guide pos="1218" orient="horz"/>
        <p:guide pos="204"/>
        <p:guide pos="5556"/>
        <p:guide pos="385"/>
        <p:guide pos="5321"/>
        <p:guide pos="95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9" orient="horz"/>
        <p:guide pos="214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3141" y="0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7288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17575" y="744538"/>
            <a:ext cx="4967288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38486ce12_0_26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b38486ce12_0_26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b38486ce12_0_26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38486ce12_0_56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b38486ce12_0_56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38486ce12_0_75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b38486ce12_0_75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b38486ce12_0_75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38486ce12_0_117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b38486ce12_0_117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38486ce12_0_87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b38486ce12_0_87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b38486ce12_0_87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38486ce12_0_131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b38486ce12_0_131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38486ce12_0_99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b38486ce12_0_99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b38486ce12_0_99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38486ce12_0_145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b38486ce12_0_145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917575" y="744538"/>
            <a:ext cx="4967288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917575" y="744538"/>
            <a:ext cx="4967288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1:notes"/>
          <p:cNvSpPr txBox="1"/>
          <p:nvPr>
            <p:ph idx="12" type="sldNum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917575" y="744538"/>
            <a:ext cx="4967288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ab2c411bb1_0_90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ab2c411bb1_0_90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1ab2c411bb1_0_90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917575" y="744538"/>
            <a:ext cx="4967288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 txBox="1"/>
          <p:nvPr>
            <p:ph idx="12" type="sldNum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ab2c411bb1_0_35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1ab2c411bb1_0_35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b38486ce12_0_171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b38486ce12_0_171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1b38486ce12_0_171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ab2c411bb1_0_39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1ab2c411bb1_0_39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b3959891ed_0_0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1b3959891ed_0_0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1b3959891ed_0_0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b3959891ed_0_28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1b3959891ed_0_28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b3959891ed_0_43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b3959891ed_0_43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1b3959891ed_0_43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b3959891ed_0_58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b3959891ed_0_58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1b3959891ed_0_58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b3959891ed_0_77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b3959891ed_0_77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1b3959891ed_0_77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917575" y="744538"/>
            <a:ext cx="4967288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 txBox="1"/>
          <p:nvPr>
            <p:ph idx="12" type="sldNum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b3959891ed_0_97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b3959891ed_0_97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1b3959891ed_0_97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b2c411bb1_0_5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ab2c411bb1_0_5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ab2c411bb1_0_5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b2c411bb1_0_19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1ab2c411bb1_0_19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b2c411bb1_0_47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ab2c411bb1_0_47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ab2c411bb1_0_47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b2c411bb1_0_58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ab2c411bb1_0_58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38486ce12_0_2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b38486ce12_0_2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b38486ce12_0_2:notes"/>
          <p:cNvSpPr txBox="1"/>
          <p:nvPr>
            <p:ph idx="12" type="sldNum"/>
          </p:nvPr>
        </p:nvSpPr>
        <p:spPr>
          <a:xfrm>
            <a:off x="3853141" y="9436122"/>
            <a:ext cx="2947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38486ce12_0_40:notes"/>
          <p:cNvSpPr txBox="1"/>
          <p:nvPr>
            <p:ph idx="1" type="body"/>
          </p:nvPr>
        </p:nvSpPr>
        <p:spPr>
          <a:xfrm>
            <a:off x="680244" y="4718923"/>
            <a:ext cx="5442000" cy="4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b38486ce12_0_40:notes"/>
          <p:cNvSpPr/>
          <p:nvPr>
            <p:ph idx="2" type="sldImg"/>
          </p:nvPr>
        </p:nvSpPr>
        <p:spPr>
          <a:xfrm>
            <a:off x="917575" y="744538"/>
            <a:ext cx="49674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 showMasterSp="0">
  <p:cSld name="1_제목 슬라이드">
    <p:bg>
      <p:bgPr>
        <a:gradFill>
          <a:gsLst>
            <a:gs pos="0">
              <a:srgbClr val="1B53A6"/>
            </a:gs>
            <a:gs pos="100000">
              <a:srgbClr val="103365"/>
            </a:gs>
          </a:gsLst>
          <a:lin ang="0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3"/>
          <p:cNvSpPr txBox="1"/>
          <p:nvPr>
            <p:ph type="ctrTitle"/>
          </p:nvPr>
        </p:nvSpPr>
        <p:spPr>
          <a:xfrm>
            <a:off x="642910" y="3114674"/>
            <a:ext cx="7858180" cy="600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3"/>
          <p:cNvSpPr txBox="1"/>
          <p:nvPr>
            <p:ph idx="1" type="body"/>
          </p:nvPr>
        </p:nvSpPr>
        <p:spPr>
          <a:xfrm>
            <a:off x="642910" y="3714752"/>
            <a:ext cx="785818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–"/>
              <a:defRPr sz="24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53"/>
          <p:cNvSpPr txBox="1"/>
          <p:nvPr>
            <p:ph idx="2" type="body"/>
          </p:nvPr>
        </p:nvSpPr>
        <p:spPr>
          <a:xfrm>
            <a:off x="642938" y="5072066"/>
            <a:ext cx="4214812" cy="1000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중간 제목 (간지)">
  <p:cSld name="중간 제목 (간지)">
    <p:bg>
      <p:bgPr>
        <a:gradFill>
          <a:gsLst>
            <a:gs pos="0">
              <a:srgbClr val="EA5B1C"/>
            </a:gs>
            <a:gs pos="100000">
              <a:srgbClr val="8C3919"/>
            </a:gs>
          </a:gsLst>
          <a:lin ang="0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4"/>
          <p:cNvSpPr txBox="1"/>
          <p:nvPr>
            <p:ph type="title"/>
          </p:nvPr>
        </p:nvSpPr>
        <p:spPr>
          <a:xfrm>
            <a:off x="404108" y="146596"/>
            <a:ext cx="8344356" cy="5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55"/>
          <p:cNvGrpSpPr/>
          <p:nvPr/>
        </p:nvGrpSpPr>
        <p:grpSpPr>
          <a:xfrm>
            <a:off x="0" y="6550729"/>
            <a:ext cx="9144000" cy="307271"/>
            <a:chOff x="0" y="6586729"/>
            <a:chExt cx="9144000" cy="307271"/>
          </a:xfrm>
        </p:grpSpPr>
        <p:sp>
          <p:nvSpPr>
            <p:cNvPr id="22" name="Google Shape;22;p55"/>
            <p:cNvSpPr/>
            <p:nvPr/>
          </p:nvSpPr>
          <p:spPr>
            <a:xfrm>
              <a:off x="0" y="6606000"/>
              <a:ext cx="9144000" cy="288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5"/>
            <p:cNvSpPr/>
            <p:nvPr/>
          </p:nvSpPr>
          <p:spPr>
            <a:xfrm>
              <a:off x="0" y="6586729"/>
              <a:ext cx="9144000" cy="360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55"/>
          <p:cNvSpPr txBox="1"/>
          <p:nvPr/>
        </p:nvSpPr>
        <p:spPr>
          <a:xfrm>
            <a:off x="6383826" y="6640581"/>
            <a:ext cx="242326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55"/>
          <p:cNvPicPr preferRelativeResize="0"/>
          <p:nvPr/>
        </p:nvPicPr>
        <p:blipFill rotWithShape="1">
          <a:blip r:embed="rId2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6"/>
          <p:cNvGrpSpPr/>
          <p:nvPr/>
        </p:nvGrpSpPr>
        <p:grpSpPr>
          <a:xfrm>
            <a:off x="0" y="6550729"/>
            <a:ext cx="9144000" cy="307271"/>
            <a:chOff x="0" y="6586729"/>
            <a:chExt cx="9144000" cy="307271"/>
          </a:xfrm>
        </p:grpSpPr>
        <p:sp>
          <p:nvSpPr>
            <p:cNvPr id="28" name="Google Shape;28;p56"/>
            <p:cNvSpPr/>
            <p:nvPr/>
          </p:nvSpPr>
          <p:spPr>
            <a:xfrm>
              <a:off x="0" y="6606000"/>
              <a:ext cx="9144000" cy="288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6"/>
            <p:cNvSpPr/>
            <p:nvPr/>
          </p:nvSpPr>
          <p:spPr>
            <a:xfrm>
              <a:off x="0" y="6586729"/>
              <a:ext cx="9144000" cy="360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6"/>
          <p:cNvSpPr txBox="1"/>
          <p:nvPr/>
        </p:nvSpPr>
        <p:spPr>
          <a:xfrm>
            <a:off x="6383826" y="6640581"/>
            <a:ext cx="242326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56"/>
          <p:cNvPicPr preferRelativeResize="0"/>
          <p:nvPr/>
        </p:nvPicPr>
        <p:blipFill rotWithShape="1">
          <a:blip r:embed="rId2">
            <a:alphaModFix/>
          </a:blip>
          <a:srcRect b="0" l="0" r="0" t="48936"/>
          <a:stretch/>
        </p:blipFill>
        <p:spPr>
          <a:xfrm>
            <a:off x="0" y="4156108"/>
            <a:ext cx="9144000" cy="239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JinMSun 작업\2014미선컴 백업\2. 레퍼런스 백업\2012프로젝트\LG CNS Entrue World 사장님 발표 프레젠테이션\work\png\81.png" id="32" name="Google Shape;32;p56"/>
          <p:cNvPicPr preferRelativeResize="0"/>
          <p:nvPr/>
        </p:nvPicPr>
        <p:blipFill rotWithShape="1">
          <a:blip r:embed="rId3">
            <a:alphaModFix/>
          </a:blip>
          <a:srcRect b="0" l="53551" r="0" t="0"/>
          <a:stretch/>
        </p:blipFill>
        <p:spPr>
          <a:xfrm>
            <a:off x="4891177" y="4563374"/>
            <a:ext cx="4252823" cy="1993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JinMSun 작업\2014미선컴 백업\2. 레퍼런스 백업\2012프로젝트\LG CNS Entrue World 사장님 발표 프레젠테이션\work\png\81.png" id="33" name="Google Shape;33;p56"/>
          <p:cNvPicPr preferRelativeResize="0"/>
          <p:nvPr/>
        </p:nvPicPr>
        <p:blipFill rotWithShape="1">
          <a:blip r:embed="rId3">
            <a:alphaModFix/>
          </a:blip>
          <a:srcRect b="0" l="0" r="59639" t="0"/>
          <a:stretch/>
        </p:blipFill>
        <p:spPr>
          <a:xfrm>
            <a:off x="1593794" y="4563374"/>
            <a:ext cx="3695420" cy="1993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.png" id="34" name="Google Shape;34;p56"/>
          <p:cNvPicPr preferRelativeResize="0"/>
          <p:nvPr/>
        </p:nvPicPr>
        <p:blipFill rotWithShape="1">
          <a:blip r:embed="rId4">
            <a:alphaModFix/>
          </a:blip>
          <a:srcRect b="0" l="20798" r="0" t="0"/>
          <a:stretch/>
        </p:blipFill>
        <p:spPr>
          <a:xfrm>
            <a:off x="0" y="909838"/>
            <a:ext cx="3683478" cy="564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6"/>
          <p:cNvPicPr preferRelativeResize="0"/>
          <p:nvPr/>
        </p:nvPicPr>
        <p:blipFill rotWithShape="1">
          <a:blip r:embed="rId5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showMasterSp="0">
  <p:cSld name="Thank you">
    <p:bg>
      <p:bgPr>
        <a:gradFill>
          <a:gsLst>
            <a:gs pos="0">
              <a:srgbClr val="F2F2F2"/>
            </a:gs>
            <a:gs pos="100000">
              <a:srgbClr val="BFBFBF"/>
            </a:gs>
          </a:gsLst>
          <a:lin ang="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ctrTitle"/>
          </p:nvPr>
        </p:nvSpPr>
        <p:spPr>
          <a:xfrm>
            <a:off x="683568" y="1268760"/>
            <a:ext cx="7858180" cy="600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lang="en-US"/>
              <a:t>4장. SQL 활용(심화)</a:t>
            </a:r>
            <a:endParaRPr/>
          </a:p>
        </p:txBody>
      </p:sp>
      <p:sp>
        <p:nvSpPr>
          <p:cNvPr id="42" name="Google Shape;42;p1"/>
          <p:cNvSpPr txBox="1"/>
          <p:nvPr>
            <p:ph idx="1" type="body"/>
          </p:nvPr>
        </p:nvSpPr>
        <p:spPr>
          <a:xfrm>
            <a:off x="2339750" y="4007100"/>
            <a:ext cx="4119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서브쿼리(Subquery)</a:t>
            </a:r>
            <a:endParaRPr sz="16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뷰(View)</a:t>
            </a:r>
            <a:endParaRPr sz="16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GROUP BY, HAVING, ORDER BY</a:t>
            </a:r>
            <a:endParaRPr sz="16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윈도우 함수</a:t>
            </a:r>
            <a:endParaRPr sz="16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시퀀스(squence)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38486ce12_0_26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1b38486ce12_0_26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150" name="Google Shape;150;g1b38486ce12_0_26"/>
          <p:cNvSpPr txBox="1"/>
          <p:nvPr/>
        </p:nvSpPr>
        <p:spPr>
          <a:xfrm>
            <a:off x="844959" y="3717940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예제1. A학원과 B학원 테이블 </a:t>
            </a:r>
            <a:r>
              <a:rPr b="1" lang="en-US" sz="1100">
                <a:solidFill>
                  <a:schemeClr val="dk1"/>
                </a:solidFill>
              </a:rPr>
              <a:t>연관 서브쿼리로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조회하기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b38486ce12_0_26"/>
          <p:cNvSpPr/>
          <p:nvPr/>
        </p:nvSpPr>
        <p:spPr>
          <a:xfrm>
            <a:off x="852150" y="4083900"/>
            <a:ext cx="5832600" cy="18162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STUDENT_NO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</a:t>
            </a:r>
            <a:r>
              <a:rPr b="1" lang="en-US" sz="1100">
                <a:solidFill>
                  <a:schemeClr val="dk1"/>
                </a:solidFill>
              </a:rPr>
              <a:t>ACADEMY_A T1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WHERE STUDENT_NAME = (SELECT T2.STUDENT_NAME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              FROM ACADEMY_B T2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              WHERE T2.STUDENT_NO = </a:t>
            </a:r>
            <a:r>
              <a:rPr b="1" lang="en-US" sz="1100">
                <a:solidFill>
                  <a:schemeClr val="dk1"/>
                </a:solidFill>
              </a:rPr>
              <a:t>T1.STUDENT_NO</a:t>
            </a:r>
            <a:r>
              <a:rPr lang="en-US" sz="1100">
                <a:solidFill>
                  <a:schemeClr val="dk1"/>
                </a:solidFill>
              </a:rPr>
              <a:t>);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2" name="Google Shape;152;g1b38486ce12_0_26"/>
          <p:cNvSpPr/>
          <p:nvPr/>
        </p:nvSpPr>
        <p:spPr>
          <a:xfrm>
            <a:off x="8074993" y="5886890"/>
            <a:ext cx="288000" cy="288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b38486ce12_0_26"/>
          <p:cNvSpPr txBox="1"/>
          <p:nvPr/>
        </p:nvSpPr>
        <p:spPr>
          <a:xfrm>
            <a:off x="7062802" y="5900110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결과는 뒤에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g1b38486ce12_0_26"/>
          <p:cNvGraphicFramePr/>
          <p:nvPr/>
        </p:nvGraphicFramePr>
        <p:xfrm>
          <a:off x="938300" y="211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{D11F3A80-F96F-4D25-8971-84CBBDCA135B}</a:tableStyleId>
              </a:tblPr>
              <a:tblGrid>
                <a:gridCol w="2744650"/>
                <a:gridCol w="4281525"/>
              </a:tblGrid>
              <a:tr h="28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연관 서브쿼리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(Correlated Subquery)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메인 쿼리와 관계를 맺고 있음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(서브쿼리에 메인 쿼리 컬럼이 있음)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g1b38486ce12_0_26"/>
          <p:cNvSpPr txBox="1"/>
          <p:nvPr/>
        </p:nvSpPr>
        <p:spPr>
          <a:xfrm>
            <a:off x="844949" y="1190975"/>
            <a:ext cx="6264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중첩 서브 쿼리는 메인쿼리와의 관계에 따라 </a:t>
            </a:r>
            <a:r>
              <a:rPr b="1" lang="en-US" sz="1100" u="sng">
                <a:solidFill>
                  <a:schemeClr val="dk1"/>
                </a:solidFill>
              </a:rPr>
              <a:t>비연관, 연관 서브쿼리</a:t>
            </a:r>
            <a:r>
              <a:rPr b="1" lang="en-US" sz="1100">
                <a:solidFill>
                  <a:schemeClr val="dk1"/>
                </a:solidFill>
              </a:rPr>
              <a:t>로 나눈다.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38486ce12_0_56"/>
          <p:cNvSpPr txBox="1"/>
          <p:nvPr/>
        </p:nvSpPr>
        <p:spPr>
          <a:xfrm>
            <a:off x="440016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b38486ce12_0_56"/>
          <p:cNvSpPr txBox="1"/>
          <p:nvPr/>
        </p:nvSpPr>
        <p:spPr>
          <a:xfrm>
            <a:off x="4546583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1b38486ce12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880" y="1533669"/>
            <a:ext cx="2876550" cy="133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3" name="Google Shape;163;g1b38486ce12_0_56"/>
          <p:cNvCxnSpPr>
            <a:stCxn id="164" idx="2"/>
            <a:endCxn id="165" idx="3"/>
          </p:cNvCxnSpPr>
          <p:nvPr/>
        </p:nvCxnSpPr>
        <p:spPr>
          <a:xfrm rot="5400000">
            <a:off x="4692627" y="2972768"/>
            <a:ext cx="2242200" cy="1764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g1b38486ce12_0_56"/>
          <p:cNvSpPr txBox="1"/>
          <p:nvPr/>
        </p:nvSpPr>
        <p:spPr>
          <a:xfrm>
            <a:off x="1442018" y="4105930"/>
            <a:ext cx="1060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&lt;결과&gt;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1b38486ce12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3315" y="1533668"/>
            <a:ext cx="2905125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7" name="Google Shape;167;g1b38486ce12_0_56"/>
          <p:cNvCxnSpPr>
            <a:endCxn id="165" idx="1"/>
          </p:cNvCxnSpPr>
          <p:nvPr/>
        </p:nvCxnSpPr>
        <p:spPr>
          <a:xfrm flipH="1" rot="-5400000">
            <a:off x="2008975" y="3413939"/>
            <a:ext cx="2108700" cy="1015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g1b38486ce12_0_56"/>
          <p:cNvSpPr/>
          <p:nvPr/>
        </p:nvSpPr>
        <p:spPr>
          <a:xfrm>
            <a:off x="6711750" y="1749200"/>
            <a:ext cx="1436700" cy="463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b38486ce12_0_56"/>
          <p:cNvSpPr/>
          <p:nvPr/>
        </p:nvSpPr>
        <p:spPr>
          <a:xfrm>
            <a:off x="1177875" y="1546225"/>
            <a:ext cx="1436700" cy="1333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b38486ce12_0_56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1b38486ce12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0925" y="4570302"/>
            <a:ext cx="1360700" cy="811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38486ce12_0_75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1b38486ce12_0_75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178" name="Google Shape;178;g1b38486ce12_0_75"/>
          <p:cNvSpPr txBox="1"/>
          <p:nvPr/>
        </p:nvSpPr>
        <p:spPr>
          <a:xfrm>
            <a:off x="844959" y="3717940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예제1. A학원과 B학원 테이블</a:t>
            </a:r>
            <a:r>
              <a:rPr b="1" lang="en-US" sz="1100">
                <a:solidFill>
                  <a:schemeClr val="dk1"/>
                </a:solidFill>
              </a:rPr>
              <a:t> 단일행으로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조회하기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b38486ce12_0_75"/>
          <p:cNvSpPr/>
          <p:nvPr/>
        </p:nvSpPr>
        <p:spPr>
          <a:xfrm>
            <a:off x="852150" y="4083900"/>
            <a:ext cx="5832600" cy="18162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*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ACADEMY_A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WHERE STUDENT_NAME </a:t>
            </a:r>
            <a:r>
              <a:rPr b="1" lang="en-US" sz="1100">
                <a:solidFill>
                  <a:schemeClr val="dk1"/>
                </a:solidFill>
              </a:rPr>
              <a:t>= (SELECT STUDENT_NAME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                      FROM ACADEMY_B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                      WHERE STUDENT_NO = 1003</a:t>
            </a:r>
            <a:r>
              <a:rPr lang="en-US" sz="1100">
                <a:solidFill>
                  <a:schemeClr val="dk1"/>
                </a:solidFill>
              </a:rPr>
              <a:t>);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0" name="Google Shape;180;g1b38486ce12_0_75"/>
          <p:cNvSpPr/>
          <p:nvPr/>
        </p:nvSpPr>
        <p:spPr>
          <a:xfrm>
            <a:off x="8074993" y="5886890"/>
            <a:ext cx="288000" cy="288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b38486ce12_0_75"/>
          <p:cNvSpPr txBox="1"/>
          <p:nvPr/>
        </p:nvSpPr>
        <p:spPr>
          <a:xfrm>
            <a:off x="7062802" y="5900110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결과는 뒤에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2" name="Google Shape;182;g1b38486ce12_0_75"/>
          <p:cNvGraphicFramePr/>
          <p:nvPr/>
        </p:nvGraphicFramePr>
        <p:xfrm>
          <a:off x="938300" y="211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{D11F3A80-F96F-4D25-8971-84CBBDCA135B}</a:tableStyleId>
              </a:tblPr>
              <a:tblGrid>
                <a:gridCol w="2744650"/>
                <a:gridCol w="4281525"/>
              </a:tblGrid>
              <a:tr h="28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단일행</a:t>
                      </a:r>
                      <a:r>
                        <a:rPr lang="en-US" sz="1100"/>
                        <a:t> 서브쿼리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(Single Row Subquery)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서브쿼리가 1건 이하의 데이터를 반환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Char char="●"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단일행 비교 연산자와 같이 사용(=, &lt;, &gt;, &gt;=, &lt;=)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g1b38486ce12_0_75"/>
          <p:cNvSpPr txBox="1"/>
          <p:nvPr/>
        </p:nvSpPr>
        <p:spPr>
          <a:xfrm>
            <a:off x="844949" y="1190975"/>
            <a:ext cx="6264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중첩 서브 쿼리는 변환하는 데이터에 형태에 따라 </a:t>
            </a:r>
            <a:r>
              <a:rPr b="1" lang="en-US" sz="1100" u="sng">
                <a:solidFill>
                  <a:schemeClr val="dk1"/>
                </a:solidFill>
              </a:rPr>
              <a:t>단일행, 다중행, 다중컬럼</a:t>
            </a:r>
            <a:r>
              <a:rPr b="1" lang="en-US" sz="1100" u="sng">
                <a:solidFill>
                  <a:schemeClr val="dk1"/>
                </a:solidFill>
              </a:rPr>
              <a:t> 서브쿼리</a:t>
            </a:r>
            <a:r>
              <a:rPr b="1" lang="en-US" sz="1100">
                <a:solidFill>
                  <a:schemeClr val="dk1"/>
                </a:solidFill>
              </a:rPr>
              <a:t>로 나눈다.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38486ce12_0_117"/>
          <p:cNvSpPr txBox="1"/>
          <p:nvPr/>
        </p:nvSpPr>
        <p:spPr>
          <a:xfrm>
            <a:off x="440016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b38486ce12_0_117"/>
          <p:cNvSpPr txBox="1"/>
          <p:nvPr/>
        </p:nvSpPr>
        <p:spPr>
          <a:xfrm>
            <a:off x="4546583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1b38486ce12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880" y="1533669"/>
            <a:ext cx="2876550" cy="133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1" name="Google Shape;191;g1b38486ce12_0_117"/>
          <p:cNvCxnSpPr>
            <a:stCxn id="192" idx="2"/>
            <a:endCxn id="193" idx="3"/>
          </p:cNvCxnSpPr>
          <p:nvPr/>
        </p:nvCxnSpPr>
        <p:spPr>
          <a:xfrm rot="5400000">
            <a:off x="4692627" y="2972768"/>
            <a:ext cx="2242200" cy="176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g1b38486ce12_0_117"/>
          <p:cNvSpPr txBox="1"/>
          <p:nvPr/>
        </p:nvSpPr>
        <p:spPr>
          <a:xfrm>
            <a:off x="1442018" y="4105930"/>
            <a:ext cx="1060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&lt;결과&gt;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b38486ce12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3315" y="1533668"/>
            <a:ext cx="2905125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5" name="Google Shape;195;g1b38486ce12_0_117"/>
          <p:cNvCxnSpPr>
            <a:endCxn id="193" idx="1"/>
          </p:cNvCxnSpPr>
          <p:nvPr/>
        </p:nvCxnSpPr>
        <p:spPr>
          <a:xfrm flipH="1" rot="-5400000">
            <a:off x="2008975" y="3413939"/>
            <a:ext cx="2108700" cy="101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g1b38486ce12_0_117"/>
          <p:cNvSpPr/>
          <p:nvPr/>
        </p:nvSpPr>
        <p:spPr>
          <a:xfrm>
            <a:off x="6711750" y="1749200"/>
            <a:ext cx="1436700" cy="2616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b38486ce12_0_117"/>
          <p:cNvSpPr/>
          <p:nvPr/>
        </p:nvSpPr>
        <p:spPr>
          <a:xfrm>
            <a:off x="1149300" y="1533675"/>
            <a:ext cx="2905200" cy="1333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b38486ce12_0_117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1b38486ce12_0_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200" y="4975918"/>
            <a:ext cx="2143125" cy="400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38486ce12_0_87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1b38486ce12_0_87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207" name="Google Shape;207;g1b38486ce12_0_87"/>
          <p:cNvSpPr txBox="1"/>
          <p:nvPr/>
        </p:nvSpPr>
        <p:spPr>
          <a:xfrm>
            <a:off x="844959" y="2070440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예제1. A학원과 B학원 테이블</a:t>
            </a:r>
            <a:r>
              <a:rPr b="1" lang="en-US" sz="1100">
                <a:solidFill>
                  <a:schemeClr val="dk1"/>
                </a:solidFill>
              </a:rPr>
              <a:t> 다중행으</a:t>
            </a:r>
            <a:r>
              <a:rPr b="1" lang="en-US" sz="1100">
                <a:solidFill>
                  <a:schemeClr val="dk1"/>
                </a:solidFill>
              </a:rPr>
              <a:t>로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조회하기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b38486ce12_0_87"/>
          <p:cNvSpPr/>
          <p:nvPr/>
        </p:nvSpPr>
        <p:spPr>
          <a:xfrm>
            <a:off x="894550" y="4683900"/>
            <a:ext cx="5832600" cy="1491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*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ACADEMY_A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WHERE STUDENT_NAME </a:t>
            </a:r>
            <a:r>
              <a:rPr b="1" lang="en-US" sz="1100">
                <a:solidFill>
                  <a:schemeClr val="dk1"/>
                </a:solidFill>
              </a:rPr>
              <a:t>IN (SELECT STUDENT_NAME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                      FROM ACADEMY_B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                      WHERE STUDENT_NO = 1003 OR STUDENT_NO = 1004)</a:t>
            </a:r>
            <a:r>
              <a:rPr lang="en-US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9" name="Google Shape;209;g1b38486ce12_0_87"/>
          <p:cNvSpPr/>
          <p:nvPr/>
        </p:nvSpPr>
        <p:spPr>
          <a:xfrm>
            <a:off x="8074993" y="5886890"/>
            <a:ext cx="288000" cy="288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b38486ce12_0_87"/>
          <p:cNvSpPr txBox="1"/>
          <p:nvPr/>
        </p:nvSpPr>
        <p:spPr>
          <a:xfrm>
            <a:off x="7062802" y="5900110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결과는 뒤에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g1b38486ce12_0_87"/>
          <p:cNvGraphicFramePr/>
          <p:nvPr/>
        </p:nvGraphicFramePr>
        <p:xfrm>
          <a:off x="894550" y="1320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{D11F3A80-F96F-4D25-8971-84CBBDCA135B}</a:tableStyleId>
              </a:tblPr>
              <a:tblGrid>
                <a:gridCol w="2744650"/>
                <a:gridCol w="4281525"/>
              </a:tblGrid>
              <a:tr h="18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다중행</a:t>
                      </a:r>
                      <a:r>
                        <a:rPr lang="en-US" sz="1100"/>
                        <a:t> 서브쿼리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(Multi Row Subquery)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서브쿼리가 여러건의 데이터를 반환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Char char="●"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다중행 비교 연산자와 같이 사용(IN)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" name="Google Shape;212;g1b38486ce12_0_87"/>
          <p:cNvSpPr txBox="1"/>
          <p:nvPr/>
        </p:nvSpPr>
        <p:spPr>
          <a:xfrm>
            <a:off x="844949" y="827225"/>
            <a:ext cx="6264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중첩 서브 쿼리는 변환하는 데이터에 형태에 따라 </a:t>
            </a:r>
            <a:r>
              <a:rPr b="1" lang="en-US" sz="1100" u="sng">
                <a:solidFill>
                  <a:schemeClr val="dk1"/>
                </a:solidFill>
              </a:rPr>
              <a:t>단일행, 다중행, 다중컬럼 서브쿼리</a:t>
            </a:r>
            <a:r>
              <a:rPr b="1" lang="en-US" sz="1100">
                <a:solidFill>
                  <a:schemeClr val="dk1"/>
                </a:solidFill>
              </a:rPr>
              <a:t>로 나눈다.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3" name="Google Shape;213;g1b38486ce12_0_87"/>
          <p:cNvSpPr/>
          <p:nvPr/>
        </p:nvSpPr>
        <p:spPr>
          <a:xfrm>
            <a:off x="894550" y="2516700"/>
            <a:ext cx="5832600" cy="1491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*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ACADEMY_A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WHERE STUDENT_NAME </a:t>
            </a:r>
            <a:r>
              <a:rPr b="1" lang="en-US" sz="1100">
                <a:solidFill>
                  <a:schemeClr val="dk1"/>
                </a:solidFill>
              </a:rPr>
              <a:t>=</a:t>
            </a:r>
            <a:r>
              <a:rPr b="1" lang="en-US" sz="1100">
                <a:solidFill>
                  <a:schemeClr val="dk1"/>
                </a:solidFill>
              </a:rPr>
              <a:t> (SELECT STUDENT_NAME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                      FROM ACADEMY_B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                      WHERE STUDENT_NO = 1003 OR STUDENT_NO = 1004)</a:t>
            </a:r>
            <a:r>
              <a:rPr lang="en-US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4" name="Google Shape;214;g1b38486ce12_0_87"/>
          <p:cNvSpPr/>
          <p:nvPr/>
        </p:nvSpPr>
        <p:spPr>
          <a:xfrm flipH="1">
            <a:off x="5777450" y="2614588"/>
            <a:ext cx="1465800" cy="776700"/>
          </a:xfrm>
          <a:prstGeom prst="flowChartMagneticTap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에러발생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15" name="Google Shape;215;g1b38486ce12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450" y="3907201"/>
            <a:ext cx="4222648" cy="7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38486ce12_0_131"/>
          <p:cNvSpPr txBox="1"/>
          <p:nvPr/>
        </p:nvSpPr>
        <p:spPr>
          <a:xfrm>
            <a:off x="440016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b38486ce12_0_131"/>
          <p:cNvSpPr txBox="1"/>
          <p:nvPr/>
        </p:nvSpPr>
        <p:spPr>
          <a:xfrm>
            <a:off x="4546583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1b38486ce12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880" y="1533669"/>
            <a:ext cx="2876550" cy="133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3" name="Google Shape;223;g1b38486ce12_0_131"/>
          <p:cNvCxnSpPr>
            <a:stCxn id="224" idx="2"/>
            <a:endCxn id="225" idx="3"/>
          </p:cNvCxnSpPr>
          <p:nvPr/>
        </p:nvCxnSpPr>
        <p:spPr>
          <a:xfrm rot="5400000">
            <a:off x="4692627" y="2972768"/>
            <a:ext cx="2242200" cy="176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g1b38486ce12_0_131"/>
          <p:cNvSpPr txBox="1"/>
          <p:nvPr/>
        </p:nvSpPr>
        <p:spPr>
          <a:xfrm>
            <a:off x="1442018" y="4105930"/>
            <a:ext cx="1060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&lt;결과&gt;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1b38486ce12_0_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3315" y="1533668"/>
            <a:ext cx="2905125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7" name="Google Shape;227;g1b38486ce12_0_131"/>
          <p:cNvCxnSpPr>
            <a:endCxn id="225" idx="1"/>
          </p:cNvCxnSpPr>
          <p:nvPr/>
        </p:nvCxnSpPr>
        <p:spPr>
          <a:xfrm flipH="1" rot="-5400000">
            <a:off x="2008975" y="3413939"/>
            <a:ext cx="2108700" cy="101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g1b38486ce12_0_131"/>
          <p:cNvSpPr/>
          <p:nvPr/>
        </p:nvSpPr>
        <p:spPr>
          <a:xfrm>
            <a:off x="6740400" y="1749200"/>
            <a:ext cx="1407900" cy="463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b38486ce12_0_131"/>
          <p:cNvSpPr/>
          <p:nvPr/>
        </p:nvSpPr>
        <p:spPr>
          <a:xfrm>
            <a:off x="1177975" y="1533675"/>
            <a:ext cx="2876700" cy="1333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b38486ce12_0_131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1b38486ce12_0_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8100" y="5021425"/>
            <a:ext cx="2255975" cy="68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38486ce12_0_99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1b38486ce12_0_99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239" name="Google Shape;239;g1b38486ce12_0_99"/>
          <p:cNvSpPr txBox="1"/>
          <p:nvPr/>
        </p:nvSpPr>
        <p:spPr>
          <a:xfrm>
            <a:off x="844959" y="3182990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예제1. A학원과 B학원 테이블</a:t>
            </a:r>
            <a:r>
              <a:rPr b="1" lang="en-US" sz="1100">
                <a:solidFill>
                  <a:schemeClr val="dk1"/>
                </a:solidFill>
              </a:rPr>
              <a:t> 다중 컬럼으로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조회하기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b38486ce12_0_99"/>
          <p:cNvSpPr/>
          <p:nvPr/>
        </p:nvSpPr>
        <p:spPr>
          <a:xfrm>
            <a:off x="852150" y="3548950"/>
            <a:ext cx="6498000" cy="18162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*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ACADEMY_A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WHERE </a:t>
            </a:r>
            <a:r>
              <a:rPr b="1" lang="en-US" sz="1100">
                <a:solidFill>
                  <a:schemeClr val="dk1"/>
                </a:solidFill>
              </a:rPr>
              <a:t>(STUDENT_NAME, STUDENT_NO) IN (SELECT STUDENT_NAME, STUDENT_NO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                                     FROM ACADEMY_B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                                     WHERE STUDENT_NO = 1003 OR STUDENT_NO = 1004);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" name="Google Shape;241;g1b38486ce12_0_99"/>
          <p:cNvSpPr/>
          <p:nvPr/>
        </p:nvSpPr>
        <p:spPr>
          <a:xfrm>
            <a:off x="8074993" y="5886890"/>
            <a:ext cx="288000" cy="288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b38486ce12_0_99"/>
          <p:cNvSpPr txBox="1"/>
          <p:nvPr/>
        </p:nvSpPr>
        <p:spPr>
          <a:xfrm>
            <a:off x="7062802" y="5900110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결과는 뒤에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3" name="Google Shape;243;g1b38486ce12_0_99"/>
          <p:cNvGraphicFramePr/>
          <p:nvPr/>
        </p:nvGraphicFramePr>
        <p:xfrm>
          <a:off x="938300" y="211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{D11F3A80-F96F-4D25-8971-84CBBDCA135B}</a:tableStyleId>
              </a:tblPr>
              <a:tblGrid>
                <a:gridCol w="2744650"/>
                <a:gridCol w="4281525"/>
              </a:tblGrid>
              <a:tr h="28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다중 컬럼</a:t>
                      </a:r>
                      <a:r>
                        <a:rPr lang="en-US" sz="1100"/>
                        <a:t> 서브쿼리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(Multi Row Subquery)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서브쿼리가 여러컬럼의 데이터를 반환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다중행 비교 연산자와 같이 사용(IN)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4" name="Google Shape;244;g1b38486ce12_0_99"/>
          <p:cNvSpPr txBox="1"/>
          <p:nvPr/>
        </p:nvSpPr>
        <p:spPr>
          <a:xfrm>
            <a:off x="844949" y="1190975"/>
            <a:ext cx="6264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중첩 서브 쿼리는 변환하는 데이터에 형태에 따라 </a:t>
            </a:r>
            <a:r>
              <a:rPr b="1" lang="en-US" sz="1100" u="sng">
                <a:solidFill>
                  <a:schemeClr val="dk1"/>
                </a:solidFill>
              </a:rPr>
              <a:t>단일행, 다중행, 다중컬럼 서브쿼리</a:t>
            </a:r>
            <a:r>
              <a:rPr b="1" lang="en-US" sz="1100">
                <a:solidFill>
                  <a:schemeClr val="dk1"/>
                </a:solidFill>
              </a:rPr>
              <a:t>로 나눈다.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38486ce12_0_145"/>
          <p:cNvSpPr txBox="1"/>
          <p:nvPr/>
        </p:nvSpPr>
        <p:spPr>
          <a:xfrm>
            <a:off x="440016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b38486ce12_0_145"/>
          <p:cNvSpPr txBox="1"/>
          <p:nvPr/>
        </p:nvSpPr>
        <p:spPr>
          <a:xfrm>
            <a:off x="4546583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1b38486ce12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880" y="1533669"/>
            <a:ext cx="2876550" cy="133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52" name="Google Shape;252;g1b38486ce12_0_145"/>
          <p:cNvCxnSpPr>
            <a:stCxn id="253" idx="2"/>
            <a:endCxn id="254" idx="3"/>
          </p:cNvCxnSpPr>
          <p:nvPr/>
        </p:nvCxnSpPr>
        <p:spPr>
          <a:xfrm rot="5400000">
            <a:off x="4692627" y="2972768"/>
            <a:ext cx="2242200" cy="176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g1b38486ce12_0_145"/>
          <p:cNvSpPr txBox="1"/>
          <p:nvPr/>
        </p:nvSpPr>
        <p:spPr>
          <a:xfrm>
            <a:off x="1442018" y="4105930"/>
            <a:ext cx="1060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&lt;결과&gt;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1b38486ce12_0_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3315" y="1533668"/>
            <a:ext cx="2905125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56" name="Google Shape;256;g1b38486ce12_0_145"/>
          <p:cNvCxnSpPr>
            <a:endCxn id="254" idx="1"/>
          </p:cNvCxnSpPr>
          <p:nvPr/>
        </p:nvCxnSpPr>
        <p:spPr>
          <a:xfrm flipH="1" rot="-5400000">
            <a:off x="2008975" y="3413939"/>
            <a:ext cx="2108700" cy="101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g1b38486ce12_0_145"/>
          <p:cNvSpPr/>
          <p:nvPr/>
        </p:nvSpPr>
        <p:spPr>
          <a:xfrm>
            <a:off x="5520725" y="1749200"/>
            <a:ext cx="2627700" cy="463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b38486ce12_0_145"/>
          <p:cNvSpPr/>
          <p:nvPr/>
        </p:nvSpPr>
        <p:spPr>
          <a:xfrm>
            <a:off x="1177875" y="1533675"/>
            <a:ext cx="2876700" cy="1333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b38486ce12_0_145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1b38486ce12_0_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8100" y="5021425"/>
            <a:ext cx="2255975" cy="68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>
            <p:ph type="title"/>
          </p:nvPr>
        </p:nvSpPr>
        <p:spPr>
          <a:xfrm>
            <a:off x="404108" y="146596"/>
            <a:ext cx="8344356" cy="5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gun Gothic"/>
              <a:buNone/>
            </a:pPr>
            <a:r>
              <a:rPr lang="en-US"/>
              <a:t>2. VIEW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 txBox="1"/>
          <p:nvPr/>
        </p:nvSpPr>
        <p:spPr>
          <a:xfrm>
            <a:off x="0" y="0"/>
            <a:ext cx="9144000" cy="59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</a:t>
            </a:r>
            <a:endParaRPr b="1" i="0" sz="2400" u="none" cap="none" strike="noStrike">
              <a:solidFill>
                <a:srgbClr val="0050A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2" name="Google Shape;272;p11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273" name="Google Shape;273;p11"/>
          <p:cNvSpPr txBox="1"/>
          <p:nvPr/>
        </p:nvSpPr>
        <p:spPr>
          <a:xfrm>
            <a:off x="950809" y="988052"/>
            <a:ext cx="57606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VIEW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</a:rPr>
              <a:t>기본 테이블로부터 유도된 가상 테이블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</a:rPr>
              <a:t>물리적으로 존재하지 않지만 테이블로 있는 것처럼 간주된다(뷰는 논리 테이블)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95" y="4278975"/>
            <a:ext cx="4644599" cy="19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1"/>
          <p:cNvSpPr txBox="1"/>
          <p:nvPr/>
        </p:nvSpPr>
        <p:spPr>
          <a:xfrm>
            <a:off x="1016475" y="1913075"/>
            <a:ext cx="684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장점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논리적 독립성: </a:t>
            </a:r>
            <a:r>
              <a:rPr lang="en-US" sz="1100"/>
              <a:t>테이블의 구조가 변경되더라도 뷰를 활용하는 프로그램을 수정할 필요가 없음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사용자 데이터 관리 용이:</a:t>
            </a:r>
            <a:r>
              <a:rPr lang="en-US" sz="1100"/>
              <a:t> 다수 테이블에 있는 다양한 데이터에 대해 </a:t>
            </a:r>
            <a:r>
              <a:rPr b="1" lang="en-US" sz="1100"/>
              <a:t>단순한 쿼리문</a:t>
            </a:r>
            <a:r>
              <a:rPr lang="en-US" sz="1100"/>
              <a:t> 사용 가능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데이터 보안 용이:</a:t>
            </a:r>
            <a:r>
              <a:rPr lang="en-US" sz="1100"/>
              <a:t> 중요한 </a:t>
            </a:r>
            <a:r>
              <a:rPr b="1" lang="en-US" sz="1100"/>
              <a:t>보안</a:t>
            </a:r>
            <a:r>
              <a:rPr lang="en-US" sz="1100"/>
              <a:t> 데이터가 있는 테이블은 접근하지 못하도록 하고 뷰에서 접근</a:t>
            </a:r>
            <a:endParaRPr sz="1100"/>
          </a:p>
        </p:txBody>
      </p:sp>
      <p:sp>
        <p:nvSpPr>
          <p:cNvPr id="276" name="Google Shape;276;p11"/>
          <p:cNvSpPr txBox="1"/>
          <p:nvPr/>
        </p:nvSpPr>
        <p:spPr>
          <a:xfrm>
            <a:off x="1061900" y="3124675"/>
            <a:ext cx="684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단점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인덱스 사용 불가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뷰 구조 변경 불가</a:t>
            </a:r>
            <a:r>
              <a:rPr b="1" lang="en-US" sz="1100"/>
              <a:t>:</a:t>
            </a:r>
            <a:r>
              <a:rPr lang="en-US" sz="1100"/>
              <a:t> 뷰는 삭제후 재생성을 통해서 뷰의 구조 변경이 가능함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데이터 변경 제약 존재:</a:t>
            </a:r>
            <a:r>
              <a:rPr lang="en-US" sz="1100"/>
              <a:t> 뷰로 조회된 데이터에 대한 삽입, 변경, 삭제에 약간의 제약이 있음</a:t>
            </a:r>
            <a:endParaRPr sz="1100"/>
          </a:p>
        </p:txBody>
      </p:sp>
      <p:sp>
        <p:nvSpPr>
          <p:cNvPr id="277" name="Google Shape;277;p11"/>
          <p:cNvSpPr/>
          <p:nvPr/>
        </p:nvSpPr>
        <p:spPr>
          <a:xfrm>
            <a:off x="5882000" y="4387150"/>
            <a:ext cx="2420400" cy="465900"/>
          </a:xfrm>
          <a:prstGeom prst="wedgeRectCallout">
            <a:avLst>
              <a:gd fmla="val -47644" name="adj1"/>
              <a:gd fmla="val -1073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무결성 제약조건 중 개체 무결성 위배(기본키는 UNIQUE, NOT NULL)</a:t>
            </a:r>
            <a:endParaRPr sz="1000"/>
          </a:p>
        </p:txBody>
      </p:sp>
      <p:sp>
        <p:nvSpPr>
          <p:cNvPr id="278" name="Google Shape;278;p11"/>
          <p:cNvSpPr txBox="1"/>
          <p:nvPr/>
        </p:nvSpPr>
        <p:spPr>
          <a:xfrm>
            <a:off x="5341650" y="5724575"/>
            <a:ext cx="354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*무결성 제약조건</a:t>
            </a:r>
            <a:r>
              <a:rPr lang="en-US" sz="900"/>
              <a:t>: </a:t>
            </a:r>
            <a:r>
              <a:rPr lang="en-US" sz="900">
                <a:solidFill>
                  <a:schemeClr val="dk1"/>
                </a:solidFill>
              </a:rPr>
              <a:t>데이터베이스의 정확성, 일관성을 보장하기 위해 저장, 삭제, 수정 등을 제약하기 위한 조건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(자세한 내용은 뒤에 다룹니다.)</a:t>
            </a:r>
            <a:endParaRPr sz="900"/>
          </a:p>
        </p:txBody>
      </p:sp>
      <p:sp>
        <p:nvSpPr>
          <p:cNvPr id="279" name="Google Shape;279;p11"/>
          <p:cNvSpPr txBox="1"/>
          <p:nvPr/>
        </p:nvSpPr>
        <p:spPr>
          <a:xfrm>
            <a:off x="1514475" y="3940275"/>
            <a:ext cx="61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INSERT INTO ACADEMY_SUDENT_NAME VALUES('김하서'); –에러 발생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404108" y="146596"/>
            <a:ext cx="8344356" cy="5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gun Gothic"/>
              <a:buNone/>
            </a:pPr>
            <a:r>
              <a:rPr lang="en-US"/>
              <a:t>1. 서브 쿼리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b2c411bb1_0_90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VIEW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1ab2c411bb1_0_90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287" name="Google Shape;287;g1ab2c411bb1_0_90"/>
          <p:cNvSpPr txBox="1"/>
          <p:nvPr/>
        </p:nvSpPr>
        <p:spPr>
          <a:xfrm>
            <a:off x="806184" y="698843"/>
            <a:ext cx="576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VIEW</a:t>
            </a:r>
            <a:r>
              <a:rPr lang="en-US"/>
              <a:t> </a:t>
            </a:r>
            <a:r>
              <a:rPr lang="en-US" sz="1200"/>
              <a:t> 생성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ab2c411bb1_0_90"/>
          <p:cNvSpPr/>
          <p:nvPr/>
        </p:nvSpPr>
        <p:spPr>
          <a:xfrm>
            <a:off x="812675" y="1650578"/>
            <a:ext cx="6258900" cy="8964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CREATE OR REPLACE VIEW</a:t>
            </a:r>
            <a:r>
              <a:rPr lang="en-US" sz="1100">
                <a:solidFill>
                  <a:schemeClr val="dk1"/>
                </a:solidFill>
              </a:rPr>
              <a:t> VIEW 이름 </a:t>
            </a:r>
            <a:r>
              <a:rPr b="1" lang="en-US" sz="1100">
                <a:solidFill>
                  <a:schemeClr val="dk1"/>
                </a:solidFill>
              </a:rPr>
              <a:t>AS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생성할 테이블 쿼리문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;  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ab2c411bb1_0_90"/>
          <p:cNvSpPr txBox="1"/>
          <p:nvPr/>
        </p:nvSpPr>
        <p:spPr>
          <a:xfrm>
            <a:off x="814060" y="1290548"/>
            <a:ext cx="108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문법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ab2c411bb1_0_90"/>
          <p:cNvSpPr txBox="1"/>
          <p:nvPr/>
        </p:nvSpPr>
        <p:spPr>
          <a:xfrm>
            <a:off x="809809" y="2751265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VIEW 만들기, 수정하기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ab2c411bb1_0_90"/>
          <p:cNvSpPr/>
          <p:nvPr/>
        </p:nvSpPr>
        <p:spPr>
          <a:xfrm>
            <a:off x="813425" y="4997750"/>
            <a:ext cx="6257400" cy="13878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CREATE OR REPLACE VIEW</a:t>
            </a:r>
            <a:r>
              <a:rPr lang="en-US" sz="1100">
                <a:solidFill>
                  <a:schemeClr val="dk1"/>
                </a:solidFill>
              </a:rPr>
              <a:t> ACADEMY_JOIN </a:t>
            </a:r>
            <a:r>
              <a:rPr b="1" lang="en-US" sz="1100">
                <a:solidFill>
                  <a:schemeClr val="dk1"/>
                </a:solidFill>
              </a:rPr>
              <a:t>AS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T1.STUDENT_NO, T1.STUDENT_NAME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ACADEMY_A T1, ACADEMY_B T2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WHERE T1.STUDENT_NO = T2.STUDENT_NO;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2" name="Google Shape;292;g1ab2c411bb1_0_90"/>
          <p:cNvSpPr/>
          <p:nvPr/>
        </p:nvSpPr>
        <p:spPr>
          <a:xfrm>
            <a:off x="813425" y="3190901"/>
            <a:ext cx="6257400" cy="5973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CREATE OR REPLACE VIEW</a:t>
            </a:r>
            <a:r>
              <a:rPr lang="en-US" sz="1100">
                <a:solidFill>
                  <a:schemeClr val="dk1"/>
                </a:solidFill>
              </a:rPr>
              <a:t> ACADEMY_ALL </a:t>
            </a:r>
            <a:r>
              <a:rPr b="1" lang="en-US" sz="1100">
                <a:solidFill>
                  <a:schemeClr val="dk1"/>
                </a:solidFill>
              </a:rPr>
              <a:t>AS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* FROM ACADEMY_A;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3" name="Google Shape;293;g1ab2c411bb1_0_90"/>
          <p:cNvSpPr/>
          <p:nvPr/>
        </p:nvSpPr>
        <p:spPr>
          <a:xfrm>
            <a:off x="813425" y="4094326"/>
            <a:ext cx="6257400" cy="5973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CREATE OR REPLACE VIEW</a:t>
            </a:r>
            <a:r>
              <a:rPr lang="en-US" sz="1100">
                <a:solidFill>
                  <a:schemeClr val="dk1"/>
                </a:solidFill>
              </a:rPr>
              <a:t> ACADEMY_SUDENT_NAME </a:t>
            </a:r>
            <a:r>
              <a:rPr b="1" lang="en-US" sz="1100">
                <a:solidFill>
                  <a:schemeClr val="dk1"/>
                </a:solidFill>
              </a:rPr>
              <a:t>AS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STUDENT_NAME FROM ACADEMY_A;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 txBox="1"/>
          <p:nvPr/>
        </p:nvSpPr>
        <p:spPr>
          <a:xfrm>
            <a:off x="0" y="0"/>
            <a:ext cx="9144000" cy="59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VIEW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12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301" name="Google Shape;301;p12"/>
          <p:cNvSpPr txBox="1"/>
          <p:nvPr/>
        </p:nvSpPr>
        <p:spPr>
          <a:xfrm>
            <a:off x="806184" y="1367190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VIEW 조회하기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13425" y="1678450"/>
            <a:ext cx="6257400" cy="5973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* FROM </a:t>
            </a:r>
            <a:r>
              <a:rPr b="1" lang="en-US" sz="1100">
                <a:solidFill>
                  <a:schemeClr val="dk1"/>
                </a:solidFill>
              </a:rPr>
              <a:t>ACADEMY_JOIN</a:t>
            </a:r>
            <a:r>
              <a:rPr lang="en-US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STUDENT_NO, STUDENT_NAME FROM </a:t>
            </a:r>
            <a:r>
              <a:rPr b="1" lang="en-US" sz="1100">
                <a:solidFill>
                  <a:schemeClr val="dk1"/>
                </a:solidFill>
              </a:rPr>
              <a:t>ACADEMY_JOIN</a:t>
            </a:r>
            <a:r>
              <a:rPr lang="en-US" sz="1100">
                <a:solidFill>
                  <a:schemeClr val="dk1"/>
                </a:solidFill>
              </a:rPr>
              <a:t>;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03" name="Google Shape;303;p12"/>
          <p:cNvSpPr txBox="1"/>
          <p:nvPr/>
        </p:nvSpPr>
        <p:spPr>
          <a:xfrm>
            <a:off x="806184" y="2770728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VIEW 삭제하기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"/>
          <p:cNvSpPr/>
          <p:nvPr/>
        </p:nvSpPr>
        <p:spPr>
          <a:xfrm>
            <a:off x="813425" y="4262725"/>
            <a:ext cx="6257400" cy="3078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DROP VIEW</a:t>
            </a:r>
            <a:r>
              <a:rPr lang="en-US" sz="1100">
                <a:solidFill>
                  <a:schemeClr val="dk1"/>
                </a:solidFill>
              </a:rPr>
              <a:t> ACADEMY_JOIN;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812675" y="3527326"/>
            <a:ext cx="6258900" cy="497100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DROP </a:t>
            </a:r>
            <a:r>
              <a:rPr b="1" lang="en-US" sz="1100">
                <a:solidFill>
                  <a:schemeClr val="dk1"/>
                </a:solidFill>
              </a:rPr>
              <a:t>VIEW</a:t>
            </a:r>
            <a:r>
              <a:rPr lang="en-US" sz="1100">
                <a:solidFill>
                  <a:schemeClr val="dk1"/>
                </a:solidFill>
              </a:rPr>
              <a:t> VIEW 이름;</a:t>
            </a:r>
            <a:r>
              <a:rPr b="1" lang="en-US" sz="1100">
                <a:solidFill>
                  <a:schemeClr val="dk1"/>
                </a:solidFill>
              </a:rPr>
              <a:t>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2"/>
          <p:cNvSpPr txBox="1"/>
          <p:nvPr/>
        </p:nvSpPr>
        <p:spPr>
          <a:xfrm>
            <a:off x="814060" y="3139423"/>
            <a:ext cx="108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문법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ab2c411bb1_0_35"/>
          <p:cNvSpPr txBox="1"/>
          <p:nvPr>
            <p:ph type="title"/>
          </p:nvPr>
        </p:nvSpPr>
        <p:spPr>
          <a:xfrm>
            <a:off x="404108" y="146596"/>
            <a:ext cx="8344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gun Gothic"/>
              <a:buNone/>
            </a:pPr>
            <a:r>
              <a:rPr lang="en-US"/>
              <a:t>3</a:t>
            </a:r>
            <a:r>
              <a:rPr lang="en-US"/>
              <a:t>. GROUP BY, HAVING, ORDER BY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38486ce12_0_171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GROUP BY, HAVING, ORDER BY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1b38486ce12_0_171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319" name="Google Shape;319;g1b38486ce12_0_171"/>
          <p:cNvSpPr txBox="1"/>
          <p:nvPr/>
        </p:nvSpPr>
        <p:spPr>
          <a:xfrm>
            <a:off x="806184" y="975893"/>
            <a:ext cx="5760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HAVING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GROUP BY절을 사용할 때 WHERE 절처럼 사용하는 조건절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데이터를 그룹핑 한 후 특징들을 골라낼 때 사용한다.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&lt;SELECT 문의 논리적 수행 순서&gt;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20" name="Google Shape;320;g1b38486ce12_0_171"/>
          <p:cNvSpPr txBox="1"/>
          <p:nvPr/>
        </p:nvSpPr>
        <p:spPr>
          <a:xfrm>
            <a:off x="806184" y="4341665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HAVING 사용하기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b38486ce12_0_171"/>
          <p:cNvSpPr/>
          <p:nvPr/>
        </p:nvSpPr>
        <p:spPr>
          <a:xfrm>
            <a:off x="809800" y="4781300"/>
            <a:ext cx="6257400" cy="13605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TYPE, COUNT(NAME) AS COUNT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GIFT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GROUP BY</a:t>
            </a:r>
            <a:r>
              <a:rPr lang="en-US" sz="1100">
                <a:solidFill>
                  <a:schemeClr val="dk1"/>
                </a:solidFill>
              </a:rPr>
              <a:t> TYPE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HAVING</a:t>
            </a:r>
            <a:r>
              <a:rPr lang="en-US" sz="1100">
                <a:solidFill>
                  <a:schemeClr val="dk1"/>
                </a:solidFill>
              </a:rPr>
              <a:t> COUNT(NAME)&gt;=2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ORDER BY</a:t>
            </a:r>
            <a:r>
              <a:rPr lang="en-US" sz="1100">
                <a:solidFill>
                  <a:schemeClr val="dk1"/>
                </a:solidFill>
              </a:rPr>
              <a:t> TYPE ASC;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2" name="Google Shape;322;g1b38486ce12_0_171"/>
          <p:cNvSpPr/>
          <p:nvPr/>
        </p:nvSpPr>
        <p:spPr>
          <a:xfrm>
            <a:off x="1056475" y="2294825"/>
            <a:ext cx="3085500" cy="153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SELECT         –1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FROM            –2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WHERE          –3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GROUP BY    –4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HAVING         –5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ORDER BY    –6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23" name="Google Shape;323;g1b38486ce12_0_171"/>
          <p:cNvSpPr/>
          <p:nvPr/>
        </p:nvSpPr>
        <p:spPr>
          <a:xfrm>
            <a:off x="4054975" y="4955025"/>
            <a:ext cx="2129100" cy="568500"/>
          </a:xfrm>
          <a:prstGeom prst="wedgeRectCallout">
            <a:avLst>
              <a:gd fmla="val -67697" name="adj1"/>
              <a:gd fmla="val 9302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HAVING, ORDER BY에는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SELECT된 내용만 사용 가능!</a:t>
            </a:r>
            <a:endParaRPr sz="110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ab2c411bb1_0_39"/>
          <p:cNvSpPr txBox="1"/>
          <p:nvPr>
            <p:ph type="title"/>
          </p:nvPr>
        </p:nvSpPr>
        <p:spPr>
          <a:xfrm>
            <a:off x="404108" y="146596"/>
            <a:ext cx="8344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gun Gothic"/>
              <a:buNone/>
            </a:pPr>
            <a:r>
              <a:rPr lang="en-US"/>
              <a:t>4</a:t>
            </a:r>
            <a:r>
              <a:rPr lang="en-US"/>
              <a:t>. 윈도우 함수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3959891ed_0_0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윈도우 함수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1b3959891ed_0_0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336" name="Google Shape;336;g1b3959891ed_0_0"/>
          <p:cNvSpPr txBox="1"/>
          <p:nvPr/>
        </p:nvSpPr>
        <p:spPr>
          <a:xfrm>
            <a:off x="611209" y="864768"/>
            <a:ext cx="5760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윈도우 함수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OVER 키워드와 사용되며 역할에 따라 다음과 같이 나눈다.</a:t>
            </a:r>
            <a:endParaRPr b="1" sz="1100">
              <a:solidFill>
                <a:schemeClr val="dk1"/>
              </a:solidFill>
            </a:endParaRPr>
          </a:p>
        </p:txBody>
      </p:sp>
      <p:graphicFrame>
        <p:nvGraphicFramePr>
          <p:cNvPr id="337" name="Google Shape;337;g1b3959891ed_0_0"/>
          <p:cNvGraphicFramePr/>
          <p:nvPr/>
        </p:nvGraphicFramePr>
        <p:xfrm>
          <a:off x="394025" y="169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{D11F3A80-F96F-4D25-8971-84CBBDCA135B}</a:tableStyleId>
              </a:tblPr>
              <a:tblGrid>
                <a:gridCol w="679600"/>
                <a:gridCol w="1229625"/>
                <a:gridCol w="3055925"/>
                <a:gridCol w="3390800"/>
              </a:tblGrid>
              <a:tr h="4231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순위 함수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RANK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순위를 매기면서 같은 순위가 존재하면 존재하는 수만큼 순위를 건너 뛴다.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SELECT STUDENT_NAME, RANK() OVER(ORDER BY SCORE DESC) FROM STUDENT_GRADE;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2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DENSE_RANK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순위를 매기면서 같은 순위가 존재하더라도 건너뛰지 않고 이어서 매긴다.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SELECT STUDENT_NAME, DENSE_RANK() OVER(ORDER BY SCORE DESC) FROM STUDENT_GRADE;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2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ROW_NUMBER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순위를 매기면서 동일한 값이라도 각기 다른 순위를 부여한다.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SELECT STUDENT_NAME, ROW_NUMBER() OVER(ORDER BY SCORE DESC) FROM STUDENT_GRADE;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716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집계 함수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SUM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합계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SELECT TYPE, SUM(price) AS SUM FROM GIFT GROUP BY TYPE;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SELECT TYPE, PRICE, SUM(PRICE) OVER(</a:t>
                      </a:r>
                      <a:r>
                        <a:rPr b="1" lang="en-US" sz="1000"/>
                        <a:t>PARTITION BY TYPE</a:t>
                      </a:r>
                      <a:r>
                        <a:rPr lang="en-US" sz="1000"/>
                        <a:t>) AS P FROM GIFT;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MAX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최대값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SELECT TYPE, MAX(price) AS MAX FROM GIFT GROUP BY TYPE;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MIN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최소값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SELECT TYPE, MIN(price) AS MIN FROM GIFT GROUP BY TYPE;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AVG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평균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SELECT TYPE, AVG(price) AS AVG FROM GIFT GROUP BY TYPE;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COUNT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갯수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SELECT TYPE, COUNT(NAME) AS COUNT FROM GIFT GROUP BY TYPE;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8" name="Google Shape;338;g1b3959891ed_0_0"/>
          <p:cNvSpPr/>
          <p:nvPr/>
        </p:nvSpPr>
        <p:spPr>
          <a:xfrm>
            <a:off x="5566125" y="728225"/>
            <a:ext cx="3017100" cy="727500"/>
          </a:xfrm>
          <a:prstGeom prst="wedgeRectCallout">
            <a:avLst>
              <a:gd fmla="val -65938" name="adj1"/>
              <a:gd fmla="val 1617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OVER()사용시 GROUP BY나 서브쿼리를 사용하지 않고 집계 함수를 사용할 수 있다.</a:t>
            </a:r>
            <a:endParaRPr sz="110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b3959891ed_0_28"/>
          <p:cNvSpPr txBox="1"/>
          <p:nvPr>
            <p:ph type="title"/>
          </p:nvPr>
        </p:nvSpPr>
        <p:spPr>
          <a:xfrm>
            <a:off x="404108" y="146596"/>
            <a:ext cx="8344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gun Gothic"/>
              <a:buNone/>
            </a:pPr>
            <a:r>
              <a:rPr lang="en-US"/>
              <a:t>5</a:t>
            </a:r>
            <a:r>
              <a:rPr lang="en-US"/>
              <a:t>. 시퀀스(SEQUENCE)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b3959891ed_0_43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시퀀스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1b3959891ed_0_43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351" name="Google Shape;351;g1b3959891ed_0_43"/>
          <p:cNvSpPr txBox="1"/>
          <p:nvPr/>
        </p:nvSpPr>
        <p:spPr>
          <a:xfrm>
            <a:off x="806184" y="975893"/>
            <a:ext cx="576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SEQUENCE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오라클 에서는 자동 증가 컬럼을 사용할 수 없음.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오라클에서 자동 증가를 실행하기 위해선 MAX(컬럼)+1 또는 시퀀스 사용.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52" name="Google Shape;352;g1b3959891ed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700" y="1933575"/>
            <a:ext cx="4633225" cy="24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b3959891ed_0_43"/>
          <p:cNvSpPr txBox="1"/>
          <p:nvPr/>
        </p:nvSpPr>
        <p:spPr>
          <a:xfrm>
            <a:off x="756750" y="3975850"/>
            <a:ext cx="80634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-304800" lvl="0" marL="5588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-US" sz="1200">
                <a:solidFill>
                  <a:srgbClr val="222222"/>
                </a:solidFill>
              </a:rPr>
              <a:t>NOCYCLE | CYCLE :</a:t>
            </a:r>
            <a:r>
              <a:rPr lang="en-US" sz="1200">
                <a:solidFill>
                  <a:srgbClr val="222222"/>
                </a:solidFill>
              </a:rPr>
              <a:t> NOCYCLE (반복안함), CYCLE(시퀀스의 최댓값에 도달 시 최솟값 1부터 다시시작)</a:t>
            </a:r>
            <a:endParaRPr sz="1200">
              <a:solidFill>
                <a:srgbClr val="222222"/>
              </a:solidFill>
            </a:endParaRPr>
          </a:p>
          <a:p>
            <a:pPr indent="-3048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-US" sz="1200">
                <a:solidFill>
                  <a:srgbClr val="222222"/>
                </a:solidFill>
              </a:rPr>
              <a:t>NOCACHE | CACHE :</a:t>
            </a:r>
            <a:r>
              <a:rPr lang="en-US" sz="1200">
                <a:solidFill>
                  <a:srgbClr val="222222"/>
                </a:solidFill>
              </a:rPr>
              <a:t> NOCACHE(사용안함), CACHE(캐시를 사용하여 미리 값을 할당해 놓아서 속도가 빠르며, 동시 사용자가 많을 경우 유리)</a:t>
            </a:r>
            <a:endParaRPr sz="1200">
              <a:solidFill>
                <a:srgbClr val="222222"/>
              </a:solidFill>
            </a:endParaRPr>
          </a:p>
          <a:p>
            <a:pPr indent="-3048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en-US" sz="1200">
                <a:solidFill>
                  <a:srgbClr val="222222"/>
                </a:solidFill>
              </a:rPr>
              <a:t>NOORDER | ORDER :</a:t>
            </a:r>
            <a:r>
              <a:rPr lang="en-US" sz="1200">
                <a:solidFill>
                  <a:srgbClr val="222222"/>
                </a:solidFill>
              </a:rPr>
              <a:t> NOORDER(사용안함), ORDER(요청 순서로 값을 생성하여 발생 순서를 보장하지만 조금의 시스템 부하가 있음)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b3959891ed_0_58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시퀀스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g1b3959891ed_0_58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361" name="Google Shape;361;g1b3959891ed_0_58"/>
          <p:cNvSpPr txBox="1"/>
          <p:nvPr/>
        </p:nvSpPr>
        <p:spPr>
          <a:xfrm>
            <a:off x="763409" y="1033503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시퀀스 생성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b3959891ed_0_58"/>
          <p:cNvSpPr/>
          <p:nvPr/>
        </p:nvSpPr>
        <p:spPr>
          <a:xfrm>
            <a:off x="767025" y="1473100"/>
            <a:ext cx="6257400" cy="2181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CREATE SEQUENCE </a:t>
            </a:r>
            <a:r>
              <a:rPr lang="en-US" sz="1100">
                <a:solidFill>
                  <a:schemeClr val="dk1"/>
                </a:solidFill>
              </a:rPr>
              <a:t>EMP_SEQ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INCREMENT BY 1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START WITH 1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MINVALUE 1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MAXVALUE 9999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NOCYCLE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NOCACHE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NOORDER;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3" name="Google Shape;363;g1b3959891ed_0_58"/>
          <p:cNvSpPr txBox="1"/>
          <p:nvPr/>
        </p:nvSpPr>
        <p:spPr>
          <a:xfrm>
            <a:off x="765209" y="3832703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시퀀스 증가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b3959891ed_0_58"/>
          <p:cNvSpPr/>
          <p:nvPr/>
        </p:nvSpPr>
        <p:spPr>
          <a:xfrm>
            <a:off x="767025" y="4157125"/>
            <a:ext cx="6257400" cy="5973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</a:t>
            </a:r>
            <a:r>
              <a:rPr b="1" lang="en-US" sz="1100">
                <a:solidFill>
                  <a:schemeClr val="dk1"/>
                </a:solidFill>
              </a:rPr>
              <a:t> EMP_SEQ.NEXTVAL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DUAL;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5" name="Google Shape;365;g1b3959891ed_0_58"/>
          <p:cNvSpPr/>
          <p:nvPr/>
        </p:nvSpPr>
        <p:spPr>
          <a:xfrm>
            <a:off x="767025" y="5492650"/>
            <a:ext cx="6257400" cy="5973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</a:t>
            </a:r>
            <a:r>
              <a:rPr b="1" lang="en-US" sz="1100">
                <a:solidFill>
                  <a:schemeClr val="dk1"/>
                </a:solidFill>
              </a:rPr>
              <a:t>EMP_SEQ.</a:t>
            </a:r>
            <a:r>
              <a:rPr b="1" lang="en-US" sz="1100">
                <a:solidFill>
                  <a:schemeClr val="dk1"/>
                </a:solidFill>
              </a:rPr>
              <a:t>CURRVAL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DUAL;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6" name="Google Shape;366;g1b3959891ed_0_58"/>
          <p:cNvSpPr txBox="1"/>
          <p:nvPr/>
        </p:nvSpPr>
        <p:spPr>
          <a:xfrm>
            <a:off x="823384" y="5157778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시퀀스 현재값 조회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b3959891ed_0_77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시퀀스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1b3959891ed_0_77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374" name="Google Shape;374;g1b3959891ed_0_77"/>
          <p:cNvSpPr txBox="1"/>
          <p:nvPr/>
        </p:nvSpPr>
        <p:spPr>
          <a:xfrm>
            <a:off x="731984" y="2363203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시퀀스 현재 값 변경(꼼수)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b3959891ed_0_77"/>
          <p:cNvSpPr/>
          <p:nvPr/>
        </p:nvSpPr>
        <p:spPr>
          <a:xfrm>
            <a:off x="735600" y="2802800"/>
            <a:ext cx="6257400" cy="1956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0000"/>
                </a:solidFill>
              </a:rPr>
              <a:t>–현재 시퀀스값은 6인데 데이터값을 11부터 시작 할 경우</a:t>
            </a:r>
            <a:endParaRPr sz="11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ALTER SEQUENCE EMP_SEQ INCREMENT BY 4;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SELECT EMP_SEQ.NEXTVAL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FROM DUAL;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ALTER SEQUENCE EMP_SEQ INCREMENT BY 1;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76" name="Google Shape;376;g1b3959891ed_0_77"/>
          <p:cNvSpPr txBox="1"/>
          <p:nvPr/>
        </p:nvSpPr>
        <p:spPr>
          <a:xfrm>
            <a:off x="733784" y="5162403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시퀀스 변경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b3959891ed_0_77"/>
          <p:cNvSpPr/>
          <p:nvPr/>
        </p:nvSpPr>
        <p:spPr>
          <a:xfrm>
            <a:off x="735600" y="5486825"/>
            <a:ext cx="6257400" cy="5973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ALTER SEQUENCE</a:t>
            </a:r>
            <a:r>
              <a:rPr lang="en-US" sz="1100">
                <a:solidFill>
                  <a:schemeClr val="dk1"/>
                </a:solidFill>
              </a:rPr>
              <a:t> EMP_SEQ INCREMENT BY 2; </a:t>
            </a:r>
            <a:r>
              <a:rPr b="1" lang="en-US" sz="1100">
                <a:solidFill>
                  <a:schemeClr val="dk1"/>
                </a:solidFill>
              </a:rPr>
              <a:t>–증가 값 변경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ALTER SEQUENCE</a:t>
            </a:r>
            <a:r>
              <a:rPr lang="en-US" sz="1100">
                <a:solidFill>
                  <a:schemeClr val="dk1"/>
                </a:solidFill>
              </a:rPr>
              <a:t> EMP_SEQ MAXVALUE 99999; </a:t>
            </a:r>
            <a:r>
              <a:rPr b="1" lang="en-US" sz="1100">
                <a:solidFill>
                  <a:schemeClr val="dk1"/>
                </a:solidFill>
              </a:rPr>
              <a:t>–최대값 변경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78" name="Google Shape;378;g1b3959891ed_0_77"/>
          <p:cNvSpPr/>
          <p:nvPr/>
        </p:nvSpPr>
        <p:spPr>
          <a:xfrm>
            <a:off x="735600" y="1168887"/>
            <a:ext cx="6257400" cy="957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INSERT INTO EMP VALUES (</a:t>
            </a:r>
            <a:r>
              <a:rPr b="1" lang="en-US" sz="1100">
                <a:solidFill>
                  <a:schemeClr val="dk1"/>
                </a:solidFill>
              </a:rPr>
              <a:t>EMP_SEQ.NEXTVAL</a:t>
            </a:r>
            <a:r>
              <a:rPr lang="en-US" sz="1100">
                <a:solidFill>
                  <a:schemeClr val="dk1"/>
                </a:solidFill>
              </a:rPr>
              <a:t>, '둘리', 10);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INSERT INTO EMP VALUES (</a:t>
            </a:r>
            <a:r>
              <a:rPr b="1" lang="en-US" sz="1100">
                <a:solidFill>
                  <a:schemeClr val="dk1"/>
                </a:solidFill>
              </a:rPr>
              <a:t>EMP_SEQ.NEXTVAL</a:t>
            </a:r>
            <a:r>
              <a:rPr lang="en-US" sz="1100">
                <a:solidFill>
                  <a:schemeClr val="dk1"/>
                </a:solidFill>
              </a:rPr>
              <a:t>, '또치', 10);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INSERT INTO EMP VALUES (</a:t>
            </a:r>
            <a:r>
              <a:rPr b="1" lang="en-US" sz="1100">
                <a:solidFill>
                  <a:schemeClr val="dk1"/>
                </a:solidFill>
              </a:rPr>
              <a:t>EMP_SEQ.NEXTVAL</a:t>
            </a:r>
            <a:r>
              <a:rPr lang="en-US" sz="1100">
                <a:solidFill>
                  <a:schemeClr val="dk1"/>
                </a:solidFill>
              </a:rPr>
              <a:t>, '고길동', 10);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9" name="Google Shape;379;g1b3959891ed_0_77"/>
          <p:cNvSpPr txBox="1"/>
          <p:nvPr/>
        </p:nvSpPr>
        <p:spPr>
          <a:xfrm>
            <a:off x="791959" y="834015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시퀀스 사용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b3959891ed_0_77"/>
          <p:cNvSpPr txBox="1"/>
          <p:nvPr/>
        </p:nvSpPr>
        <p:spPr>
          <a:xfrm>
            <a:off x="886184" y="5314803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시퀀스 변경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/>
        </p:nvSpPr>
        <p:spPr>
          <a:xfrm>
            <a:off x="0" y="0"/>
            <a:ext cx="9144000" cy="59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55" name="Google Shape;55;p3"/>
          <p:cNvSpPr txBox="1"/>
          <p:nvPr/>
        </p:nvSpPr>
        <p:spPr>
          <a:xfrm>
            <a:off x="888534" y="1294999"/>
            <a:ext cx="576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서브쿼리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100">
                <a:solidFill>
                  <a:schemeClr val="dk1"/>
                </a:solidFill>
              </a:rPr>
              <a:t>하나의 쿼리 안에 존재하는 또 다른 쿼리(아기를 잉태한 엄마의 모습 상상)</a:t>
            </a:r>
            <a:endParaRPr sz="1100">
              <a:solidFill>
                <a:schemeClr val="dk1"/>
              </a:solidFill>
            </a:endParaRPr>
          </a:p>
          <a:p>
            <a:pPr indent="-17780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바깥 엄마쿼리: 메인 쿼리, 안에 있는 아기 쿼리: 서브쿼리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" name="Google Shape;56;p3"/>
          <p:cNvGraphicFramePr/>
          <p:nvPr/>
        </p:nvGraphicFramePr>
        <p:xfrm>
          <a:off x="986988" y="402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{D11F3A80-F96F-4D25-8971-84CBBDCA135B}</a:tableStyleId>
              </a:tblPr>
              <a:tblGrid>
                <a:gridCol w="2406425"/>
                <a:gridCol w="2406425"/>
              </a:tblGrid>
              <a:tr h="25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SELECT 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스칼라 서브쿼리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FROM 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인라인 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WHERE 절, HAVING절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중첩 서브쿼리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" name="Google Shape;57;p3"/>
          <p:cNvSpPr/>
          <p:nvPr/>
        </p:nvSpPr>
        <p:spPr>
          <a:xfrm>
            <a:off x="6454825" y="1441038"/>
            <a:ext cx="1689900" cy="16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7012450" y="2141088"/>
            <a:ext cx="937500" cy="937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서브쿼리</a:t>
            </a:r>
            <a:endParaRPr sz="900"/>
          </a:p>
        </p:txBody>
      </p:sp>
      <p:sp>
        <p:nvSpPr>
          <p:cNvPr id="59" name="Google Shape;59;p3"/>
          <p:cNvSpPr txBox="1"/>
          <p:nvPr/>
        </p:nvSpPr>
        <p:spPr>
          <a:xfrm>
            <a:off x="6763300" y="1725788"/>
            <a:ext cx="355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메인 쿼리</a:t>
            </a:r>
            <a:endParaRPr sz="1000"/>
          </a:p>
        </p:txBody>
      </p:sp>
      <p:sp>
        <p:nvSpPr>
          <p:cNvPr id="60" name="Google Shape;60;p3"/>
          <p:cNvSpPr txBox="1"/>
          <p:nvPr/>
        </p:nvSpPr>
        <p:spPr>
          <a:xfrm>
            <a:off x="987009" y="3530724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서브쿼리의 위치에 따라 아래와 같은 이름으로 불린다.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b3959891ed_0_97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시퀀스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g1b3959891ed_0_97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388" name="Google Shape;388;g1b3959891ed_0_97"/>
          <p:cNvSpPr/>
          <p:nvPr/>
        </p:nvSpPr>
        <p:spPr>
          <a:xfrm>
            <a:off x="735600" y="1168883"/>
            <a:ext cx="6257400" cy="3708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DROP SEQUENCE</a:t>
            </a:r>
            <a:r>
              <a:rPr lang="en-US" sz="1100">
                <a:solidFill>
                  <a:schemeClr val="dk1"/>
                </a:solidFill>
              </a:rPr>
              <a:t> EMP_SEQ;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9" name="Google Shape;389;g1b3959891ed_0_97"/>
          <p:cNvSpPr txBox="1"/>
          <p:nvPr/>
        </p:nvSpPr>
        <p:spPr>
          <a:xfrm>
            <a:off x="791959" y="834015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시퀀스 삭제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b2c411bb1_0_5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1ab2c411bb1_0_5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68" name="Google Shape;68;g1ab2c411bb1_0_5"/>
          <p:cNvSpPr txBox="1"/>
          <p:nvPr/>
        </p:nvSpPr>
        <p:spPr>
          <a:xfrm>
            <a:off x="837749" y="1287250"/>
            <a:ext cx="62646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스칼라 서브 쿼리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</a:rPr>
              <a:t>주로 SELECT절에 위치</a:t>
            </a:r>
            <a:endParaRPr sz="10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US" sz="1000">
                <a:solidFill>
                  <a:schemeClr val="dk1"/>
                </a:solidFill>
              </a:rPr>
              <a:t>컬럼대신 사용되므로 반드시 하나의 값만을 반환해야 한다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9" name="Google Shape;69;g1ab2c411bb1_0_5"/>
          <p:cNvSpPr txBox="1"/>
          <p:nvPr/>
        </p:nvSpPr>
        <p:spPr>
          <a:xfrm>
            <a:off x="830559" y="2880215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예제1. A학원과 B학원 테이블 </a:t>
            </a:r>
            <a:r>
              <a:rPr b="1" lang="en-US" sz="1100">
                <a:solidFill>
                  <a:schemeClr val="dk1"/>
                </a:solidFill>
              </a:rPr>
              <a:t>스칼라 서브 쿼리로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조회하기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ab2c411bb1_0_5"/>
          <p:cNvSpPr/>
          <p:nvPr/>
        </p:nvSpPr>
        <p:spPr>
          <a:xfrm>
            <a:off x="837750" y="3246175"/>
            <a:ext cx="5832600" cy="18162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T1.STUDENT_NO,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(SELECT T2.STUDENT_NAME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FROM </a:t>
            </a:r>
            <a:r>
              <a:rPr b="1" lang="en-US" sz="1100">
                <a:solidFill>
                  <a:schemeClr val="dk1"/>
                </a:solidFill>
              </a:rPr>
              <a:t>ACADEMY_B T2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WHERE T2.STUDENT_NO = T1.STUDENT_NO) AS NAME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</a:t>
            </a:r>
            <a:r>
              <a:rPr b="1" lang="en-US" sz="1100">
                <a:solidFill>
                  <a:schemeClr val="dk1"/>
                </a:solidFill>
              </a:rPr>
              <a:t>ACADEMY_A T1</a:t>
            </a:r>
            <a:r>
              <a:rPr lang="en-US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1" name="Google Shape;71;g1ab2c411bb1_0_5"/>
          <p:cNvSpPr/>
          <p:nvPr/>
        </p:nvSpPr>
        <p:spPr>
          <a:xfrm>
            <a:off x="8074993" y="5886890"/>
            <a:ext cx="288000" cy="288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ab2c411bb1_0_5"/>
          <p:cNvSpPr txBox="1"/>
          <p:nvPr/>
        </p:nvSpPr>
        <p:spPr>
          <a:xfrm>
            <a:off x="7062802" y="5900110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결과는 뒤에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b2c411bb1_0_19"/>
          <p:cNvSpPr txBox="1"/>
          <p:nvPr/>
        </p:nvSpPr>
        <p:spPr>
          <a:xfrm>
            <a:off x="440016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ab2c411bb1_0_19"/>
          <p:cNvSpPr txBox="1"/>
          <p:nvPr/>
        </p:nvSpPr>
        <p:spPr>
          <a:xfrm>
            <a:off x="4546583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1ab2c411bb1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880" y="1533669"/>
            <a:ext cx="2876550" cy="133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0" name="Google Shape;80;g1ab2c411bb1_0_19"/>
          <p:cNvCxnSpPr>
            <a:stCxn id="81" idx="2"/>
          </p:cNvCxnSpPr>
          <p:nvPr/>
        </p:nvCxnSpPr>
        <p:spPr>
          <a:xfrm rot="5400000">
            <a:off x="5350827" y="3107168"/>
            <a:ext cx="1718400" cy="97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g1ab2c411bb1_0_19"/>
          <p:cNvSpPr txBox="1"/>
          <p:nvPr/>
        </p:nvSpPr>
        <p:spPr>
          <a:xfrm>
            <a:off x="1442018" y="4105930"/>
            <a:ext cx="1060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&lt;결과&gt;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ab2c411bb1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3315" y="1533668"/>
            <a:ext cx="2905125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3" name="Google Shape;83;g1ab2c411bb1_0_19"/>
          <p:cNvCxnSpPr/>
          <p:nvPr/>
        </p:nvCxnSpPr>
        <p:spPr>
          <a:xfrm flipH="1" rot="-5400000">
            <a:off x="1935379" y="3487570"/>
            <a:ext cx="1600800" cy="3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" name="Google Shape;84;g1ab2c411bb1_0_19"/>
          <p:cNvSpPr/>
          <p:nvPr/>
        </p:nvSpPr>
        <p:spPr>
          <a:xfrm>
            <a:off x="1185450" y="1540200"/>
            <a:ext cx="2868900" cy="1333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ab2c411bb1_0_19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ab2c411bb1_0_19"/>
          <p:cNvSpPr/>
          <p:nvPr/>
        </p:nvSpPr>
        <p:spPr>
          <a:xfrm>
            <a:off x="6775081" y="1721850"/>
            <a:ext cx="1359000" cy="5319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1ab2c411bb1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9256" y="4550452"/>
            <a:ext cx="2633400" cy="135116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b2c411bb1_0_47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1ab2c411bb1_0_47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95" name="Google Shape;95;g1ab2c411bb1_0_47"/>
          <p:cNvSpPr txBox="1"/>
          <p:nvPr/>
        </p:nvSpPr>
        <p:spPr>
          <a:xfrm>
            <a:off x="837749" y="1287250"/>
            <a:ext cx="6264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인라인 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US" sz="1000">
                <a:solidFill>
                  <a:schemeClr val="dk1"/>
                </a:solidFill>
              </a:rPr>
              <a:t>FROM절에 SELECT 구문이 온다.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6" name="Google Shape;96;g1ab2c411bb1_0_47"/>
          <p:cNvSpPr txBox="1"/>
          <p:nvPr/>
        </p:nvSpPr>
        <p:spPr>
          <a:xfrm>
            <a:off x="830559" y="2880215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예제1. A학원과 B학원 테이블 </a:t>
            </a:r>
            <a:r>
              <a:rPr b="1" lang="en-US" sz="1100">
                <a:solidFill>
                  <a:schemeClr val="dk1"/>
                </a:solidFill>
              </a:rPr>
              <a:t>인라인 뷰</a:t>
            </a:r>
            <a:r>
              <a:rPr b="1" lang="en-US" sz="1100">
                <a:solidFill>
                  <a:schemeClr val="dk1"/>
                </a:solidFill>
              </a:rPr>
              <a:t>로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조회하기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ab2c411bb1_0_47"/>
          <p:cNvSpPr/>
          <p:nvPr/>
        </p:nvSpPr>
        <p:spPr>
          <a:xfrm>
            <a:off x="837750" y="3246175"/>
            <a:ext cx="5832600" cy="18162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T1.STUDENT_NO, T2.STUDENT_NAME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</a:t>
            </a:r>
            <a:r>
              <a:rPr b="1" lang="en-US" sz="1100">
                <a:solidFill>
                  <a:schemeClr val="dk1"/>
                </a:solidFill>
              </a:rPr>
              <a:t>ACADEMY_A T1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(SELECT STUDENT_NO, STUDENT_NAME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FROM </a:t>
            </a:r>
            <a:r>
              <a:rPr b="1" lang="en-US" sz="1100">
                <a:solidFill>
                  <a:schemeClr val="dk1"/>
                </a:solidFill>
              </a:rPr>
              <a:t>ACADEMY_B</a:t>
            </a:r>
            <a:r>
              <a:rPr lang="en-US" sz="1100">
                <a:solidFill>
                  <a:schemeClr val="dk1"/>
                </a:solidFill>
              </a:rPr>
              <a:t>) T2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WHERE T1.STUDENT_NO = T2.STUDENT_NO;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8" name="Google Shape;98;g1ab2c411bb1_0_47"/>
          <p:cNvSpPr/>
          <p:nvPr/>
        </p:nvSpPr>
        <p:spPr>
          <a:xfrm>
            <a:off x="8074993" y="5886890"/>
            <a:ext cx="288000" cy="288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ab2c411bb1_0_47"/>
          <p:cNvSpPr txBox="1"/>
          <p:nvPr/>
        </p:nvSpPr>
        <p:spPr>
          <a:xfrm>
            <a:off x="7062802" y="5900110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결과는 뒤에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b2c411bb1_0_58"/>
          <p:cNvSpPr txBox="1"/>
          <p:nvPr/>
        </p:nvSpPr>
        <p:spPr>
          <a:xfrm>
            <a:off x="440016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ab2c411bb1_0_58"/>
          <p:cNvSpPr txBox="1"/>
          <p:nvPr/>
        </p:nvSpPr>
        <p:spPr>
          <a:xfrm>
            <a:off x="4546583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1ab2c411bb1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880" y="1533669"/>
            <a:ext cx="2876550" cy="133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7" name="Google Shape;107;g1ab2c411bb1_0_58"/>
          <p:cNvCxnSpPr>
            <a:stCxn id="108" idx="2"/>
          </p:cNvCxnSpPr>
          <p:nvPr/>
        </p:nvCxnSpPr>
        <p:spPr>
          <a:xfrm rot="5400000">
            <a:off x="5350827" y="3107168"/>
            <a:ext cx="1718400" cy="97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g1ab2c411bb1_0_58"/>
          <p:cNvSpPr txBox="1"/>
          <p:nvPr/>
        </p:nvSpPr>
        <p:spPr>
          <a:xfrm>
            <a:off x="1442018" y="4105930"/>
            <a:ext cx="1060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&lt;결과&gt;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1ab2c411bb1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3315" y="1533668"/>
            <a:ext cx="2905125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0" name="Google Shape;110;g1ab2c411bb1_0_58"/>
          <p:cNvCxnSpPr/>
          <p:nvPr/>
        </p:nvCxnSpPr>
        <p:spPr>
          <a:xfrm flipH="1" rot="-5400000">
            <a:off x="1935379" y="3487570"/>
            <a:ext cx="1600800" cy="3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g1ab2c411bb1_0_58"/>
          <p:cNvSpPr/>
          <p:nvPr/>
        </p:nvSpPr>
        <p:spPr>
          <a:xfrm>
            <a:off x="5233938" y="1503662"/>
            <a:ext cx="2914500" cy="12303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ab2c411bb1_0_58"/>
          <p:cNvSpPr/>
          <p:nvPr/>
        </p:nvSpPr>
        <p:spPr>
          <a:xfrm>
            <a:off x="1185450" y="2276400"/>
            <a:ext cx="2876400" cy="457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ab2c411bb1_0_58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1ab2c411bb1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775" y="4572902"/>
            <a:ext cx="2914500" cy="8478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38486ce12_0_2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1b38486ce12_0_2"/>
          <p:cNvPicPr preferRelativeResize="0"/>
          <p:nvPr/>
        </p:nvPicPr>
        <p:blipFill rotWithShape="1">
          <a:blip r:embed="rId3">
            <a:alphaModFix/>
          </a:blip>
          <a:srcRect b="0" l="0" r="0" t="21303"/>
          <a:stretch/>
        </p:blipFill>
        <p:spPr>
          <a:xfrm>
            <a:off x="367748" y="0"/>
            <a:ext cx="214615" cy="568454"/>
          </a:xfrm>
          <a:prstGeom prst="rect">
            <a:avLst/>
          </a:prstGeom>
          <a:noFill/>
          <a:ln>
            <a:noFill/>
          </a:ln>
          <a:effectLst>
            <a:outerShdw blurRad="25400" rotWithShape="0" algn="l" dist="12700">
              <a:srgbClr val="000000">
                <a:alpha val="25490"/>
              </a:srgbClr>
            </a:outerShdw>
          </a:effectLst>
        </p:spPr>
      </p:pic>
      <p:sp>
        <p:nvSpPr>
          <p:cNvPr id="122" name="Google Shape;122;g1b38486ce12_0_2"/>
          <p:cNvSpPr txBox="1"/>
          <p:nvPr/>
        </p:nvSpPr>
        <p:spPr>
          <a:xfrm>
            <a:off x="844949" y="1190975"/>
            <a:ext cx="6264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중첩 서브 쿼리는 메인쿼리와의 관계에 따라 </a:t>
            </a:r>
            <a:r>
              <a:rPr b="1" lang="en-US" sz="1100" u="sng">
                <a:solidFill>
                  <a:schemeClr val="dk1"/>
                </a:solidFill>
              </a:rPr>
              <a:t>비연관, 연관 서브쿼리</a:t>
            </a:r>
            <a:r>
              <a:rPr b="1" lang="en-US" sz="1100">
                <a:solidFill>
                  <a:schemeClr val="dk1"/>
                </a:solidFill>
              </a:rPr>
              <a:t>로 나눈다.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3" name="Google Shape;123;g1b38486ce12_0_2"/>
          <p:cNvSpPr txBox="1"/>
          <p:nvPr/>
        </p:nvSpPr>
        <p:spPr>
          <a:xfrm>
            <a:off x="844959" y="3717940"/>
            <a:ext cx="576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예제1. A학원과 B학원 테이블 </a:t>
            </a:r>
            <a:r>
              <a:rPr b="1" lang="en-US" sz="1100">
                <a:solidFill>
                  <a:schemeClr val="dk1"/>
                </a:solidFill>
              </a:rPr>
              <a:t>비연관 서브쿼리로</a:t>
            </a:r>
            <a:r>
              <a:rPr b="1" lang="en-US" sz="1100">
                <a:solidFill>
                  <a:schemeClr val="dk1"/>
                </a:solidFill>
              </a:rPr>
              <a:t>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조회하기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b38486ce12_0_2"/>
          <p:cNvSpPr/>
          <p:nvPr/>
        </p:nvSpPr>
        <p:spPr>
          <a:xfrm>
            <a:off x="852150" y="4083900"/>
            <a:ext cx="5832600" cy="18162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 *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</a:t>
            </a:r>
            <a:r>
              <a:rPr b="1" lang="en-US" sz="1100">
                <a:solidFill>
                  <a:schemeClr val="dk1"/>
                </a:solidFill>
              </a:rPr>
              <a:t>ACADEMY_A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WHERE STUDENT_NAME = (SELECT STUDENT_NAME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              FROM </a:t>
            </a:r>
            <a:r>
              <a:rPr b="1" lang="en-US" sz="1100">
                <a:solidFill>
                  <a:schemeClr val="dk1"/>
                </a:solidFill>
              </a:rPr>
              <a:t>ACADEMY_B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              WHERE STUDENT_NO = 1003);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" name="Google Shape;125;g1b38486ce12_0_2"/>
          <p:cNvSpPr/>
          <p:nvPr/>
        </p:nvSpPr>
        <p:spPr>
          <a:xfrm>
            <a:off x="8074993" y="5886890"/>
            <a:ext cx="288000" cy="288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b38486ce12_0_2"/>
          <p:cNvSpPr txBox="1"/>
          <p:nvPr/>
        </p:nvSpPr>
        <p:spPr>
          <a:xfrm>
            <a:off x="7062802" y="5900110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결과는 뒤에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g1b38486ce12_0_2"/>
          <p:cNvGraphicFramePr/>
          <p:nvPr/>
        </p:nvGraphicFramePr>
        <p:xfrm>
          <a:off x="938300" y="211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{D11F3A80-F96F-4D25-8971-84CBBDCA135B}</a:tableStyleId>
              </a:tblPr>
              <a:tblGrid>
                <a:gridCol w="2744650"/>
                <a:gridCol w="4281525"/>
              </a:tblGrid>
              <a:tr h="28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비연관 서브쿼리(Uncorrelated Subquery)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메인쿼리와 관계를 맺고 있지 않음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(서브쿼리에 메인 쿼리 컬럼이 없음)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38486ce12_0_40"/>
          <p:cNvSpPr txBox="1"/>
          <p:nvPr/>
        </p:nvSpPr>
        <p:spPr>
          <a:xfrm>
            <a:off x="440016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b38486ce12_0_40"/>
          <p:cNvSpPr txBox="1"/>
          <p:nvPr/>
        </p:nvSpPr>
        <p:spPr>
          <a:xfrm>
            <a:off x="4546583" y="1856997"/>
            <a:ext cx="78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B학원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1b38486ce12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880" y="1533669"/>
            <a:ext cx="2876550" cy="133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5" name="Google Shape;135;g1b38486ce12_0_40"/>
          <p:cNvCxnSpPr>
            <a:stCxn id="136" idx="2"/>
          </p:cNvCxnSpPr>
          <p:nvPr/>
        </p:nvCxnSpPr>
        <p:spPr>
          <a:xfrm rot="5400000">
            <a:off x="5350827" y="3107168"/>
            <a:ext cx="1718400" cy="97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g1b38486ce12_0_40"/>
          <p:cNvSpPr txBox="1"/>
          <p:nvPr/>
        </p:nvSpPr>
        <p:spPr>
          <a:xfrm>
            <a:off x="1442018" y="4105930"/>
            <a:ext cx="1060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&lt;결과&gt;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1b38486ce12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3315" y="1533668"/>
            <a:ext cx="2905125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8" name="Google Shape;138;g1b38486ce12_0_40"/>
          <p:cNvCxnSpPr/>
          <p:nvPr/>
        </p:nvCxnSpPr>
        <p:spPr>
          <a:xfrm flipH="1" rot="-5400000">
            <a:off x="1935379" y="3487570"/>
            <a:ext cx="1600800" cy="3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" name="Google Shape;139;g1b38486ce12_0_40"/>
          <p:cNvSpPr/>
          <p:nvPr/>
        </p:nvSpPr>
        <p:spPr>
          <a:xfrm>
            <a:off x="5233950" y="1721852"/>
            <a:ext cx="2914500" cy="2616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b38486ce12_0_40"/>
          <p:cNvSpPr/>
          <p:nvPr/>
        </p:nvSpPr>
        <p:spPr>
          <a:xfrm>
            <a:off x="1185525" y="1540200"/>
            <a:ext cx="2876400" cy="1333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b38486ce12_0_40"/>
          <p:cNvSpPr txBox="1"/>
          <p:nvPr/>
        </p:nvSpPr>
        <p:spPr>
          <a:xfrm>
            <a:off x="0" y="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18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0A4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50A4"/>
                </a:solidFill>
              </a:rPr>
              <a:t>서브쿼리</a:t>
            </a:r>
            <a:endParaRPr b="1" i="0" sz="2400" u="none" cap="none" strike="noStrike">
              <a:solidFill>
                <a:srgbClr val="0050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1b38486ce12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775" y="4467975"/>
            <a:ext cx="2789875" cy="507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2015-12-23T07:47:36Z</dcterms:created>
  <dc:creator>Bwjeong</dc:creator>
</cp:coreProperties>
</file>