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16754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ns.com/b/B05-24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evendollars.tistory.com/43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992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4114bde0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4114bde0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0725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4114bde0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4114bde0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68903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401ae7ff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401ae7ff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090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401ae7ff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401ae7ff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네트워크는 다수의 기기가 연결되어 통신하기 때문에 하나의 기기가 네트워크를 단독으로 점유하지 않고 다수의 기기가 공유하여 데이터를 주고 받습니다. 이를 위해 데이터를 보내는곳 [송신지(발신지)]에서는 인캡슐레이션 과정을 통해 전송 데이터를 패킷으로 분할하고, 각 패킷에 송수신지의 IP/Port, 전송 순번 등을 같이 보내고 데이터를 받는 곳에서[수신지] 디캡슐레이션 과정을 통해 분할되어 도착된 패킷들을 재조합하여 활용한다.</a:t>
            </a:r>
            <a:endParaRPr sz="900">
              <a:solidFill>
                <a:srgbClr val="C2C2C2"/>
              </a:solidFill>
              <a:highlight>
                <a:srgbClr val="030303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900">
              <a:solidFill>
                <a:schemeClr val="hlink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245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4114bde0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4114bde0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7272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67005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3cdcd7d8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3cdcd7d8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참고: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http://www.codns.com/b/B05-246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8209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3cdcd7d8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3cdcd7d8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21 : FTP : File Transfer Protocal : 파일 전송 프로토콜 : 서버와 클라이언트 사이의 파일 전송을 하기위한 프로토콜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22 : SSH : Secure Shell : 시큐어 셀 : 다른 사용자가 세션을 엿듣지 못하도록 세션을 감싸 보안 및 안정성을 높임. 네트워크 상의 다른 컴퓨터에 로그인하거나 원격 시스템에서 명령을 실행하고 다른 시스템으로 파일을 복사할 수 있도록 해 주는 프로토콜. Linux 계열에서 사용함.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23 : TELNET : 텔넷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25 : SMTP : Simple Mail Transfer Protocol : 전자우편을 보낼 때 이용하는 프로토콜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53 : DNS : Domain Name System : 영문/한글 주소를 네트워크에서 찾아갈 수 있는 IP로 변환해 준다.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Web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61 : SNMP : Simple Network Management Protocol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80 : HTTP : HyperText Transfer Protocao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110 : POP3 : Post Office Protocol version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115 : SFTP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143 : IMAP : Internet Messaging Access Protocal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443 : HTTPS(SSL) : HyperText Transfer Protocol over Secure Socket Layer : 월드와이드웹 통신 프로토콜인 HTTP의 보안이 강화된 버전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3389 : RDP : 윈도우 PC 원격데스크탑 연결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이미지 출처: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https://sevendollars.tistory.com/43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878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3cdcd7d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83cdcd7d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ping, nslookup, ipconfig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프로토콜=통신규약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1816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3cdcd7d8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3cdcd7d8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635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401ae7ff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401ae7ff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15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3cdcd7d8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3cdcd7d8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704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401ae7ff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b401ae7ff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71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3cdcd7d8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3cdcd7d8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70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3cdcd7d8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3cdcd7d8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3051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4114bde0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4114bde0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212529"/>
                </a:solidFill>
                <a:highlight>
                  <a:srgbClr val="FFFFFF"/>
                </a:highlight>
              </a:rPr>
              <a:t>*허브: 네트워크를 연결해주는 물리적 장치</a:t>
            </a:r>
            <a:endParaRPr sz="11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212529"/>
                </a:solidFill>
                <a:highlight>
                  <a:srgbClr val="FFFFFF"/>
                </a:highlight>
              </a:rPr>
              <a:t>*리피터: 신호를 증폭시켜주는 장치</a:t>
            </a:r>
            <a:endParaRPr sz="11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33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4114bde0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4114bde0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529"/>
                </a:solidFill>
                <a:highlight>
                  <a:srgbClr val="FFFFFF"/>
                </a:highlight>
              </a:rPr>
              <a:t>*스위치: 허브와 비슷한 역할. 더미 허브가 모든 영역에 노드들에게 영향을 미치는 문제점을 해결한게 바로 스위치허브, 일명 스위치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73C46"/>
                </a:solidFill>
                <a:highlight>
                  <a:srgbClr val="FFFFFF"/>
                </a:highlight>
              </a:rPr>
              <a:t>*브릿지: 그래서 </a:t>
            </a:r>
            <a:r>
              <a:rPr lang="ko" sz="1200" b="1">
                <a:solidFill>
                  <a:srgbClr val="373C46"/>
                </a:solidFill>
                <a:highlight>
                  <a:srgbClr val="FFFFFF"/>
                </a:highlight>
              </a:rPr>
              <a:t>세그먼트를 분리해주는 브릿지(Bridge)</a:t>
            </a:r>
            <a:r>
              <a:rPr lang="ko" sz="1200">
                <a:solidFill>
                  <a:srgbClr val="373C46"/>
                </a:solidFill>
                <a:highlight>
                  <a:srgbClr val="FFFFFF"/>
                </a:highlight>
              </a:rPr>
              <a:t> 가 나오게 되었다. 브릿지는 콜리전 도메인(세그먼트)을 분리해 연결해주고 패킷을 전달해준다.</a:t>
            </a:r>
            <a:endParaRPr sz="1200">
              <a:solidFill>
                <a:srgbClr val="373C4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373C46"/>
                </a:solidFill>
                <a:highlight>
                  <a:srgbClr val="FFFFFF"/>
                </a:highlight>
              </a:rPr>
              <a:t>-&gt; 하나의 컴퓨터에서 일정 지역에 도달할 수 있는 신호를 주변 모든 컴퓨터에게 전달한다.이때, </a:t>
            </a:r>
            <a:r>
              <a:rPr lang="ko" sz="1200" b="1">
                <a:solidFill>
                  <a:srgbClr val="373C46"/>
                </a:solidFill>
                <a:highlight>
                  <a:srgbClr val="FFFFFF"/>
                </a:highlight>
              </a:rPr>
              <a:t>신호를 전달할 수 있는 범위를 세그먼트(Segment)</a:t>
            </a:r>
            <a:r>
              <a:rPr lang="ko" sz="1200">
                <a:solidFill>
                  <a:srgbClr val="373C46"/>
                </a:solidFill>
                <a:highlight>
                  <a:srgbClr val="FFFFFF"/>
                </a:highlight>
              </a:rPr>
              <a:t>라고 한다.</a:t>
            </a:r>
            <a:endParaRPr sz="1200">
              <a:solidFill>
                <a:srgbClr val="373C4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373C46"/>
                </a:solidFill>
                <a:highlight>
                  <a:srgbClr val="FFFFFF"/>
                </a:highlight>
              </a:rPr>
              <a:t>하나의 세그먼트는 하나의 신호를 보낼 수 있다.</a:t>
            </a:r>
            <a:endParaRPr sz="1200">
              <a:solidFill>
                <a:srgbClr val="373C4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718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4114bde0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4114bde0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212529"/>
                </a:solidFill>
                <a:highlight>
                  <a:srgbClr val="FFFFFF"/>
                </a:highlight>
              </a:rPr>
              <a:t>*라우터:LAN을 연결시켜주는 장치로써 정보를 주고 받을 때 송신정보 (패킷)에 담긴 수신처의 주소를 읽고, </a:t>
            </a:r>
            <a:r>
              <a:rPr lang="ko" sz="1200" b="1">
                <a:solidFill>
                  <a:srgbClr val="212529"/>
                </a:solidFill>
                <a:highlight>
                  <a:srgbClr val="FFFFFF"/>
                </a:highlight>
              </a:rPr>
              <a:t>가장 적절한 통신경로를 이용하여 다른 통신망으로 전송하는 장치</a:t>
            </a:r>
            <a:endParaRPr sz="115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2295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4114bde0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4114bde0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529"/>
                </a:solidFill>
                <a:highlight>
                  <a:srgbClr val="FFFFFF"/>
                </a:highlight>
              </a:rPr>
              <a:t>*게이트 웨이: </a:t>
            </a:r>
            <a:r>
              <a:rPr lang="ko" sz="1200">
                <a:solidFill>
                  <a:srgbClr val="4D5156"/>
                </a:solidFill>
                <a:highlight>
                  <a:srgbClr val="FFFFFF"/>
                </a:highlight>
              </a:rPr>
              <a:t>한 </a:t>
            </a:r>
            <a:r>
              <a:rPr lang="ko" sz="1200" b="1">
                <a:solidFill>
                  <a:srgbClr val="5F6368"/>
                </a:solidFill>
                <a:highlight>
                  <a:srgbClr val="FFFFFF"/>
                </a:highlight>
              </a:rPr>
              <a:t>네트워크</a:t>
            </a:r>
            <a:r>
              <a:rPr lang="ko" sz="1200">
                <a:solidFill>
                  <a:srgbClr val="4D5156"/>
                </a:solidFill>
                <a:highlight>
                  <a:srgbClr val="FFFFFF"/>
                </a:highlight>
              </a:rPr>
              <a:t>(segment)에서 다른 </a:t>
            </a:r>
            <a:r>
              <a:rPr lang="ko" sz="1200" b="1">
                <a:solidFill>
                  <a:srgbClr val="5F6368"/>
                </a:solidFill>
                <a:highlight>
                  <a:srgbClr val="FFFFFF"/>
                </a:highlight>
              </a:rPr>
              <a:t>네트워크</a:t>
            </a:r>
            <a:r>
              <a:rPr lang="ko" sz="1200">
                <a:solidFill>
                  <a:srgbClr val="4D5156"/>
                </a:solidFill>
                <a:highlight>
                  <a:srgbClr val="FFFFFF"/>
                </a:highlight>
              </a:rPr>
              <a:t>로 이동하기 위하여 거쳐야 하는 지점.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540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4114bde0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4114bde0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768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응용 sw 기초 기술활용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OSI 7계층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120550" y="1272475"/>
            <a:ext cx="9376200" cy="2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212529"/>
                </a:solidFill>
                <a:highlight>
                  <a:srgbClr val="FFFFFF"/>
                </a:highlight>
              </a:rPr>
              <a:t>7계층 : 응용계층 (Application Layer)</a:t>
            </a:r>
            <a:endParaRPr sz="1300" b="1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응용계층은 사용자와 바로 연결되어 있으며 응용 SW를 도와주는 계층이다. 사용자로부터 정보를 입력받아 </a:t>
            </a:r>
            <a:endParaRPr sz="1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하위 계층으로 전달하고 하위 계층에서 전송한 데이터를 사용자에게 전달한다.</a:t>
            </a:r>
            <a:endParaRPr sz="1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파일 전송, DB, 메일 전송 등 여러가지 응용 서비스를 네트워크에 연결해주는 역할을 한다.</a:t>
            </a:r>
            <a:endParaRPr sz="1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Arial"/>
              <a:buChar char="●"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프로토콜 : DHCP, DNS, FTP, HTTP</a:t>
            </a:r>
            <a:endParaRPr sz="135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TCP/IP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311700" y="1283125"/>
            <a:ext cx="7523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실제 사용되는 인터넷 프로토콜은 을 7계층 구조를 완전히 따르지는 않는다. 인터넷 프로토콜 스택(Internet Protocol Stack)은 현재 대부분 TCP/IP를 따른다.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372875" y="1981200"/>
            <a:ext cx="6624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 b="1">
                <a:solidFill>
                  <a:srgbClr val="212529"/>
                </a:solidFill>
                <a:highlight>
                  <a:srgbClr val="FFFFFF"/>
                </a:highlight>
              </a:rPr>
              <a:t>데이터의 정확성 확인은 TCP가, 패킷을 목적지까지 전송하는 일은 IP가 담당한다.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963" y="2471375"/>
            <a:ext cx="1710875" cy="25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포인트가 5개인 별 5"/>
          <p:cNvSpPr/>
          <p:nvPr/>
        </p:nvSpPr>
        <p:spPr>
          <a:xfrm>
            <a:off x="5068711" y="3218258"/>
            <a:ext cx="846878" cy="8136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27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TCP/IP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500" y="1244225"/>
            <a:ext cx="6380851" cy="36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1475350" y="851825"/>
            <a:ext cx="6624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 b="1">
                <a:solidFill>
                  <a:srgbClr val="212529"/>
                </a:solidFill>
                <a:highlight>
                  <a:srgbClr val="FFFFFF"/>
                </a:highlight>
              </a:rPr>
              <a:t>TCP/IP의 프로토콜 스택 구성</a:t>
            </a:r>
            <a:endParaRPr/>
          </a:p>
        </p:txBody>
      </p:sp>
      <p:sp>
        <p:nvSpPr>
          <p:cNvPr id="2" name="포인트가 5개인 별 1"/>
          <p:cNvSpPr/>
          <p:nvPr/>
        </p:nvSpPr>
        <p:spPr>
          <a:xfrm>
            <a:off x="2698044" y="1930400"/>
            <a:ext cx="203200" cy="203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포인트가 5개인 별 2"/>
          <p:cNvSpPr/>
          <p:nvPr/>
        </p:nvSpPr>
        <p:spPr>
          <a:xfrm>
            <a:off x="3412862" y="3623733"/>
            <a:ext cx="237067" cy="203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포인트가 5개인 별 3"/>
          <p:cNvSpPr/>
          <p:nvPr/>
        </p:nvSpPr>
        <p:spPr>
          <a:xfrm>
            <a:off x="3341075" y="1495807"/>
            <a:ext cx="368916" cy="2816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5개인 별 4"/>
          <p:cNvSpPr/>
          <p:nvPr/>
        </p:nvSpPr>
        <p:spPr>
          <a:xfrm>
            <a:off x="6987820" y="2991556"/>
            <a:ext cx="327377" cy="3273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27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인캡슐레이션 / 디캡슐레이션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675" y="2571750"/>
            <a:ext cx="5568650" cy="21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502125" y="1019100"/>
            <a:ext cx="53364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 dirty="0"/>
              <a:t>-인캡슐레이션: 발신지 Application Layer에서 발생한 데이터를 하위 계층으로 이동시키면서 각 계층에서 처리한 결과를 캡슐화하는 과정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 dirty="0"/>
              <a:t>-디캡슐레이션:수신지의 하위 계층에서 인식한 데이터를 상위 계층으로 이동시키면서 각 네트워크 계층에서 처리 가능한 형태로 디캡슐화하는 과정</a:t>
            </a:r>
            <a:endParaRPr sz="1200" dirty="0"/>
          </a:p>
        </p:txBody>
      </p:sp>
      <p:sp>
        <p:nvSpPr>
          <p:cNvPr id="2" name="포인트가 6개인 별 1"/>
          <p:cNvSpPr/>
          <p:nvPr/>
        </p:nvSpPr>
        <p:spPr>
          <a:xfrm>
            <a:off x="4436533" y="3414146"/>
            <a:ext cx="270934" cy="237067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6개인 별 5"/>
          <p:cNvSpPr/>
          <p:nvPr/>
        </p:nvSpPr>
        <p:spPr>
          <a:xfrm>
            <a:off x="3978486" y="3781191"/>
            <a:ext cx="270934" cy="237067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6개인 별 6"/>
          <p:cNvSpPr/>
          <p:nvPr/>
        </p:nvSpPr>
        <p:spPr>
          <a:xfrm>
            <a:off x="3643487" y="4034293"/>
            <a:ext cx="189373" cy="16418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588703" y="121863"/>
            <a:ext cx="846878" cy="8136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TCP, UDP</a:t>
            </a:r>
            <a:endParaRPr dirty="0"/>
          </a:p>
        </p:txBody>
      </p:sp>
      <p:sp>
        <p:nvSpPr>
          <p:cNvPr id="145" name="Google Shape;145;p26"/>
          <p:cNvSpPr txBox="1"/>
          <p:nvPr/>
        </p:nvSpPr>
        <p:spPr>
          <a:xfrm>
            <a:off x="361900" y="1017725"/>
            <a:ext cx="7347900" cy="16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212529"/>
                </a:solidFill>
                <a:highlight>
                  <a:srgbClr val="FFFFFF"/>
                </a:highlight>
              </a:rPr>
              <a:t> TCP는 네트워크에 연결된 컴퓨터에서 실행되는 프로그램 간에 </a:t>
            </a:r>
            <a:r>
              <a:rPr lang="ko" sz="1100" b="1" dirty="0">
                <a:solidFill>
                  <a:srgbClr val="212529"/>
                </a:solidFill>
                <a:highlight>
                  <a:srgbClr val="FFFFFF"/>
                </a:highlight>
              </a:rPr>
              <a:t>데이터를 안정적으로, 순서대로, 에러없이 교환</a:t>
            </a:r>
            <a:r>
              <a:rPr lang="ko" sz="1100" dirty="0">
                <a:solidFill>
                  <a:srgbClr val="212529"/>
                </a:solidFill>
                <a:highlight>
                  <a:srgbClr val="FFFFFF"/>
                </a:highlight>
              </a:rPr>
              <a:t>할 수 있게 한다. 반면 UDP는 데이터 전송의 신뢰성이 보장되지 않는다.</a:t>
            </a:r>
            <a:endParaRPr sz="110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212529"/>
                </a:solidFill>
                <a:highlight>
                  <a:srgbClr val="FFFFFF"/>
                </a:highlight>
              </a:rPr>
              <a:t>신뢰성이 요구되는 애플리케이션에서는 TCP를 사용</a:t>
            </a:r>
            <a:r>
              <a:rPr lang="ko" sz="1100" dirty="0">
                <a:solidFill>
                  <a:srgbClr val="212529"/>
                </a:solidFill>
                <a:highlight>
                  <a:srgbClr val="FFFFFF"/>
                </a:highlight>
              </a:rPr>
              <a:t>하고 </a:t>
            </a:r>
            <a:r>
              <a:rPr lang="ko" sz="1100" b="1" dirty="0">
                <a:solidFill>
                  <a:srgbClr val="212529"/>
                </a:solidFill>
                <a:highlight>
                  <a:srgbClr val="FFFFFF"/>
                </a:highlight>
              </a:rPr>
              <a:t>간단한 데이터를 빠른 속도로 전송하고자 하는 애플리케이션에서는 UDP를 사용</a:t>
            </a:r>
            <a:r>
              <a:rPr lang="ko" sz="1100" dirty="0">
                <a:solidFill>
                  <a:srgbClr val="212529"/>
                </a:solidFill>
                <a:highlight>
                  <a:srgbClr val="FFFFFF"/>
                </a:highlight>
              </a:rPr>
              <a:t>한다.</a:t>
            </a:r>
            <a:endParaRPr sz="110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00" y="2035377"/>
            <a:ext cx="4859574" cy="2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750" y="2185550"/>
            <a:ext cx="2583325" cy="25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포인트가 5개인 별 1"/>
          <p:cNvSpPr/>
          <p:nvPr/>
        </p:nvSpPr>
        <p:spPr>
          <a:xfrm rot="20253558">
            <a:off x="-370734" y="907706"/>
            <a:ext cx="1004711" cy="7693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포인트가 5개인 별 2"/>
          <p:cNvSpPr/>
          <p:nvPr/>
        </p:nvSpPr>
        <p:spPr>
          <a:xfrm>
            <a:off x="6088031" y="1963148"/>
            <a:ext cx="428978" cy="37253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포인트가 5개인 별 3"/>
          <p:cNvSpPr/>
          <p:nvPr/>
        </p:nvSpPr>
        <p:spPr>
          <a:xfrm>
            <a:off x="8150577" y="3502405"/>
            <a:ext cx="237067" cy="17777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7760000" y="1221777"/>
            <a:ext cx="846878" cy="8136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 구조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13" y="1069675"/>
            <a:ext cx="719137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포인트가 5개인 별 1"/>
          <p:cNvSpPr/>
          <p:nvPr/>
        </p:nvSpPr>
        <p:spPr>
          <a:xfrm>
            <a:off x="1975556" y="155641"/>
            <a:ext cx="1151467" cy="115146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Port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00" y="1444825"/>
            <a:ext cx="3767476" cy="33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498500" y="905600"/>
            <a:ext cx="581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202124"/>
                </a:solidFill>
                <a:highlight>
                  <a:srgbClr val="FFFFFF"/>
                </a:highlight>
              </a:rPr>
              <a:t>컴퓨터가 각종 신호 또는 정보 등을 주고 받을 수 있도록 해주는 통신 통로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4486600" y="1603200"/>
            <a:ext cx="55968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</a:rPr>
              <a:t>1. 브라우저에 도메인 주소를 입력 </a:t>
            </a:r>
            <a:endParaRPr sz="10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</a:rPr>
              <a:t>2. 도메인에 해당하는 IP와 HTTP 프로토콜을 함께 서버에 요청 </a:t>
            </a:r>
            <a:endParaRPr sz="10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</a:rPr>
              <a:t>3. DNS서버는 그 도메인에 해당하는 IP(컴퓨터)를 찾고</a:t>
            </a:r>
            <a:endParaRPr sz="10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</a:rPr>
              <a:t>4. IP에 도달하면 서버는 어떤 포트로 접속 요청을했는지 확인</a:t>
            </a:r>
            <a:endParaRPr sz="10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</a:rPr>
              <a:t>5. 80번 포트(HTTP 프로토콜)로 접속이 되면 비로소 서버는 HTML 문서를 클라이언트(브라우저)에 전송</a:t>
            </a:r>
            <a:endParaRPr sz="10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6454750" y="204125"/>
            <a:ext cx="2484600" cy="1054500"/>
          </a:xfrm>
          <a:prstGeom prst="roundRect">
            <a:avLst>
              <a:gd name="adj" fmla="val 1217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도메인 이름 시스템(DNS)은 사람이 읽을 수 있는 도메인 이름(예: www.amazon.com)을 머신이 읽을 수 있는 IP 주소(예: 192.0.2.44)로 변환합니다.</a:t>
            </a:r>
            <a:endParaRPr/>
          </a:p>
        </p:txBody>
      </p:sp>
      <p:sp>
        <p:nvSpPr>
          <p:cNvPr id="2" name="포인트가 6개인 별 1"/>
          <p:cNvSpPr/>
          <p:nvPr/>
        </p:nvSpPr>
        <p:spPr>
          <a:xfrm>
            <a:off x="1095022" y="49914"/>
            <a:ext cx="790222" cy="79022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5244" y="261704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어떻게 주고받는지 과정중요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포인트가 5개인 별 10"/>
          <p:cNvSpPr/>
          <p:nvPr/>
        </p:nvSpPr>
        <p:spPr>
          <a:xfrm>
            <a:off x="5431744" y="223687"/>
            <a:ext cx="846878" cy="8136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Telnet 명령어</a:t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542500" y="2039325"/>
            <a:ext cx="3495900" cy="4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905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telnet [IP 또는 도메인] [포트]</a:t>
            </a:r>
            <a:endParaRPr sz="1900"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800" y="918975"/>
            <a:ext cx="445335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4">
            <a:alphaModFix/>
          </a:blip>
          <a:srcRect r="40130"/>
          <a:stretch/>
        </p:blipFill>
        <p:spPr>
          <a:xfrm>
            <a:off x="509649" y="2762600"/>
            <a:ext cx="3561599" cy="15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602750" y="1064875"/>
            <a:ext cx="28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602750" y="1054825"/>
            <a:ext cx="333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인터넷을 통하여 원격지의 호스트 컴퓨터에 접속할 때에 지원되는 인터넷 표준 프로토콜.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netstate 명령어</a:t>
            </a: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522500" y="1719425"/>
            <a:ext cx="3857700" cy="4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netstat [옵션] | find [찾고싶은 단어]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602750" y="1064875"/>
            <a:ext cx="28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602750" y="1054825"/>
            <a:ext cx="61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</a:rPr>
              <a:t>자신의 컴퓨터와 연결된 모든 네트워크 연결을 보여주는 명령어</a:t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522500" y="2466800"/>
            <a:ext cx="3857700" cy="176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 b="1">
                <a:solidFill>
                  <a:srgbClr val="333333"/>
                </a:solidFill>
              </a:rPr>
              <a:t>netstat에서 자주 사용되는 옵션(-a, -n, -o)</a:t>
            </a:r>
            <a:endParaRPr sz="105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 b="1">
                <a:solidFill>
                  <a:srgbClr val="333333"/>
                </a:solidFill>
              </a:rPr>
              <a:t>-a</a:t>
            </a:r>
            <a:r>
              <a:rPr lang="ko" sz="1050">
                <a:solidFill>
                  <a:srgbClr val="333333"/>
                </a:solidFill>
              </a:rPr>
              <a:t> : 모든 포트를 표시해준다.</a:t>
            </a:r>
            <a:endParaRPr sz="105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 b="1">
                <a:solidFill>
                  <a:srgbClr val="333333"/>
                </a:solidFill>
              </a:rPr>
              <a:t>-n</a:t>
            </a:r>
            <a:r>
              <a:rPr lang="ko" sz="1050">
                <a:solidFill>
                  <a:srgbClr val="333333"/>
                </a:solidFill>
              </a:rPr>
              <a:t> : "IP주소:포트" 형태로 보여준다.</a:t>
            </a:r>
            <a:endParaRPr sz="105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333333"/>
                </a:solidFill>
              </a:rPr>
              <a:t>      ex) 192.168.0.100:8080</a:t>
            </a:r>
            <a:endParaRPr sz="105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ko" sz="1050" b="1">
                <a:solidFill>
                  <a:srgbClr val="333333"/>
                </a:solidFill>
              </a:rPr>
              <a:t>-o</a:t>
            </a:r>
            <a:r>
              <a:rPr lang="ko" sz="1050">
                <a:solidFill>
                  <a:srgbClr val="333333"/>
                </a:solidFill>
              </a:rPr>
              <a:t> : PID(프로세스ID)를 표시해준다.</a:t>
            </a:r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4632950" y="1719425"/>
            <a:ext cx="385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333333"/>
                </a:solidFill>
              </a:rPr>
              <a:t>netstat -ano | find "LISTEN"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950" y="2229500"/>
            <a:ext cx="4358649" cy="190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4632950" y="4229300"/>
            <a:ext cx="298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</a:rPr>
              <a:t>- 현재 열린(LISTEN) 포트 확인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미들웨어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네트워크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11700" y="184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미들웨어의 종류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375" y="1960700"/>
            <a:ext cx="6131425" cy="281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1232825" y="857325"/>
            <a:ext cx="71049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 b="1" dirty="0"/>
              <a:t>미들웨어란?</a:t>
            </a:r>
            <a:r>
              <a:rPr lang="ko" sz="1100" dirty="0"/>
              <a:t> 하나의 시스템에서 다양한 목적의 응용소프트웨어가 동시에 수행되거나 복수 시스템의 응용소프트웨어가 서로 연계되어 수행되는 경우에도 안정적으로 실행될 수 있도록 </a:t>
            </a:r>
            <a:r>
              <a:rPr lang="ko" sz="1100" u="sng" dirty="0"/>
              <a:t>운영체제와 응용소프트웨어 사이에서 다양한 기능을 지원하는 소프트웨어</a:t>
            </a:r>
            <a:r>
              <a:rPr lang="ko" sz="1100" dirty="0"/>
              <a:t>이다.</a:t>
            </a:r>
            <a:endParaRPr sz="1100" dirty="0"/>
          </a:p>
        </p:txBody>
      </p:sp>
      <p:sp>
        <p:nvSpPr>
          <p:cNvPr id="197" name="Google Shape;197;p32"/>
          <p:cNvSpPr/>
          <p:nvPr/>
        </p:nvSpPr>
        <p:spPr>
          <a:xfrm>
            <a:off x="312200" y="2015375"/>
            <a:ext cx="1831200" cy="743400"/>
          </a:xfrm>
          <a:prstGeom prst="wedgeRectCallout">
            <a:avLst>
              <a:gd name="adj1" fmla="val 39246"/>
              <a:gd name="adj2" fmla="val 7407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각 기능의 의미보단 해당 소프트웨어를 사용하는 기술이 중요함.</a:t>
            </a:r>
            <a:endParaRPr sz="1100"/>
          </a:p>
        </p:txBody>
      </p:sp>
      <p:sp>
        <p:nvSpPr>
          <p:cNvPr id="7" name="포인트가 5개인 별 6"/>
          <p:cNvSpPr/>
          <p:nvPr/>
        </p:nvSpPr>
        <p:spPr>
          <a:xfrm>
            <a:off x="474133" y="857325"/>
            <a:ext cx="846878" cy="8136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2173366" y="2380785"/>
            <a:ext cx="423439" cy="37793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1700" y="620889"/>
            <a:ext cx="8520600" cy="3947986"/>
          </a:xfrm>
        </p:spPr>
        <p:txBody>
          <a:bodyPr/>
          <a:lstStyle/>
          <a:p>
            <a:r>
              <a:rPr lang="en-US" altLang="ko-KR" dirty="0" smtClean="0"/>
              <a:t>TCP/UDP </a:t>
            </a:r>
            <a:r>
              <a:rPr lang="ko-KR" altLang="en-US" dirty="0" smtClean="0"/>
              <a:t>차이점 서술</a:t>
            </a:r>
            <a:endParaRPr lang="en-US" altLang="ko-KR" dirty="0" smtClean="0"/>
          </a:p>
          <a:p>
            <a:r>
              <a:rPr lang="ko-KR" altLang="en-US" dirty="0" err="1" smtClean="0"/>
              <a:t>인캡슐레이션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디캡슐레이션의</a:t>
            </a:r>
            <a:r>
              <a:rPr lang="ko-KR" altLang="en-US" dirty="0" smtClean="0"/>
              <a:t> 차이점 서술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TCP/IP </a:t>
            </a:r>
            <a:r>
              <a:rPr lang="ko-KR" altLang="en-US" dirty="0" smtClean="0"/>
              <a:t>계층 구조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응용계층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전송계층</a:t>
            </a:r>
            <a:r>
              <a:rPr lang="en-US" altLang="ko-KR" dirty="0" smtClean="0"/>
              <a:t>,</a:t>
            </a:r>
            <a:r>
              <a:rPr lang="ko-KR" altLang="en-US" dirty="0" smtClean="0"/>
              <a:t>인터넷계층</a:t>
            </a:r>
            <a:r>
              <a:rPr lang="en-US" altLang="ko-KR" dirty="0" smtClean="0"/>
              <a:t>,</a:t>
            </a:r>
            <a:r>
              <a:rPr lang="ko-KR" altLang="en-US" dirty="0" smtClean="0"/>
              <a:t>네트워크 인터페이스 계층 순서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Port</a:t>
            </a:r>
            <a:r>
              <a:rPr lang="ko-KR" altLang="en-US" dirty="0" smtClean="0"/>
              <a:t>의 통신과정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미들웨어에</a:t>
            </a:r>
            <a:r>
              <a:rPr lang="ko-KR" altLang="en-US" dirty="0" smtClean="0"/>
              <a:t> 대한 서술</a:t>
            </a:r>
            <a:endParaRPr lang="en-US" altLang="ko-KR" dirty="0"/>
          </a:p>
          <a:p>
            <a:r>
              <a:rPr lang="ko-KR" altLang="en-US" dirty="0" smtClean="0"/>
              <a:t>분산 시스템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추가서술</a:t>
            </a:r>
            <a:endParaRPr lang="en-US" altLang="ko-KR" dirty="0" smtClean="0"/>
          </a:p>
          <a:p>
            <a:endParaRPr lang="en-US" altLang="ko-KR" dirty="0" smtClean="0"/>
          </a:p>
          <a:p>
            <a:pPr marL="114300" indent="0">
              <a:buNone/>
            </a:pP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포인트가 5개인 별 3"/>
          <p:cNvSpPr/>
          <p:nvPr/>
        </p:nvSpPr>
        <p:spPr>
          <a:xfrm>
            <a:off x="0" y="0"/>
            <a:ext cx="846878" cy="8136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2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프로토콜</a:t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375" y="1108150"/>
            <a:ext cx="5433125" cy="22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632900" y="3616525"/>
            <a:ext cx="682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529"/>
                </a:solidFill>
                <a:highlight>
                  <a:srgbClr val="FFFFFF"/>
                </a:highlight>
              </a:rPr>
              <a:t>컴퓨터, ip폰 등 한 클라이언트에서 발생한 </a:t>
            </a:r>
            <a:r>
              <a:rPr lang="ko" sz="1200">
                <a:solidFill>
                  <a:srgbClr val="212529"/>
                </a:solidFill>
              </a:rPr>
              <a:t>데이터</a:t>
            </a:r>
            <a:r>
              <a:rPr lang="ko" sz="1200">
                <a:solidFill>
                  <a:srgbClr val="212529"/>
                </a:solidFill>
                <a:highlight>
                  <a:srgbClr val="FFFFFF"/>
                </a:highlight>
              </a:rPr>
              <a:t>가 상대방 컴퓨터 혹은 서버로 전달되기 위해서는 </a:t>
            </a:r>
            <a:r>
              <a:rPr lang="ko" sz="1200" b="1">
                <a:solidFill>
                  <a:srgbClr val="212529"/>
                </a:solidFill>
                <a:highlight>
                  <a:srgbClr val="FFFFFF"/>
                </a:highlight>
              </a:rPr>
              <a:t>표준화 된 어떠한 약속 혹은 절차</a:t>
            </a:r>
            <a:r>
              <a:rPr lang="ko" sz="1200">
                <a:solidFill>
                  <a:srgbClr val="212529"/>
                </a:solidFill>
                <a:highlight>
                  <a:srgbClr val="FFFFFF"/>
                </a:highlight>
              </a:rPr>
              <a:t>를 따라야한다.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12529"/>
                </a:solidFill>
                <a:highlight>
                  <a:srgbClr val="FFFFFF"/>
                </a:highlight>
              </a:rPr>
              <a:t>보내는 쪽에서는 데이터를 안전하고, 정확하고, 신속하게 </a:t>
            </a:r>
            <a:r>
              <a:rPr lang="ko" sz="1200">
                <a:solidFill>
                  <a:srgbClr val="212529"/>
                </a:solidFill>
              </a:rPr>
              <a:t>규격화</a:t>
            </a:r>
            <a:r>
              <a:rPr lang="ko" sz="1200">
                <a:solidFill>
                  <a:srgbClr val="212529"/>
                </a:solidFill>
                <a:highlight>
                  <a:srgbClr val="FFFFFF"/>
                </a:highlight>
              </a:rPr>
              <a:t> 즉 </a:t>
            </a:r>
            <a:r>
              <a:rPr lang="ko" sz="1200" b="1">
                <a:solidFill>
                  <a:srgbClr val="212529"/>
                </a:solidFill>
                <a:highlight>
                  <a:srgbClr val="FFFFFF"/>
                </a:highlight>
              </a:rPr>
              <a:t>포장하는 방법</a:t>
            </a:r>
            <a:r>
              <a:rPr lang="ko" sz="1200">
                <a:solidFill>
                  <a:srgbClr val="212529"/>
                </a:solidFill>
                <a:highlight>
                  <a:srgbClr val="FFFFFF"/>
                </a:highlight>
              </a:rPr>
              <a:t>이 필요하고, 받는 쪽에서는 그 데이터를 안전하고 정확하고 신속하게 </a:t>
            </a:r>
            <a:r>
              <a:rPr lang="ko" sz="1200" b="1">
                <a:solidFill>
                  <a:srgbClr val="212529"/>
                </a:solidFill>
              </a:rPr>
              <a:t>해석</a:t>
            </a:r>
            <a:r>
              <a:rPr lang="ko" sz="1200" b="1">
                <a:solidFill>
                  <a:srgbClr val="212529"/>
                </a:solidFill>
                <a:highlight>
                  <a:srgbClr val="FFFFFF"/>
                </a:highlight>
              </a:rPr>
              <a:t>하는 방법</a:t>
            </a:r>
            <a:r>
              <a:rPr lang="ko" sz="1200">
                <a:solidFill>
                  <a:srgbClr val="212529"/>
                </a:solidFill>
                <a:highlight>
                  <a:srgbClr val="FFFFFF"/>
                </a:highlight>
              </a:rPr>
              <a:t>이 필요한 것이다. 그런 기술적 약속을 </a:t>
            </a:r>
            <a:r>
              <a:rPr lang="ko" sz="1200" b="1">
                <a:solidFill>
                  <a:srgbClr val="212529"/>
                </a:solidFill>
              </a:rPr>
              <a:t>프로토콜</a:t>
            </a:r>
            <a:r>
              <a:rPr lang="ko" sz="1200">
                <a:solidFill>
                  <a:srgbClr val="212529"/>
                </a:solidFill>
                <a:highlight>
                  <a:srgbClr val="FFFFFF"/>
                </a:highlight>
              </a:rPr>
              <a:t> 이라고 한다.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2" name="포인트가 5개인 별 1"/>
          <p:cNvSpPr/>
          <p:nvPr/>
        </p:nvSpPr>
        <p:spPr>
          <a:xfrm>
            <a:off x="3900311" y="186386"/>
            <a:ext cx="1343378" cy="134337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83111" y="327378"/>
            <a:ext cx="294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프로토콜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리퀘스트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리스폰스</a:t>
            </a:r>
            <a:r>
              <a:rPr lang="ko-KR" altLang="en-US" dirty="0" smtClean="0"/>
              <a:t> 중요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227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OSI 7계층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50" y="1709138"/>
            <a:ext cx="3272150" cy="26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647400" y="855475"/>
            <a:ext cx="7849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OSI 7 Model은 네트워크 통신 과정을 </a:t>
            </a:r>
            <a:r>
              <a:rPr lang="ko" sz="1150">
                <a:solidFill>
                  <a:srgbClr val="212529"/>
                </a:solidFill>
              </a:rPr>
              <a:t>7개의 계층</a:t>
            </a: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으로 구분한 산업 표준 참조 모델이다.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800" y="1368300"/>
            <a:ext cx="3690952" cy="3602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OSI 7계층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85250" y="1077400"/>
            <a:ext cx="8773500" cy="24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212529"/>
                </a:solidFill>
                <a:highlight>
                  <a:srgbClr val="FFFFFF"/>
                </a:highlight>
              </a:rPr>
              <a:t>1계층 : 물리계층 (Physical Layer)</a:t>
            </a:r>
            <a:endParaRPr sz="1300" b="1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물리계층은 OSI 모델의 최하위 계층에 속하며, 상위 계층에서 전송된 데이터를 물리 매체(허브, 라우터, 케이블 등)를 통해 다른 시스템에 전기적 신호를 전송하는 역할을 한다.</a:t>
            </a:r>
            <a:endParaRPr sz="1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즉, 기계어를 전기적 신호로 바꿔서 와이어에 실어주는 것이다.</a:t>
            </a:r>
            <a:endParaRPr sz="1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Arial"/>
              <a:buChar char="●"/>
            </a:pPr>
            <a:r>
              <a:rPr lang="ko" sz="1350" b="1">
                <a:solidFill>
                  <a:srgbClr val="212529"/>
                </a:solidFill>
                <a:highlight>
                  <a:srgbClr val="FFFFFF"/>
                </a:highlight>
              </a:rPr>
              <a:t>PDU : 비트(Bit)</a:t>
            </a:r>
            <a:endParaRPr sz="1350" b="1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Arial"/>
              <a:buChar char="●"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프로토콜 : Modem, Cable, Fiber, RS-232C</a:t>
            </a:r>
            <a:endParaRPr sz="1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Arial"/>
              <a:buChar char="●"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장비 : 허브, 리피터</a:t>
            </a:r>
            <a:endParaRPr sz="135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44000" y="4460300"/>
            <a:ext cx="5494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212529"/>
                </a:solidFill>
              </a:rPr>
              <a:t>*PDU(Process Data Unit)란 각 계층에서 전송되는 단위이다.</a:t>
            </a:r>
            <a:endParaRPr sz="13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550" y="2761250"/>
            <a:ext cx="2078000" cy="14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OSI 7계층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52300" y="1151925"/>
            <a:ext cx="8639400" cy="2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212529"/>
                </a:solidFill>
                <a:highlight>
                  <a:srgbClr val="FFFFFF"/>
                </a:highlight>
              </a:rPr>
              <a:t>2계층 : 링크계층 (Link Layer)</a:t>
            </a:r>
            <a:endParaRPr sz="1300" b="1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링크계층은 네트워크 기기들 사이의 데이터 전송을 하는 역할을 한다. 시스템 간의 오류 없는 데이터 전송을 위해 </a:t>
            </a:r>
            <a:r>
              <a:rPr lang="ko" sz="1150">
                <a:solidFill>
                  <a:srgbClr val="212529"/>
                </a:solidFill>
                <a:highlight>
                  <a:srgbClr val="FFFFFF"/>
                </a:highlight>
              </a:rPr>
              <a:t>프레임</a:t>
            </a: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으로 구성하여 물리계층으로 전송한다. 3계층에서 정보를 받아 주소와 제어정보를 헤더와 테일에 추가한다.</a:t>
            </a:r>
            <a:endParaRPr sz="1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Arial"/>
              <a:buChar char="●"/>
            </a:pPr>
            <a:r>
              <a:rPr lang="ko" sz="1350" b="1">
                <a:solidFill>
                  <a:srgbClr val="212529"/>
                </a:solidFill>
                <a:highlight>
                  <a:srgbClr val="FFFFFF"/>
                </a:highlight>
              </a:rPr>
              <a:t>PDU : 프레임(Frame)</a:t>
            </a:r>
            <a:endParaRPr sz="1350" b="1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Arial"/>
              <a:buChar char="●"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프로토콜 : 이더넷, MAC, PPP, ATM, LAN, Wifi</a:t>
            </a:r>
            <a:endParaRPr sz="1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Arial"/>
              <a:buChar char="●"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장비 : 브릿지, 스위치</a:t>
            </a:r>
            <a:endParaRPr sz="135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648" y="2965150"/>
            <a:ext cx="2518774" cy="19570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3731125" y="3763300"/>
            <a:ext cx="2190300" cy="536100"/>
          </a:xfrm>
          <a:prstGeom prst="wedgeRectCallout">
            <a:avLst>
              <a:gd name="adj1" fmla="val 42306"/>
              <a:gd name="adj2" fmla="val 8142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mac주소란? 통신할 하드웨어 장비를 식별할 수 있는 고유 주소다.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OSI 7계층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311700" y="1128100"/>
            <a:ext cx="8157300" cy="269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212529"/>
                </a:solidFill>
                <a:highlight>
                  <a:srgbClr val="FFFFFF"/>
                </a:highlight>
              </a:rPr>
              <a:t>3계층 : 네트워크계층 (Network Layer)</a:t>
            </a:r>
            <a:endParaRPr sz="1300" b="1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 dirty="0">
                <a:solidFill>
                  <a:srgbClr val="212529"/>
                </a:solidFill>
                <a:highlight>
                  <a:srgbClr val="FFFFFF"/>
                </a:highlight>
              </a:rPr>
              <a:t>네트워크계층은 기기에서 데이터그램(Datagram)이 가는 경로를 설정해주는 역할을 한다. 라우팅 알고리즘을 사용하여 최적의 경로를 선택하고 송신측으로부터 수신측으로 전송한다. 이때, </a:t>
            </a:r>
            <a:r>
              <a:rPr lang="ko" sz="1350" dirty="0">
                <a:solidFill>
                  <a:srgbClr val="FF0000"/>
                </a:solidFill>
                <a:highlight>
                  <a:srgbClr val="FFFFFF"/>
                </a:highlight>
              </a:rPr>
              <a:t>전송되는 데이터는 </a:t>
            </a:r>
            <a:r>
              <a:rPr lang="ko" sz="1150" dirty="0">
                <a:solidFill>
                  <a:srgbClr val="FF0000"/>
                </a:solidFill>
                <a:highlight>
                  <a:srgbClr val="FFFFFF"/>
                </a:highlight>
              </a:rPr>
              <a:t>패킷</a:t>
            </a:r>
            <a:r>
              <a:rPr lang="ko" sz="1350" dirty="0">
                <a:solidFill>
                  <a:srgbClr val="FF0000"/>
                </a:solidFill>
                <a:highlight>
                  <a:srgbClr val="FFFFFF"/>
                </a:highlight>
              </a:rPr>
              <a:t> 단위로 분할하여 전송한 후 다시 합쳐진다</a:t>
            </a:r>
            <a:r>
              <a:rPr lang="ko" sz="1350" dirty="0">
                <a:solidFill>
                  <a:srgbClr val="212529"/>
                </a:solidFill>
                <a:highlight>
                  <a:srgbClr val="FFFFFF"/>
                </a:highlight>
              </a:rPr>
              <a:t>. 2계층이 노드 대 노드 전달을 감독한다면, 3계층은 각 패킷이 목적지까지 성공적이고 효과적으로 전달되도록 한다.</a:t>
            </a:r>
            <a:endParaRPr sz="135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Arial"/>
              <a:buChar char="●"/>
            </a:pPr>
            <a:r>
              <a:rPr lang="ko" sz="1350" dirty="0">
                <a:solidFill>
                  <a:srgbClr val="212529"/>
                </a:solidFill>
                <a:highlight>
                  <a:srgbClr val="FFFFFF"/>
                </a:highlight>
              </a:rPr>
              <a:t>PDU : </a:t>
            </a:r>
            <a:r>
              <a:rPr lang="ko" sz="1350" dirty="0">
                <a:solidFill>
                  <a:srgbClr val="FF0000"/>
                </a:solidFill>
                <a:highlight>
                  <a:srgbClr val="FFFFFF"/>
                </a:highlight>
              </a:rPr>
              <a:t>패킷(Packet)</a:t>
            </a:r>
            <a:endParaRPr sz="135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Arial"/>
              <a:buChar char="●"/>
            </a:pPr>
            <a:r>
              <a:rPr lang="ko" sz="1350" dirty="0">
                <a:solidFill>
                  <a:srgbClr val="212529"/>
                </a:solidFill>
                <a:highlight>
                  <a:srgbClr val="FFFFFF"/>
                </a:highlight>
              </a:rPr>
              <a:t>프로토콜 : IP, ICMP 등</a:t>
            </a:r>
            <a:endParaRPr sz="135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Arial"/>
              <a:buChar char="●"/>
            </a:pPr>
            <a:r>
              <a:rPr lang="ko" sz="1350" dirty="0">
                <a:solidFill>
                  <a:srgbClr val="212529"/>
                </a:solidFill>
                <a:highlight>
                  <a:srgbClr val="FFFFFF"/>
                </a:highlight>
              </a:rPr>
              <a:t>장비 : 라우터, L3 스위치</a:t>
            </a:r>
            <a:endParaRPr sz="1350" dirty="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000" y="3532825"/>
            <a:ext cx="5742411" cy="14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11700" y="4726750"/>
            <a:ext cx="761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*패킷이란? </a:t>
            </a:r>
            <a:r>
              <a:rPr lang="ko" sz="1200">
                <a:solidFill>
                  <a:srgbClr val="70757A"/>
                </a:solidFill>
                <a:highlight>
                  <a:srgbClr val="FFFFFF"/>
                </a:highlight>
              </a:rPr>
              <a:t> </a:t>
            </a:r>
            <a:r>
              <a:rPr lang="ko" sz="1200">
                <a:solidFill>
                  <a:srgbClr val="4D5156"/>
                </a:solidFill>
                <a:highlight>
                  <a:srgbClr val="FFFFFF"/>
                </a:highlight>
              </a:rPr>
              <a:t>통신망을 통해 전송하기 쉽도록 자른 데이터의 전송 단위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OSI 7계층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11700" y="1160175"/>
            <a:ext cx="8260800" cy="245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212529"/>
                </a:solidFill>
                <a:highlight>
                  <a:srgbClr val="FFFFFF"/>
                </a:highlight>
              </a:rPr>
              <a:t>4계층 : 전송계층 (Transport Layer)</a:t>
            </a:r>
            <a:endParaRPr sz="1300" b="1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 dirty="0">
                <a:solidFill>
                  <a:srgbClr val="212529"/>
                </a:solidFill>
                <a:highlight>
                  <a:srgbClr val="FFFFFF"/>
                </a:highlight>
              </a:rPr>
              <a:t>발신지에서 목적지(End-to-End) 간 제어와 에러를 관리한다. 패킷의 전송이 유효한지 확인하고 전송에 실패된 패킷을 다시 보내는 것과 같은 신뢰성있는 통신을 보장하며, 헤드에는 </a:t>
            </a:r>
            <a:r>
              <a:rPr lang="ko" sz="1150" dirty="0">
                <a:solidFill>
                  <a:srgbClr val="212529"/>
                </a:solidFill>
                <a:highlight>
                  <a:srgbClr val="FFFFFF"/>
                </a:highlight>
              </a:rPr>
              <a:t>세그먼트</a:t>
            </a:r>
            <a:r>
              <a:rPr lang="ko" sz="1350" dirty="0">
                <a:solidFill>
                  <a:srgbClr val="212529"/>
                </a:solidFill>
                <a:highlight>
                  <a:srgbClr val="FFFFFF"/>
                </a:highlight>
              </a:rPr>
              <a:t>가 포함된다. 주소 설정, 오류 및 흐름 제어, 다중화를 수행한다.</a:t>
            </a:r>
            <a:endParaRPr sz="135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Arial"/>
              <a:buChar char="●"/>
            </a:pPr>
            <a:r>
              <a:rPr lang="ko" sz="1350" dirty="0">
                <a:solidFill>
                  <a:srgbClr val="212529"/>
                </a:solidFill>
                <a:highlight>
                  <a:srgbClr val="FFFFFF"/>
                </a:highlight>
              </a:rPr>
              <a:t>PDU : </a:t>
            </a:r>
            <a:r>
              <a:rPr lang="ko" sz="1350" dirty="0">
                <a:solidFill>
                  <a:srgbClr val="FF0000"/>
                </a:solidFill>
                <a:highlight>
                  <a:srgbClr val="FFFFFF"/>
                </a:highlight>
              </a:rPr>
              <a:t>세그먼트</a:t>
            </a:r>
            <a:r>
              <a:rPr lang="ko" sz="1350" dirty="0">
                <a:solidFill>
                  <a:srgbClr val="212529"/>
                </a:solidFill>
                <a:highlight>
                  <a:srgbClr val="FFFFFF"/>
                </a:highlight>
              </a:rPr>
              <a:t>(Segment)</a:t>
            </a:r>
            <a:endParaRPr sz="135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Arial"/>
              <a:buChar char="●"/>
            </a:pPr>
            <a:r>
              <a:rPr lang="ko" sz="1350" dirty="0">
                <a:solidFill>
                  <a:srgbClr val="212529"/>
                </a:solidFill>
                <a:highlight>
                  <a:srgbClr val="FFFFFF"/>
                </a:highlight>
              </a:rPr>
              <a:t>프로토콜 : </a:t>
            </a:r>
            <a:r>
              <a:rPr lang="ko" sz="1350" dirty="0">
                <a:solidFill>
                  <a:srgbClr val="FF0000"/>
                </a:solidFill>
                <a:highlight>
                  <a:srgbClr val="FFFFFF"/>
                </a:highlight>
              </a:rPr>
              <a:t>TCP, UDP </a:t>
            </a:r>
            <a:r>
              <a:rPr lang="ko" sz="1350" dirty="0">
                <a:solidFill>
                  <a:srgbClr val="212529"/>
                </a:solidFill>
                <a:highlight>
                  <a:srgbClr val="FFFFFF"/>
                </a:highlight>
              </a:rPr>
              <a:t>, ARP, RTP</a:t>
            </a:r>
            <a:endParaRPr sz="135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Arial"/>
              <a:buChar char="●"/>
            </a:pPr>
            <a:r>
              <a:rPr lang="ko" sz="1350" dirty="0">
                <a:solidFill>
                  <a:srgbClr val="212529"/>
                </a:solidFill>
                <a:highlight>
                  <a:srgbClr val="FFFFFF"/>
                </a:highlight>
              </a:rPr>
              <a:t>장비 : 게이트웨이, L4 스위치</a:t>
            </a:r>
            <a:endParaRPr sz="1350" dirty="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OSI 7계층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241100" y="1151800"/>
            <a:ext cx="8103600" cy="1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212529"/>
                </a:solidFill>
                <a:highlight>
                  <a:srgbClr val="FFFFFF"/>
                </a:highlight>
              </a:rPr>
              <a:t>5계층 : 세션계층 (Session Layer)</a:t>
            </a:r>
            <a:endParaRPr sz="1300" b="1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통신 세션을 구성하는 계층으로, </a:t>
            </a:r>
            <a:r>
              <a:rPr lang="ko" sz="1150">
                <a:solidFill>
                  <a:srgbClr val="212529"/>
                </a:solidFill>
                <a:highlight>
                  <a:srgbClr val="FFFFFF"/>
                </a:highlight>
              </a:rPr>
              <a:t>포트(Port)</a:t>
            </a: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번호를 기반으로 연결한다. 통신장치 간의 상호작용을 설정하고 유지하며 동기화한다. 동시송수신(Duplex), 반이중(Half-Duplex), 전이중(Full-Duplex) 방식의 통신과 함께 체크 포인팅과 유후, 종료, 다시 시작 과정 등을 수행한다.</a:t>
            </a:r>
            <a:endParaRPr sz="1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Arial"/>
              <a:buChar char="●"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프로토콜 : NetBIOS, SSH, TLS</a:t>
            </a:r>
            <a:endParaRPr sz="135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241100" y="3054675"/>
            <a:ext cx="8103600" cy="1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212529"/>
                </a:solidFill>
                <a:highlight>
                  <a:srgbClr val="FFFFFF"/>
                </a:highlight>
              </a:rPr>
              <a:t>6계층 : 표현계층 (Presentation Layer)</a:t>
            </a:r>
            <a:endParaRPr sz="1300" b="1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표현계층은 송신측과 수신측 사이에서 </a:t>
            </a:r>
            <a:r>
              <a:rPr lang="ko" sz="1150">
                <a:solidFill>
                  <a:srgbClr val="212529"/>
                </a:solidFill>
                <a:highlight>
                  <a:srgbClr val="FFFFFF"/>
                </a:highlight>
              </a:rPr>
              <a:t>데이터의 형식</a:t>
            </a: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(png, jpg, jpeg...)을 정해준다. 받은 데이터를 코드 변환, 구문 검색, 암호화, 압축의 과정을 통해 올바른 표준방식으로 변환해준다.</a:t>
            </a:r>
            <a:endParaRPr sz="1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Arial"/>
              <a:buChar char="●"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</a:rPr>
              <a:t>JPG, MPEG, SMB, AFP</a:t>
            </a:r>
            <a:endParaRPr sz="135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1418</Words>
  <Application>Microsoft Office PowerPoint</Application>
  <PresentationFormat>화면 슬라이드 쇼(16:9)</PresentationFormat>
  <Paragraphs>127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Dotum</vt:lpstr>
      <vt:lpstr>맑은 고딕</vt:lpstr>
      <vt:lpstr>맑은 고딕</vt:lpstr>
      <vt:lpstr>Arial</vt:lpstr>
      <vt:lpstr>Simple Light</vt:lpstr>
      <vt:lpstr>응용 sw 기초 기술활용</vt:lpstr>
      <vt:lpstr>네트워크</vt:lpstr>
      <vt:lpstr>프로토콜</vt:lpstr>
      <vt:lpstr>OSI 7계층</vt:lpstr>
      <vt:lpstr>OSI 7계층</vt:lpstr>
      <vt:lpstr>OSI 7계층</vt:lpstr>
      <vt:lpstr>OSI 7계층</vt:lpstr>
      <vt:lpstr>OSI 7계층</vt:lpstr>
      <vt:lpstr>OSI 7계층</vt:lpstr>
      <vt:lpstr>OSI 7계층</vt:lpstr>
      <vt:lpstr>TCP/IP</vt:lpstr>
      <vt:lpstr>TCP/IP</vt:lpstr>
      <vt:lpstr>인캡슐레이션 / 디캡슐레이션</vt:lpstr>
      <vt:lpstr>TCP, UDP</vt:lpstr>
      <vt:lpstr>URL 구조</vt:lpstr>
      <vt:lpstr>Port</vt:lpstr>
      <vt:lpstr>Telnet 명령어</vt:lpstr>
      <vt:lpstr>netstate 명령어</vt:lpstr>
      <vt:lpstr>미들웨어</vt:lpstr>
      <vt:lpstr>미들웨어의 종류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 sw 기초 기술활용</dc:title>
  <cp:lastModifiedBy>ezen</cp:lastModifiedBy>
  <cp:revision>23</cp:revision>
  <dcterms:modified xsi:type="dcterms:W3CDTF">2022-12-09T07:37:45Z</dcterms:modified>
</cp:coreProperties>
</file>