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02425" cy="99345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36">
          <p15:clr>
            <a:srgbClr val="A4A3A4"/>
          </p15:clr>
        </p15:guide>
        <p15:guide id="4" orient="horz" pos="1394">
          <p15:clr>
            <a:srgbClr val="A4A3A4"/>
          </p15:clr>
        </p15:guide>
        <p15:guide id="5" orient="horz" pos="1218">
          <p15:clr>
            <a:srgbClr val="A4A3A4"/>
          </p15:clr>
        </p15:guide>
        <p15:guide id="6" pos="204">
          <p15:clr>
            <a:srgbClr val="A4A3A4"/>
          </p15:clr>
        </p15:guide>
        <p15:guide id="7" pos="5556">
          <p15:clr>
            <a:srgbClr val="A4A3A4"/>
          </p15:clr>
        </p15:guide>
        <p15:guide id="8" pos="385">
          <p15:clr>
            <a:srgbClr val="A4A3A4"/>
          </p15:clr>
        </p15:guide>
        <p15:guide id="9" pos="5321">
          <p15:clr>
            <a:srgbClr val="A4A3A4"/>
          </p15:clr>
        </p15:guide>
        <p15:guide id="10" pos="954">
          <p15:clr>
            <a:srgbClr val="A4A3A4"/>
          </p15:clr>
        </p15:guide>
      </p15:sldGuideLst>
    </p:ext>
    <p:ext uri="{2D200454-40CA-4A62-9FC3-DE9A4176ACB9}">
      <p15:notesGuideLst>
        <p15:guide id="1" orient="horz" pos="3129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7" roundtripDataSignature="AMtx7mjgs3NfeOJNrrt+1KylIxDqXAY8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FF3AFC-599E-40C9-B45E-8DC665B8D685}">
  <a:tblStyle styleId="{72FF3AFC-599E-40C9-B45E-8DC665B8D6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336" orient="horz"/>
        <p:guide pos="1394" orient="horz"/>
        <p:guide pos="1218" orient="horz"/>
        <p:guide pos="204"/>
        <p:guide pos="5556"/>
        <p:guide pos="385"/>
        <p:guide pos="5321"/>
        <p:guide pos="95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9" orient="horz"/>
        <p:guide pos="214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3141" y="0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7288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6122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17575" y="744538"/>
            <a:ext cx="4967288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1020f45dd_0_13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1020f45dd_0_13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b1020f45dd_0_13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1020f45dd_0_4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1020f45dd_0_4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b1020f45dd_0_4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1020f45dd_1_14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1020f45dd_1_14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b1020f45dd_1_14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1020f45dd_1_21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1020f45dd_1_21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b1020f45dd_1_21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112eaf935_0_0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1b112eaf935_0_0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12eaf935_0_4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b112eaf935_0_4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b112eaf935_0_4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112eaf935_0_44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b112eaf935_0_44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1b112eaf935_0_44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1020f45dd_1_0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1b1020f45dd_1_0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1020f45dd_1_4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1020f45dd_1_4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b1020f45dd_1_4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1020f45dd_1_35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b1020f45dd_1_35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b1020f45dd_1_35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26:notes"/>
          <p:cNvSpPr/>
          <p:nvPr>
            <p:ph idx="2" type="sldImg"/>
          </p:nvPr>
        </p:nvSpPr>
        <p:spPr>
          <a:xfrm>
            <a:off x="917575" y="744538"/>
            <a:ext cx="4967288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1020f45dd_1_48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1020f45dd_1_48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b1020f45dd_1_48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:notes"/>
          <p:cNvSpPr/>
          <p:nvPr>
            <p:ph idx="2" type="sldImg"/>
          </p:nvPr>
        </p:nvSpPr>
        <p:spPr>
          <a:xfrm>
            <a:off x="917575" y="744538"/>
            <a:ext cx="4967288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27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27:notes"/>
          <p:cNvSpPr txBox="1"/>
          <p:nvPr>
            <p:ph idx="12" type="sldNum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b533d2e5da_0_8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b533d2e5da_0_8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1b533d2e5da_0_8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533d2e5da_0_21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b533d2e5da_0_21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b533d2e5da_0_21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533d2e5da_0_42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b533d2e5da_0_42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b533d2e5da_0_42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533d2e5da_0_59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b533d2e5da_0_59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b533d2e5da_0_59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533d2e5da_0_71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533d2e5da_0_71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b533d2e5da_0_71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1020f45dd_0_0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1b1020f45dd_0_0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 showMasterSp="0">
  <p:cSld name="1_제목 슬라이드">
    <p:bg>
      <p:bgPr>
        <a:gradFill>
          <a:gsLst>
            <a:gs pos="0">
              <a:srgbClr val="1B53A6"/>
            </a:gs>
            <a:gs pos="100000">
              <a:srgbClr val="103365"/>
            </a:gs>
          </a:gsLst>
          <a:lin ang="0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3"/>
          <p:cNvSpPr txBox="1"/>
          <p:nvPr>
            <p:ph type="ctrTitle"/>
          </p:nvPr>
        </p:nvSpPr>
        <p:spPr>
          <a:xfrm>
            <a:off x="642910" y="3114674"/>
            <a:ext cx="7858180" cy="600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3"/>
          <p:cNvSpPr txBox="1"/>
          <p:nvPr>
            <p:ph idx="1" type="body"/>
          </p:nvPr>
        </p:nvSpPr>
        <p:spPr>
          <a:xfrm>
            <a:off x="642910" y="3714752"/>
            <a:ext cx="785818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–"/>
              <a:defRPr sz="24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53"/>
          <p:cNvSpPr txBox="1"/>
          <p:nvPr>
            <p:ph idx="2" type="body"/>
          </p:nvPr>
        </p:nvSpPr>
        <p:spPr>
          <a:xfrm>
            <a:off x="642938" y="5072066"/>
            <a:ext cx="4214812" cy="1000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중간 제목 (간지)">
  <p:cSld name="중간 제목 (간지)">
    <p:bg>
      <p:bgPr>
        <a:gradFill>
          <a:gsLst>
            <a:gs pos="0">
              <a:srgbClr val="EA5B1C"/>
            </a:gs>
            <a:gs pos="100000">
              <a:srgbClr val="8C3919"/>
            </a:gs>
          </a:gsLst>
          <a:lin ang="0" scaled="0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4"/>
          <p:cNvSpPr txBox="1"/>
          <p:nvPr>
            <p:ph type="title"/>
          </p:nvPr>
        </p:nvSpPr>
        <p:spPr>
          <a:xfrm>
            <a:off x="404108" y="146596"/>
            <a:ext cx="8344356" cy="5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55"/>
          <p:cNvGrpSpPr/>
          <p:nvPr/>
        </p:nvGrpSpPr>
        <p:grpSpPr>
          <a:xfrm>
            <a:off x="0" y="6550729"/>
            <a:ext cx="9144000" cy="307271"/>
            <a:chOff x="0" y="6586729"/>
            <a:chExt cx="9144000" cy="307271"/>
          </a:xfrm>
        </p:grpSpPr>
        <p:sp>
          <p:nvSpPr>
            <p:cNvPr id="22" name="Google Shape;22;p55"/>
            <p:cNvSpPr/>
            <p:nvPr/>
          </p:nvSpPr>
          <p:spPr>
            <a:xfrm>
              <a:off x="0" y="6606000"/>
              <a:ext cx="9144000" cy="288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5"/>
            <p:cNvSpPr/>
            <p:nvPr/>
          </p:nvSpPr>
          <p:spPr>
            <a:xfrm>
              <a:off x="0" y="6586729"/>
              <a:ext cx="9144000" cy="360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55"/>
          <p:cNvSpPr txBox="1"/>
          <p:nvPr/>
        </p:nvSpPr>
        <p:spPr>
          <a:xfrm>
            <a:off x="6383826" y="6640581"/>
            <a:ext cx="242326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55"/>
          <p:cNvPicPr preferRelativeResize="0"/>
          <p:nvPr/>
        </p:nvPicPr>
        <p:blipFill rotWithShape="1">
          <a:blip r:embed="rId2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098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6"/>
          <p:cNvGrpSpPr/>
          <p:nvPr/>
        </p:nvGrpSpPr>
        <p:grpSpPr>
          <a:xfrm>
            <a:off x="0" y="6550729"/>
            <a:ext cx="9144000" cy="307271"/>
            <a:chOff x="0" y="6586729"/>
            <a:chExt cx="9144000" cy="307271"/>
          </a:xfrm>
        </p:grpSpPr>
        <p:sp>
          <p:nvSpPr>
            <p:cNvPr id="28" name="Google Shape;28;p56"/>
            <p:cNvSpPr/>
            <p:nvPr/>
          </p:nvSpPr>
          <p:spPr>
            <a:xfrm>
              <a:off x="0" y="6606000"/>
              <a:ext cx="9144000" cy="288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6"/>
            <p:cNvSpPr/>
            <p:nvPr/>
          </p:nvSpPr>
          <p:spPr>
            <a:xfrm>
              <a:off x="0" y="6586729"/>
              <a:ext cx="9144000" cy="360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56"/>
          <p:cNvSpPr txBox="1"/>
          <p:nvPr/>
        </p:nvSpPr>
        <p:spPr>
          <a:xfrm>
            <a:off x="6383826" y="6640581"/>
            <a:ext cx="242326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56"/>
          <p:cNvPicPr preferRelativeResize="0"/>
          <p:nvPr/>
        </p:nvPicPr>
        <p:blipFill rotWithShape="1">
          <a:blip r:embed="rId2">
            <a:alphaModFix/>
          </a:blip>
          <a:srcRect b="0" l="0" r="0" t="48936"/>
          <a:stretch/>
        </p:blipFill>
        <p:spPr>
          <a:xfrm>
            <a:off x="0" y="4156108"/>
            <a:ext cx="9144000" cy="23944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JinMSun 작업\2014미선컴 백업\2. 레퍼런스 백업\2012프로젝트\LG CNS Entrue World 사장님 발표 프레젠테이션\work\png\81.png" id="32" name="Google Shape;32;p56"/>
          <p:cNvPicPr preferRelativeResize="0"/>
          <p:nvPr/>
        </p:nvPicPr>
        <p:blipFill rotWithShape="1">
          <a:blip r:embed="rId3">
            <a:alphaModFix/>
          </a:blip>
          <a:srcRect b="0" l="53551" r="0" t="0"/>
          <a:stretch/>
        </p:blipFill>
        <p:spPr>
          <a:xfrm>
            <a:off x="4891177" y="4563374"/>
            <a:ext cx="4252823" cy="1993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JinMSun 작업\2014미선컴 백업\2. 레퍼런스 백업\2012프로젝트\LG CNS Entrue World 사장님 발표 프레젠테이션\work\png\81.png" id="33" name="Google Shape;33;p56"/>
          <p:cNvPicPr preferRelativeResize="0"/>
          <p:nvPr/>
        </p:nvPicPr>
        <p:blipFill rotWithShape="1">
          <a:blip r:embed="rId3">
            <a:alphaModFix/>
          </a:blip>
          <a:srcRect b="0" l="0" r="59639" t="0"/>
          <a:stretch/>
        </p:blipFill>
        <p:spPr>
          <a:xfrm>
            <a:off x="1593794" y="4563374"/>
            <a:ext cx="3695420" cy="1993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4.png" id="34" name="Google Shape;34;p56"/>
          <p:cNvPicPr preferRelativeResize="0"/>
          <p:nvPr/>
        </p:nvPicPr>
        <p:blipFill rotWithShape="1">
          <a:blip r:embed="rId4">
            <a:alphaModFix/>
          </a:blip>
          <a:srcRect b="0" l="20798" r="0" t="0"/>
          <a:stretch/>
        </p:blipFill>
        <p:spPr>
          <a:xfrm>
            <a:off x="0" y="909838"/>
            <a:ext cx="3683478" cy="5641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6"/>
          <p:cNvPicPr preferRelativeResize="0"/>
          <p:nvPr/>
        </p:nvPicPr>
        <p:blipFill rotWithShape="1">
          <a:blip r:embed="rId5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098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 showMasterSp="0">
  <p:cSld name="Thank you">
    <p:bg>
      <p:bgPr>
        <a:gradFill>
          <a:gsLst>
            <a:gs pos="0">
              <a:srgbClr val="F2F2F2"/>
            </a:gs>
            <a:gs pos="100000">
              <a:srgbClr val="BFBFBF"/>
            </a:gs>
          </a:gsLst>
          <a:lin ang="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type="ctrTitle"/>
          </p:nvPr>
        </p:nvSpPr>
        <p:spPr>
          <a:xfrm>
            <a:off x="412318" y="1224635"/>
            <a:ext cx="7858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lgun Gothic"/>
              <a:buNone/>
            </a:pPr>
            <a:r>
              <a:rPr lang="en-US"/>
              <a:t>6장. 관리구문, 제약조건, 데이터 사전</a:t>
            </a:r>
            <a:endParaRPr/>
          </a:p>
        </p:txBody>
      </p:sp>
      <p:sp>
        <p:nvSpPr>
          <p:cNvPr id="42" name="Google Shape;42;p1"/>
          <p:cNvSpPr txBox="1"/>
          <p:nvPr>
            <p:ph idx="1" type="body"/>
          </p:nvPr>
        </p:nvSpPr>
        <p:spPr>
          <a:xfrm>
            <a:off x="2339752" y="4221088"/>
            <a:ext cx="3600400" cy="2016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DML,DCL,DDL,TCL</a:t>
            </a:r>
            <a:endParaRPr sz="1600"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제약조건</a:t>
            </a:r>
            <a:endParaRPr sz="1600"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인덱스(Index)</a:t>
            </a:r>
            <a:endParaRPr sz="1600"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데이터 사전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1020f45dd_0_13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제약조건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b1020f45dd_0_13"/>
          <p:cNvSpPr txBox="1"/>
          <p:nvPr/>
        </p:nvSpPr>
        <p:spPr>
          <a:xfrm>
            <a:off x="740550" y="1135138"/>
            <a:ext cx="8079600" cy="4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1. NOT NULL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해당 컬럼에 NULL값(값을 넣지 않거나 공백처럼 값이 없는 경우)이 들어오지 못하게 함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EX) VALUE1 VARCHAR2(10) NOT NULL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2. UNIQUE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NULL은 허용하나 중복은 불가능함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EX) VALUE2 VARCHAR2(10) UNIQUE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3. PRIMARY KEY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NULL, 중복 불가능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EX) VALUE3 VARCHAR2(10) PRIMARY KEY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1020f45dd_0_4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제약조건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b1020f45dd_0_4"/>
          <p:cNvSpPr txBox="1"/>
          <p:nvPr/>
        </p:nvSpPr>
        <p:spPr>
          <a:xfrm>
            <a:off x="611200" y="789150"/>
            <a:ext cx="8836500" cy="5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4. FOREIGN KEY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NULL 가능, 타 테이블의 PRIMARY KEY여야하고 해당 테이블의 컬럼에 삽입되지 않은 값은 사용 불가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EX) VALUE4 VARCHAR2(10) REFERENCES 참조할_테이블(참조할_테이블의_PRIMARY_KEY)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5. CHECK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특정 범위 혹은 특정 값만 들어올 수 있게 함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EX) VALUE5 VARCHAR2(10) CHECK(VALUE5 BETWEEN 1 AND 10)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EX) VALUE6 VARCHAR2(10) CHECK(VALUE6 IN ('A', 'B'))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6. DEFAULT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NULL 값이 들어올 시 지정된 값을 삽입함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EX) VALUE7 VARCHAR2(10) DEFAULT '홍길동'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32" name="Google Shape;132;g1b1020f45dd_0_4"/>
          <p:cNvSpPr txBox="1"/>
          <p:nvPr/>
        </p:nvSpPr>
        <p:spPr>
          <a:xfrm>
            <a:off x="708450" y="4018125"/>
            <a:ext cx="6525600" cy="58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ALTER TABLE SAMPLE MODIFY AGE NUMBER CHECK(AGE IN (10, 11));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INSERT INTO SAMPLE VALUES(4, '정지우', 12); </a:t>
            </a:r>
            <a:r>
              <a:rPr lang="en-US" sz="1300">
                <a:solidFill>
                  <a:srgbClr val="FF0000"/>
                </a:solidFill>
              </a:rPr>
              <a:t>--에러발생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1020f45dd_1_14"/>
          <p:cNvSpPr txBox="1"/>
          <p:nvPr/>
        </p:nvSpPr>
        <p:spPr>
          <a:xfrm>
            <a:off x="442025" y="1366250"/>
            <a:ext cx="9697500" cy="4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1. 개체 무결성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각 테이블의 기본키를 구성하는 속성은 널(NULL) 값이나 중복된 값을 가질 수 없습니다.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[학생] 릴레이션에서 ‘학번’을 기본키로 지정했다면 ‘학번’ 속성은 NULL이 되어서는 안된다.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2. 참조 무결성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외래키 값은 NULL이거나 참조하는 테이블의 기본키 값과 동일해야 합니다.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즉, 각 릴레이션은 참조할 수 없는 외래키 값을 가질 수 없습니다.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[수강] 릴레이션에서 ‘학번’ 속성에는 [학생] 릴레이션의 ‘학번’ 속성에 없는 값은 입력할 수 없다.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3. 도메인 무결성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속성들의 값은 정의된 도메인에 속한 값이어야 합니다.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‘성별’이라는 속성에서 ‘남’, ‘여’를 제외한 데이터는 제한되어야 한다.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9" name="Google Shape;139;g1b1020f45dd_1_14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무결성 </a:t>
            </a:r>
            <a:r>
              <a:rPr b="1" lang="en-US" sz="2400">
                <a:solidFill>
                  <a:srgbClr val="0050A4"/>
                </a:solidFill>
              </a:rPr>
              <a:t>제약조건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b1020f45dd_1_14"/>
          <p:cNvSpPr txBox="1"/>
          <p:nvPr/>
        </p:nvSpPr>
        <p:spPr>
          <a:xfrm>
            <a:off x="442025" y="870650"/>
            <a:ext cx="7715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데이터베이스의 정확성, 일관성을 보장하기 위해 저장, 삭제, 수정 등을 제약하기 위한 조건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1020f45dd_1_21"/>
          <p:cNvSpPr txBox="1"/>
          <p:nvPr/>
        </p:nvSpPr>
        <p:spPr>
          <a:xfrm>
            <a:off x="466500" y="951000"/>
            <a:ext cx="8211000" cy="4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4. 고유 무결성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특정 속성에 대해 고유한 값을 가지도록 조건이 주어진 경우, 테이블의 각 튜플이 가지는 속성 값들은 서로 달라야 합니다.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[학생] 릴레이션에서 ‘이름’, ‘나이’는 서로 같은 값을 가질 수 있지만 ‘학번’의 경우, 각 튜플은 서로 다른 값을 가져야 한다.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5. NULL 무결성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테이블</a:t>
            </a:r>
            <a:r>
              <a:rPr lang="en-US" sz="1300">
                <a:solidFill>
                  <a:schemeClr val="dk1"/>
                </a:solidFill>
              </a:rPr>
              <a:t>의 특정 속성 값은 NULL 될 수 없습니다.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[학생] 테이블 정의 시 ‘과목’ 속성에 NULL 값이 올 수 없도록 제한했다면 ‘과목’ 속성에 NULL이 있어서는 안된다.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6. 키 무결성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각 테이블은 최소한 한 개 이상의 키가 존재해야 합니다.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7" name="Google Shape;147;g1b1020f45dd_1_21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무결성 제약조건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112eaf935_0_0"/>
          <p:cNvSpPr txBox="1"/>
          <p:nvPr>
            <p:ph type="title"/>
          </p:nvPr>
        </p:nvSpPr>
        <p:spPr>
          <a:xfrm>
            <a:off x="404108" y="146596"/>
            <a:ext cx="8344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lgun Gothic"/>
              <a:buNone/>
            </a:pPr>
            <a:r>
              <a:rPr lang="en-US"/>
              <a:t>3</a:t>
            </a:r>
            <a:r>
              <a:rPr lang="en-US"/>
              <a:t>. 인덱스(Index)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112eaf935_0_4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인덱스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1b112eaf935_0_4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490"/>
              </a:srgbClr>
            </a:outerShdw>
          </a:effectLst>
        </p:spPr>
      </p:pic>
      <p:sp>
        <p:nvSpPr>
          <p:cNvPr id="160" name="Google Shape;160;g1b112eaf935_0_4"/>
          <p:cNvSpPr txBox="1"/>
          <p:nvPr/>
        </p:nvSpPr>
        <p:spPr>
          <a:xfrm>
            <a:off x="791950" y="1125863"/>
            <a:ext cx="7351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인덱스란?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검색을 빠른 속도로 하기 위해서 사용한다.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오라클은 테이블 생성 시 인덱스를 따로 생성하지 않아도 자동으로 생성된다.-&gt;PK, Unique 컬럼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61" name="Google Shape;161;g1b112eaf935_0_4"/>
          <p:cNvSpPr txBox="1"/>
          <p:nvPr/>
        </p:nvSpPr>
        <p:spPr>
          <a:xfrm>
            <a:off x="480300" y="2212975"/>
            <a:ext cx="67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2" name="Google Shape;162;g1b112eaf935_0_4"/>
          <p:cNvGraphicFramePr/>
          <p:nvPr/>
        </p:nvGraphicFramePr>
        <p:xfrm>
          <a:off x="179275" y="24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{72FF3AFC-599E-40C9-B45E-8DC665B8D685}</a:tableStyleId>
              </a:tblPr>
              <a:tblGrid>
                <a:gridCol w="4392725"/>
                <a:gridCol w="4392725"/>
              </a:tblGrid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인덱스를 사용하면 좋은 경우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인덱스를 </a:t>
                      </a:r>
                      <a:r>
                        <a:rPr b="1" lang="en-US" sz="1200"/>
                        <a:t>사용하면 좋지 않을 경우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158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1. 테이블 행의 갯수가 많은 경우.(찾아야할 데이터)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2. 인덱스를 적용한 컬럼이 where 절에서 많이 사용되는 경우 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F15F5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3. join할 때 사용하는 컬럼(on 부모테이블.PK = 자식테이블.FK) 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F15F5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4. 검색 결과가 원본 테이블 데이터 2 ~ 4%에 해당하는 경우 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F15F5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5. 해당 컬럼이 null을 포함하는 경우(색인에 null이 제외)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1. 테이블의 행의 갯수가 적은 경우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2. 검색결과가 원본테이블의 많은 비중을 차지하는 경우.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3. 원본 테이블의 삽입, 수정, 삭제가 빈번한 경우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112eaf935_0_44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인덱스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b112eaf935_0_44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490"/>
              </a:srgbClr>
            </a:outerShdw>
          </a:effectLst>
        </p:spPr>
      </p:pic>
      <p:sp>
        <p:nvSpPr>
          <p:cNvPr id="170" name="Google Shape;170;g1b112eaf935_0_44"/>
          <p:cNvSpPr txBox="1"/>
          <p:nvPr/>
        </p:nvSpPr>
        <p:spPr>
          <a:xfrm>
            <a:off x="480300" y="1516450"/>
            <a:ext cx="67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b112eaf935_0_44"/>
          <p:cNvSpPr/>
          <p:nvPr/>
        </p:nvSpPr>
        <p:spPr>
          <a:xfrm>
            <a:off x="734850" y="1468000"/>
            <a:ext cx="6768000" cy="661800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22222"/>
                </a:solidFill>
              </a:rPr>
              <a:t>CREATE</a:t>
            </a:r>
            <a:r>
              <a:rPr lang="en-US" sz="1200">
                <a:solidFill>
                  <a:srgbClr val="222222"/>
                </a:solidFill>
              </a:rPr>
              <a:t> [UNIQUE] </a:t>
            </a:r>
            <a:r>
              <a:rPr b="1" lang="en-US" sz="1200">
                <a:solidFill>
                  <a:srgbClr val="222222"/>
                </a:solidFill>
              </a:rPr>
              <a:t>INDEX</a:t>
            </a:r>
            <a:r>
              <a:rPr lang="en-US" sz="1200">
                <a:solidFill>
                  <a:srgbClr val="222222"/>
                </a:solidFill>
              </a:rPr>
              <a:t> 인덱스명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22222"/>
                </a:solidFill>
              </a:rPr>
              <a:t>      </a:t>
            </a:r>
            <a:r>
              <a:rPr b="1" lang="en-US" sz="1200">
                <a:solidFill>
                  <a:srgbClr val="222222"/>
                </a:solidFill>
              </a:rPr>
              <a:t>ON</a:t>
            </a:r>
            <a:r>
              <a:rPr lang="en-US" sz="1200">
                <a:solidFill>
                  <a:srgbClr val="222222"/>
                </a:solidFill>
              </a:rPr>
              <a:t> 테이블명 (컬럼1 [, 컬럼2, 컬럼3, ...])</a:t>
            </a:r>
            <a:endParaRPr b="1" sz="1100"/>
          </a:p>
        </p:txBody>
      </p:sp>
      <p:sp>
        <p:nvSpPr>
          <p:cNvPr id="172" name="Google Shape;172;g1b112eaf935_0_44"/>
          <p:cNvSpPr/>
          <p:nvPr/>
        </p:nvSpPr>
        <p:spPr>
          <a:xfrm>
            <a:off x="755876" y="4205550"/>
            <a:ext cx="6705000" cy="497100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22222"/>
                </a:solidFill>
              </a:rPr>
              <a:t>DROP </a:t>
            </a:r>
            <a:r>
              <a:rPr b="1" lang="en-US" sz="1200">
                <a:solidFill>
                  <a:srgbClr val="222222"/>
                </a:solidFill>
              </a:rPr>
              <a:t>INDEX</a:t>
            </a:r>
            <a:r>
              <a:rPr lang="en-US" sz="1200">
                <a:solidFill>
                  <a:srgbClr val="222222"/>
                </a:solidFill>
              </a:rPr>
              <a:t> 인덱스명</a:t>
            </a:r>
            <a:endParaRPr b="1" sz="1100"/>
          </a:p>
        </p:txBody>
      </p:sp>
      <p:sp>
        <p:nvSpPr>
          <p:cNvPr id="173" name="Google Shape;173;g1b112eaf935_0_44"/>
          <p:cNvSpPr txBox="1"/>
          <p:nvPr/>
        </p:nvSpPr>
        <p:spPr>
          <a:xfrm>
            <a:off x="797900" y="1083100"/>
            <a:ext cx="771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인덱스 만들기</a:t>
            </a:r>
            <a:endParaRPr b="1" sz="1300"/>
          </a:p>
        </p:txBody>
      </p:sp>
      <p:sp>
        <p:nvSpPr>
          <p:cNvPr id="174" name="Google Shape;174;g1b112eaf935_0_44"/>
          <p:cNvSpPr txBox="1"/>
          <p:nvPr/>
        </p:nvSpPr>
        <p:spPr>
          <a:xfrm>
            <a:off x="797888" y="3805350"/>
            <a:ext cx="771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인덱스 삭제하기</a:t>
            </a:r>
            <a:endParaRPr b="1" sz="1300"/>
          </a:p>
        </p:txBody>
      </p:sp>
      <p:sp>
        <p:nvSpPr>
          <p:cNvPr id="175" name="Google Shape;175;g1b112eaf935_0_44"/>
          <p:cNvSpPr txBox="1"/>
          <p:nvPr/>
        </p:nvSpPr>
        <p:spPr>
          <a:xfrm>
            <a:off x="755875" y="2337650"/>
            <a:ext cx="6705000" cy="92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CREATE INDEX EMP_IX01 ON EMP(NAME);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CREATE INDEX EMP_IX02 ON EMP(NO, NAME);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CREATE UNIQUE INDEX EMP_UK ON EMP(AGE); </a:t>
            </a:r>
            <a:r>
              <a:rPr lang="en-US" sz="1200">
                <a:solidFill>
                  <a:srgbClr val="FF0000"/>
                </a:solidFill>
              </a:rPr>
              <a:t>--에러 해당 테이블의 유일한 값이여야 한다.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CREATE UNIQUE INDEX EMP_UK ON EMP(NO);</a:t>
            </a:r>
            <a:endParaRPr sz="1200"/>
          </a:p>
        </p:txBody>
      </p:sp>
      <p:sp>
        <p:nvSpPr>
          <p:cNvPr id="176" name="Google Shape;176;g1b112eaf935_0_44"/>
          <p:cNvSpPr txBox="1"/>
          <p:nvPr/>
        </p:nvSpPr>
        <p:spPr>
          <a:xfrm>
            <a:off x="755875" y="5001400"/>
            <a:ext cx="6705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DROP INDEX EMP_IX02;</a:t>
            </a:r>
            <a:endParaRPr sz="120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1020f45dd_1_0"/>
          <p:cNvSpPr txBox="1"/>
          <p:nvPr>
            <p:ph type="title"/>
          </p:nvPr>
        </p:nvSpPr>
        <p:spPr>
          <a:xfrm>
            <a:off x="404108" y="146596"/>
            <a:ext cx="8344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lgun Gothic"/>
              <a:buNone/>
            </a:pPr>
            <a:r>
              <a:rPr lang="en-US"/>
              <a:t>4</a:t>
            </a:r>
            <a:r>
              <a:rPr lang="en-US"/>
              <a:t>. 데이터 사전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020f45dd_1_4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데이터 사전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b1020f45dd_1_4"/>
          <p:cNvSpPr txBox="1"/>
          <p:nvPr/>
        </p:nvSpPr>
        <p:spPr>
          <a:xfrm>
            <a:off x="550350" y="2223500"/>
            <a:ext cx="8043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데이터 사전이란?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데이터베이스의 </a:t>
            </a:r>
            <a:r>
              <a:rPr lang="en-US" u="sng"/>
              <a:t>데이터(사용자 데이터)를 제외한 모든 정보</a:t>
            </a:r>
            <a:r>
              <a:rPr lang="en-US"/>
              <a:t>(DBMS가 관리하는 데이터)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데이터 사전의 내용을 변경하는 권한은 시스템 사용자(데이터베이스 관리자: DBA)가 가진다.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반면 일반 사용자에게는 단순 조회만 가능한 읽기 전용 테이블 형태가 제공된다.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/>
              <a:t>메타 데이터(Meta Data)</a:t>
            </a:r>
            <a:r>
              <a:rPr lang="en-US"/>
              <a:t>로 구성되어있다.</a:t>
            </a:r>
            <a:endParaRPr/>
          </a:p>
        </p:txBody>
      </p:sp>
      <p:sp>
        <p:nvSpPr>
          <p:cNvPr id="189" name="Google Shape;189;g1b1020f45dd_1_4"/>
          <p:cNvSpPr txBox="1"/>
          <p:nvPr/>
        </p:nvSpPr>
        <p:spPr>
          <a:xfrm>
            <a:off x="657525" y="4232700"/>
            <a:ext cx="625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데이터 사전 내용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사용자 정보(ID, 비밀번호 및 권한 등)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데이터베이스 객체(테이블, 인덱스, 뷰 등)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무결성 제약 상태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함수, 프로시저 및 트리거 정보 등</a:t>
            </a:r>
            <a:endParaRPr/>
          </a:p>
        </p:txBody>
      </p:sp>
      <p:sp>
        <p:nvSpPr>
          <p:cNvPr id="190" name="Google Shape;190;g1b1020f45dd_1_4"/>
          <p:cNvSpPr/>
          <p:nvPr/>
        </p:nvSpPr>
        <p:spPr>
          <a:xfrm>
            <a:off x="3269425" y="991200"/>
            <a:ext cx="2933400" cy="1058100"/>
          </a:xfrm>
          <a:prstGeom prst="wedgeRectCallout">
            <a:avLst>
              <a:gd fmla="val -55935" name="adj1"/>
              <a:gd fmla="val 8545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DBMS(Database Management system)란? 데이터 베이스를 운영하고 관리하는 소프트웨어</a:t>
            </a:r>
            <a:endParaRPr sz="1200"/>
          </a:p>
        </p:txBody>
      </p:sp>
      <p:sp>
        <p:nvSpPr>
          <p:cNvPr id="191" name="Google Shape;191;g1b1020f45dd_1_4"/>
          <p:cNvSpPr/>
          <p:nvPr/>
        </p:nvSpPr>
        <p:spPr>
          <a:xfrm>
            <a:off x="5256900" y="3703650"/>
            <a:ext cx="2933400" cy="1058100"/>
          </a:xfrm>
          <a:prstGeom prst="wedgeRectCallout">
            <a:avLst>
              <a:gd fmla="val -56564" name="adj1"/>
              <a:gd fmla="val -7199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메타 데이터</a:t>
            </a:r>
            <a:r>
              <a:rPr lang="en-US" sz="1200">
                <a:solidFill>
                  <a:schemeClr val="dk1"/>
                </a:solidFill>
              </a:rPr>
              <a:t>란? </a:t>
            </a:r>
            <a:r>
              <a:rPr lang="en-US" sz="1150">
                <a:solidFill>
                  <a:schemeClr val="dk1"/>
                </a:solidFill>
              </a:rPr>
              <a:t>데이터에 관한 구조화된 데이터로, 대량의 정보 가운데에서 확인하고자 하는 정보를 효율적으로 검색하기 위해 일정한 규칙에 따라 구조화 혹은 표준화한 정보.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1020f45dd_1_35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데이터 사전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1b1020f45dd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013" y="2511625"/>
            <a:ext cx="4518825" cy="39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b1020f45dd_1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1188" y="1914325"/>
            <a:ext cx="5042135" cy="5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b1020f45dd_1_35"/>
          <p:cNvSpPr txBox="1"/>
          <p:nvPr/>
        </p:nvSpPr>
        <p:spPr>
          <a:xfrm>
            <a:off x="884038" y="1029925"/>
            <a:ext cx="70188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오라클에서 데이터 사전 검색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 - 오라클 사용자는 뷰로 데이터 사전에 접근할 수 있다. 오라클에서 데이터 사전과 관련된 뷰는 세 가지 영역이 있으며, 이때 오브젝트에 접근할 수 있는 사용자 권한에 따라 다음과 같이 구분된다.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404108" y="146596"/>
            <a:ext cx="8344356" cy="5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lgun Gothic"/>
              <a:buNone/>
            </a:pPr>
            <a:r>
              <a:rPr lang="en-US"/>
              <a:t>1. DML, DCL, DDL, TCL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b1020f45dd_1_48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데이터 사전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b1020f45dd_1_48"/>
          <p:cNvSpPr txBox="1"/>
          <p:nvPr/>
        </p:nvSpPr>
        <p:spPr>
          <a:xfrm>
            <a:off x="471175" y="1017975"/>
            <a:ext cx="9590400" cy="5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DBA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검색 범위 - 데이터베이스의 모든 객체 조회 가능(DBA_는 시스템 접근 권한 의미)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  데이터 사전 검색 쿼리문(예시)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    - SELECT * FROM DBA_TABLES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    - SELECT * FROM DAB_INDEXES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    - SELECT * FROM DBA_VIEWS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ALL_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검색 범위 - 자신의 계정으로 접근 가능한 객체와 타 계정의 접근 권한을 가진 모든 객체 조회 가능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  데이터 사전 검색 쿼리문(예시)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   - SELECT * FROM ALL_TABLES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   - SELECT * FROM ALL_INDEXES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   - SELECT * FROM ALL_VIEWS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USER_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검색 범위 - 현재 자신의 계정이 소유한 객체 조회 가능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  데이터 사전 검색 쿼리문(예시)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   - SELECT * FROM USER_TABLES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   - SELECT * FROM USER_INDEXES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   - SELECT * FROM USER_VIEWS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/>
        </p:nvSpPr>
        <p:spPr>
          <a:xfrm>
            <a:off x="0" y="0"/>
            <a:ext cx="9144000" cy="597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DML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27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098"/>
              </a:srgbClr>
            </a:outerShdw>
          </a:effectLst>
        </p:spPr>
      </p:pic>
      <p:sp>
        <p:nvSpPr>
          <p:cNvPr id="55" name="Google Shape;55;p27"/>
          <p:cNvSpPr txBox="1"/>
          <p:nvPr/>
        </p:nvSpPr>
        <p:spPr>
          <a:xfrm>
            <a:off x="714975" y="1079775"/>
            <a:ext cx="840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DML(Data Manipulation Laguage)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데이터를 수정, 삭제, 조회하는 명령어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INSERT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DELETE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UPDATE</a:t>
            </a:r>
            <a:endParaRPr b="1"/>
          </a:p>
        </p:txBody>
      </p:sp>
      <p:sp>
        <p:nvSpPr>
          <p:cNvPr id="56" name="Google Shape;56;p27"/>
          <p:cNvSpPr/>
          <p:nvPr/>
        </p:nvSpPr>
        <p:spPr>
          <a:xfrm>
            <a:off x="927146" y="2956663"/>
            <a:ext cx="6258900" cy="656400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</a:rPr>
              <a:t>INSERT INTO 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테이블이름(컬럼1, 컬럼2 … ) 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VALUES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(값1, 값2 … ); </a:t>
            </a:r>
            <a:r>
              <a:rPr i="0" lang="en-US" sz="1100" u="none" cap="none" strike="noStrike">
                <a:solidFill>
                  <a:srgbClr val="FF0000"/>
                </a:solidFill>
              </a:rPr>
              <a:t>--일부컬럼만 사용할 경우 </a:t>
            </a:r>
            <a:endParaRPr i="0" sz="1100" u="none" cap="none" strike="noStrike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</a:rPr>
              <a:t>INSERT INTO 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테이블이름 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VALUES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(값1, 값2 … ); </a:t>
            </a:r>
            <a:r>
              <a:rPr i="0" lang="en-US" sz="1100" u="none" cap="none" strike="noStrike">
                <a:solidFill>
                  <a:srgbClr val="FF0000"/>
                </a:solidFill>
              </a:rPr>
              <a:t>--전체컬럼을 다 사용할 경우</a:t>
            </a:r>
            <a:endParaRPr i="0" sz="1100" u="none" cap="none" strike="noStrike">
              <a:solidFill>
                <a:srgbClr val="FF0000"/>
              </a:solidFill>
            </a:endParaRPr>
          </a:p>
        </p:txBody>
      </p:sp>
      <p:sp>
        <p:nvSpPr>
          <p:cNvPr id="57" name="Google Shape;57;p27"/>
          <p:cNvSpPr/>
          <p:nvPr/>
        </p:nvSpPr>
        <p:spPr>
          <a:xfrm>
            <a:off x="927147" y="3867513"/>
            <a:ext cx="5832600" cy="466800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</a:rPr>
              <a:t>UPDATE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 테이블이름 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SET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 컬럼 = 변경할값 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WHERE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 컬럼 = 특정값;</a:t>
            </a:r>
            <a:endParaRPr i="0" sz="1100" u="none" cap="none" strike="noStrike">
              <a:solidFill>
                <a:srgbClr val="000000"/>
              </a:solidFill>
            </a:endParaRPr>
          </a:p>
        </p:txBody>
      </p:sp>
      <p:sp>
        <p:nvSpPr>
          <p:cNvPr id="58" name="Google Shape;58;p27"/>
          <p:cNvSpPr/>
          <p:nvPr/>
        </p:nvSpPr>
        <p:spPr>
          <a:xfrm>
            <a:off x="927147" y="4588787"/>
            <a:ext cx="5832600" cy="985800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</a:rPr>
              <a:t>DELETE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 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FROM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 테이블이름 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WHERE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 컬럼 = 특정값; --</a:t>
            </a:r>
            <a:r>
              <a:rPr i="0" lang="en-US" sz="1100" u="none" cap="none" strike="noStrike">
                <a:solidFill>
                  <a:srgbClr val="FF0000"/>
                </a:solidFill>
              </a:rPr>
              <a:t>특정레코드삭제</a:t>
            </a:r>
            <a:endParaRPr i="0" sz="1100" u="none" cap="none" strike="noStrike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</a:rPr>
              <a:t>DELETE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 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FROM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 테이블이름; --</a:t>
            </a:r>
            <a:r>
              <a:rPr i="0" lang="en-US" sz="1100" u="none" cap="none" strike="noStrike">
                <a:solidFill>
                  <a:srgbClr val="FF0000"/>
                </a:solidFill>
              </a:rPr>
              <a:t>전체레코드삭제</a:t>
            </a:r>
            <a:endParaRPr i="0" sz="1100" u="none" cap="none" strike="noStrike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533d2e5da_0_8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DDL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g1b533d2e5da_0_8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099"/>
              </a:srgbClr>
            </a:outerShdw>
          </a:effectLst>
        </p:spPr>
      </p:pic>
      <p:sp>
        <p:nvSpPr>
          <p:cNvPr id="66" name="Google Shape;66;g1b533d2e5da_0_8"/>
          <p:cNvSpPr txBox="1"/>
          <p:nvPr/>
        </p:nvSpPr>
        <p:spPr>
          <a:xfrm>
            <a:off x="739200" y="905625"/>
            <a:ext cx="8404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DDL(Data Manipulation Laguage)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데이터를 정의하는 명령어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CREATE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ALTER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DROP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TRUNCATE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RENAME</a:t>
            </a:r>
            <a:endParaRPr b="1"/>
          </a:p>
        </p:txBody>
      </p:sp>
      <p:sp>
        <p:nvSpPr>
          <p:cNvPr id="67" name="Google Shape;67;g1b533d2e5da_0_8"/>
          <p:cNvSpPr/>
          <p:nvPr/>
        </p:nvSpPr>
        <p:spPr>
          <a:xfrm>
            <a:off x="936422" y="3122562"/>
            <a:ext cx="5832600" cy="432000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</a:rPr>
              <a:t>CREATE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 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TABLE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 테이블명 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( 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컬럼명 자료형 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);</a:t>
            </a:r>
            <a:endParaRPr b="1" i="0" sz="1100" u="none" cap="none" strike="noStrike">
              <a:solidFill>
                <a:srgbClr val="000000"/>
              </a:solidFill>
            </a:endParaRPr>
          </a:p>
        </p:txBody>
      </p:sp>
      <p:sp>
        <p:nvSpPr>
          <p:cNvPr id="68" name="Google Shape;68;g1b533d2e5da_0_8"/>
          <p:cNvSpPr/>
          <p:nvPr/>
        </p:nvSpPr>
        <p:spPr>
          <a:xfrm>
            <a:off x="936426" y="3788950"/>
            <a:ext cx="7714200" cy="1160400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</a:rPr>
              <a:t>ALTER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 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TABLE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 테이블명 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ADD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 컬럼명  컬럼타입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;	</a:t>
            </a:r>
            <a:r>
              <a:rPr b="1" i="0" lang="en-US" sz="1100" u="none" cap="none" strike="noStrike">
                <a:solidFill>
                  <a:srgbClr val="FF0000"/>
                </a:solidFill>
              </a:rPr>
              <a:t>-- 컬럼 추가</a:t>
            </a:r>
            <a:endParaRPr b="1" i="0" sz="1100" u="none" cap="none" strike="noStrike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</a:rPr>
              <a:t>ALTER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 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TABLE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 테이블명 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MODIFY </a:t>
            </a:r>
            <a:r>
              <a:rPr lang="en-US" sz="1100">
                <a:solidFill>
                  <a:srgbClr val="000000"/>
                </a:solidFill>
              </a:rPr>
              <a:t>(컬럼명1 데이터 유형 [default 값] [not null], 컬럼명2 데이터 유형…)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;</a:t>
            </a:r>
            <a:r>
              <a:rPr b="1" lang="en-US" sz="1100">
                <a:solidFill>
                  <a:srgbClr val="000000"/>
                </a:solidFill>
              </a:rPr>
              <a:t>   </a:t>
            </a:r>
            <a:r>
              <a:rPr b="1" i="0" lang="en-US" sz="1100" u="none" cap="none" strike="noStrike">
                <a:solidFill>
                  <a:srgbClr val="FF0000"/>
                </a:solidFill>
              </a:rPr>
              <a:t>-- 컬럼의 속성 변경</a:t>
            </a:r>
            <a:endParaRPr b="1" i="0" sz="1100" u="none" cap="none" strike="noStrike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</a:rPr>
              <a:t>ALTER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 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TABLE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 테이블명 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DROP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 컬럼명  컬럼타입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;	</a:t>
            </a:r>
            <a:r>
              <a:rPr b="1" i="0" lang="en-US" sz="1100" u="none" cap="none" strike="noStrike">
                <a:solidFill>
                  <a:srgbClr val="FF0000"/>
                </a:solidFill>
              </a:rPr>
              <a:t>-- 컬럼 삭제</a:t>
            </a:r>
            <a:endParaRPr b="1" i="0" sz="1100" u="none" cap="none" strike="noStrike">
              <a:solidFill>
                <a:srgbClr val="FF0000"/>
              </a:solidFill>
            </a:endParaRPr>
          </a:p>
        </p:txBody>
      </p:sp>
      <p:sp>
        <p:nvSpPr>
          <p:cNvPr id="69" name="Google Shape;69;g1b533d2e5da_0_8"/>
          <p:cNvSpPr/>
          <p:nvPr/>
        </p:nvSpPr>
        <p:spPr>
          <a:xfrm>
            <a:off x="936422" y="5104879"/>
            <a:ext cx="6833700" cy="720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100" u="none" cap="none" strike="noStrike">
                <a:solidFill>
                  <a:srgbClr val="000000"/>
                </a:solidFill>
              </a:rPr>
              <a:t>ALTER TABLE CUSTOMER RENAME COLUMN GENDER TO GEN; -- 이름 변경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100" u="none" cap="none" strike="noStrike">
                <a:solidFill>
                  <a:srgbClr val="000000"/>
                </a:solidFill>
              </a:rPr>
              <a:t>ALTER TABLE CUSTOMER RENAME COLUMN GEN TO GENDER; -- 원복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70" name="Google Shape;70;g1b533d2e5da_0_8"/>
          <p:cNvSpPr/>
          <p:nvPr/>
        </p:nvSpPr>
        <p:spPr>
          <a:xfrm>
            <a:off x="936422" y="5980412"/>
            <a:ext cx="5832600" cy="432000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/>
              <a:t>TRUNCATE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 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TABLE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 테이블명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;</a:t>
            </a:r>
            <a:endParaRPr b="1" i="0" sz="11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533d2e5da_0_21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DCL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1b533d2e5da_0_21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099"/>
              </a:srgbClr>
            </a:outerShdw>
          </a:effectLst>
        </p:spPr>
      </p:pic>
      <p:sp>
        <p:nvSpPr>
          <p:cNvPr id="78" name="Google Shape;78;g1b533d2e5da_0_21"/>
          <p:cNvSpPr txBox="1"/>
          <p:nvPr/>
        </p:nvSpPr>
        <p:spPr>
          <a:xfrm>
            <a:off x="739200" y="905625"/>
            <a:ext cx="840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DCL(Data Manipulation Laguage)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유저를 생성하고 권한을 부여하는 명령어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CREATE USER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ALTER USER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DROP USER</a:t>
            </a:r>
            <a:endParaRPr b="1"/>
          </a:p>
        </p:txBody>
      </p:sp>
      <p:sp>
        <p:nvSpPr>
          <p:cNvPr id="79" name="Google Shape;79;g1b533d2e5da_0_21"/>
          <p:cNvSpPr/>
          <p:nvPr/>
        </p:nvSpPr>
        <p:spPr>
          <a:xfrm>
            <a:off x="936422" y="3122562"/>
            <a:ext cx="5832600" cy="432000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/>
              <a:t>CREATE USER </a:t>
            </a:r>
            <a:r>
              <a:rPr lang="en-US" sz="1100"/>
              <a:t>사용자</a:t>
            </a:r>
            <a:r>
              <a:rPr b="1" lang="en-US" sz="1100"/>
              <a:t> IDENTIFIED BY </a:t>
            </a:r>
            <a:r>
              <a:rPr lang="en-US" sz="1100"/>
              <a:t>비밀번호</a:t>
            </a:r>
            <a:r>
              <a:rPr b="1" lang="en-US" sz="1100"/>
              <a:t>;</a:t>
            </a:r>
            <a:endParaRPr b="1" i="0" sz="1100" u="none" cap="none" strike="noStrike">
              <a:solidFill>
                <a:srgbClr val="000000"/>
              </a:solidFill>
            </a:endParaRPr>
          </a:p>
        </p:txBody>
      </p:sp>
      <p:sp>
        <p:nvSpPr>
          <p:cNvPr id="80" name="Google Shape;80;g1b533d2e5da_0_21"/>
          <p:cNvSpPr/>
          <p:nvPr/>
        </p:nvSpPr>
        <p:spPr>
          <a:xfrm>
            <a:off x="936422" y="3804787"/>
            <a:ext cx="5832600" cy="432000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/>
              <a:t>ALTER USER </a:t>
            </a:r>
            <a:r>
              <a:rPr lang="en-US" sz="1100"/>
              <a:t>사용자</a:t>
            </a:r>
            <a:r>
              <a:rPr b="1" lang="en-US" sz="1100"/>
              <a:t> IDENTIFIED BY </a:t>
            </a:r>
            <a:r>
              <a:rPr lang="en-US" sz="1100"/>
              <a:t>변경할 비밀번호;</a:t>
            </a:r>
            <a:endParaRPr i="0" sz="1100" u="none" cap="none" strike="noStrike">
              <a:solidFill>
                <a:srgbClr val="000000"/>
              </a:solidFill>
            </a:endParaRPr>
          </a:p>
        </p:txBody>
      </p:sp>
      <p:sp>
        <p:nvSpPr>
          <p:cNvPr id="81" name="Google Shape;81;g1b533d2e5da_0_21"/>
          <p:cNvSpPr/>
          <p:nvPr/>
        </p:nvSpPr>
        <p:spPr>
          <a:xfrm>
            <a:off x="936422" y="4487012"/>
            <a:ext cx="5832600" cy="432000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/>
              <a:t>DROP USER </a:t>
            </a:r>
            <a:r>
              <a:rPr lang="en-US" sz="1100"/>
              <a:t>사용자;</a:t>
            </a:r>
            <a:endParaRPr i="0" sz="1100" u="none" cap="none" strike="noStrike">
              <a:solidFill>
                <a:srgbClr val="000000"/>
              </a:solidFill>
            </a:endParaRPr>
          </a:p>
        </p:txBody>
      </p:sp>
      <p:sp>
        <p:nvSpPr>
          <p:cNvPr id="82" name="Google Shape;82;g1b533d2e5da_0_21"/>
          <p:cNvSpPr txBox="1"/>
          <p:nvPr/>
        </p:nvSpPr>
        <p:spPr>
          <a:xfrm>
            <a:off x="3949075" y="5389975"/>
            <a:ext cx="666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CREATE USER PERSON1 IDENTIFIED BY TEST1234;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GRANT CONNECT, RESOURCE, DBA TO PERSON1; --권한 부여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ALTER USER PERSON1 IDENTIFIED BY TEST6789;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DROP USER PERSON1;</a:t>
            </a:r>
            <a:endParaRPr sz="120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533d2e5da_0_42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T</a:t>
            </a:r>
            <a:r>
              <a:rPr b="1" lang="en-US" sz="2400">
                <a:solidFill>
                  <a:srgbClr val="0050A4"/>
                </a:solidFill>
              </a:rPr>
              <a:t>CL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g1b533d2e5da_0_42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099"/>
              </a:srgbClr>
            </a:outerShdw>
          </a:effectLst>
        </p:spPr>
      </p:pic>
      <p:sp>
        <p:nvSpPr>
          <p:cNvPr id="90" name="Google Shape;90;g1b533d2e5da_0_42"/>
          <p:cNvSpPr txBox="1"/>
          <p:nvPr/>
        </p:nvSpPr>
        <p:spPr>
          <a:xfrm>
            <a:off x="739200" y="735475"/>
            <a:ext cx="8404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TCL</a:t>
            </a:r>
            <a:r>
              <a:rPr b="1" lang="en-US"/>
              <a:t>(Data Manipulation Laguage)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트랜잭션을 제어하는 명령어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COMMIT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ROLLBACK</a:t>
            </a:r>
            <a:endParaRPr b="1"/>
          </a:p>
        </p:txBody>
      </p:sp>
      <p:sp>
        <p:nvSpPr>
          <p:cNvPr id="91" name="Google Shape;91;g1b533d2e5da_0_42"/>
          <p:cNvSpPr txBox="1"/>
          <p:nvPr/>
        </p:nvSpPr>
        <p:spPr>
          <a:xfrm>
            <a:off x="739200" y="2502288"/>
            <a:ext cx="807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트랜잭션이란?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쪼개질 수 없는 업무처리의 단위. -&gt; 죽어도 한 세트로 묶일수 밖에 없는 논리적인 업무처리 단위다.</a:t>
            </a:r>
            <a:endParaRPr/>
          </a:p>
        </p:txBody>
      </p:sp>
      <p:pic>
        <p:nvPicPr>
          <p:cNvPr id="92" name="Google Shape;92;g1b533d2e5da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75" y="4164849"/>
            <a:ext cx="7809350" cy="8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b533d2e5da_0_42"/>
          <p:cNvSpPr txBox="1"/>
          <p:nvPr/>
        </p:nvSpPr>
        <p:spPr>
          <a:xfrm>
            <a:off x="562650" y="3605600"/>
            <a:ext cx="84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쇼핑몰에서 티셔츠를 결제 할때 트랜잭션(아래 두가지 액션은 하나로 묶인다)</a:t>
            </a:r>
            <a:endParaRPr/>
          </a:p>
        </p:txBody>
      </p:sp>
      <p:sp>
        <p:nvSpPr>
          <p:cNvPr id="94" name="Google Shape;94;g1b533d2e5da_0_42"/>
          <p:cNvSpPr txBox="1"/>
          <p:nvPr/>
        </p:nvSpPr>
        <p:spPr>
          <a:xfrm>
            <a:off x="562650" y="5022900"/>
            <a:ext cx="843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티셔츠의 재고가 1개 일때 두 사람이 동시에 티셔츠를 결제하는 상황이라면 결제는 둘다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성공해도 재고는 한 사람만 차감되어야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 </a:t>
            </a:r>
            <a:r>
              <a:rPr lang="en-US">
                <a:solidFill>
                  <a:schemeClr val="dk1"/>
                </a:solidFill>
              </a:rPr>
              <a:t>결제가 성공했지만 </a:t>
            </a:r>
            <a:r>
              <a:rPr b="1" lang="en-US">
                <a:solidFill>
                  <a:schemeClr val="dk1"/>
                </a:solidFill>
              </a:rPr>
              <a:t>재고 차감이 실패하면 결제도 함께 ROLLBACK</a:t>
            </a:r>
            <a:r>
              <a:rPr lang="en-US">
                <a:solidFill>
                  <a:schemeClr val="dk1"/>
                </a:solidFill>
              </a:rPr>
              <a:t> 되어야 한다.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533d2e5da_0_59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TCL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1b533d2e5da_0_59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099"/>
              </a:srgbClr>
            </a:outerShdw>
          </a:effectLst>
        </p:spPr>
      </p:pic>
      <p:sp>
        <p:nvSpPr>
          <p:cNvPr id="102" name="Google Shape;102;g1b533d2e5da_0_59"/>
          <p:cNvSpPr txBox="1"/>
          <p:nvPr/>
        </p:nvSpPr>
        <p:spPr>
          <a:xfrm>
            <a:off x="680325" y="1018463"/>
            <a:ext cx="80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트랜잭션의 특징</a:t>
            </a:r>
            <a:endParaRPr/>
          </a:p>
        </p:txBody>
      </p:sp>
      <p:pic>
        <p:nvPicPr>
          <p:cNvPr id="103" name="Google Shape;103;g1b533d2e5da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75" y="1839849"/>
            <a:ext cx="7822149" cy="31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533d2e5da_0_71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COMMIT, ROLLBACK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b533d2e5da_0_71"/>
          <p:cNvSpPr txBox="1"/>
          <p:nvPr/>
        </p:nvSpPr>
        <p:spPr>
          <a:xfrm>
            <a:off x="740550" y="833038"/>
            <a:ext cx="807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COMMIT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INSERT, UPDATE, DELETE 후 변경된 내용을 확정, 반영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커밋을 실행하지 않으면 내 컴퓨터의 메모리까지만 반영이 되고 다른 사용자는 변경된 값을 조회할 수 없다.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UPDATE를 한 뒤 오랫동안 커밋이나 롤백을 하지 않으면 LOCK에 걸려 다른 사용자가 변경 할 수 없으니 주의해야 한다.</a:t>
            </a:r>
            <a:endParaRPr/>
          </a:p>
        </p:txBody>
      </p:sp>
      <p:sp>
        <p:nvSpPr>
          <p:cNvPr id="111" name="Google Shape;111;g1b533d2e5da_0_71"/>
          <p:cNvSpPr txBox="1"/>
          <p:nvPr/>
        </p:nvSpPr>
        <p:spPr>
          <a:xfrm>
            <a:off x="740550" y="2546288"/>
            <a:ext cx="807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ROLLBACK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INSERT, UPDATE, DELETE 후 변경된 내용을 취소한다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롤백을 하면 변경하기 이전 값으로 복구된다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UPDATE를 한 뒤 오랫동안 커밋이나 롤백을 하지 않으면 LOCK에 걸려 다른 사용자가 변경 할 수 없으니 주의해야 한다.</a:t>
            </a:r>
            <a:endParaRPr/>
          </a:p>
        </p:txBody>
      </p:sp>
      <p:sp>
        <p:nvSpPr>
          <p:cNvPr id="112" name="Google Shape;112;g1b533d2e5da_0_71"/>
          <p:cNvSpPr txBox="1"/>
          <p:nvPr/>
        </p:nvSpPr>
        <p:spPr>
          <a:xfrm>
            <a:off x="3627075" y="3737075"/>
            <a:ext cx="4337700" cy="2955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CREATE TABLE SAMPLE (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 NO   NUMBER PRIMARY KEY,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 NAME VARCHAR2(20),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 AGE  NUMBER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INSERT INTO SAMPLE VALUES(1, '양지은', 10);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INSERT INTO SAMPLE VALUES(2, '박우진', 10);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INSERT INTO SAMPLE VALUES(3, '김태은', 10);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COMMIT;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INSERT INTO SAMPLE VALUES(4, '정지우', 10);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ROLLBACK;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1020f45dd_0_0"/>
          <p:cNvSpPr txBox="1"/>
          <p:nvPr>
            <p:ph type="title"/>
          </p:nvPr>
        </p:nvSpPr>
        <p:spPr>
          <a:xfrm>
            <a:off x="404108" y="146596"/>
            <a:ext cx="8344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lgun Gothic"/>
              <a:buNone/>
            </a:pPr>
            <a:r>
              <a:rPr lang="en-US"/>
              <a:t>2</a:t>
            </a:r>
            <a:r>
              <a:rPr lang="en-US"/>
              <a:t>. 제약조건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2015-12-23T07:47:36Z</dcterms:created>
  <dc:creator>Bwjeong</dc:creator>
</cp:coreProperties>
</file>