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7" r:id="rId1"/>
  </p:sldMasterIdLst>
  <p:notesMasterIdLst>
    <p:notesMasterId r:id="rId25"/>
  </p:notesMasterIdLst>
  <p:sldIdLst>
    <p:sldId id="1100" r:id="rId2"/>
    <p:sldId id="1101" r:id="rId3"/>
    <p:sldId id="1106" r:id="rId4"/>
    <p:sldId id="1105" r:id="rId5"/>
    <p:sldId id="1110" r:id="rId6"/>
    <p:sldId id="1104" r:id="rId7"/>
    <p:sldId id="1109" r:id="rId8"/>
    <p:sldId id="1111" r:id="rId9"/>
    <p:sldId id="1112" r:id="rId10"/>
    <p:sldId id="1108" r:id="rId11"/>
    <p:sldId id="1107" r:id="rId12"/>
    <p:sldId id="1113" r:id="rId13"/>
    <p:sldId id="1114" r:id="rId14"/>
    <p:sldId id="1102" r:id="rId15"/>
    <p:sldId id="1103" r:id="rId16"/>
    <p:sldId id="1115" r:id="rId17"/>
    <p:sldId id="1116" r:id="rId18"/>
    <p:sldId id="1119" r:id="rId19"/>
    <p:sldId id="1118" r:id="rId20"/>
    <p:sldId id="1120" r:id="rId21"/>
    <p:sldId id="1121" r:id="rId22"/>
    <p:sldId id="260" r:id="rId23"/>
    <p:sldId id="1099" r:id="rId24"/>
  </p:sldIdLst>
  <p:sldSz cx="12192000" cy="6858000"/>
  <p:notesSz cx="6858000" cy="9947275"/>
  <p:embeddedFontLst>
    <p:embeddedFont>
      <p:font typeface="Google Sans" panose="020B0604020202020204" charset="0"/>
      <p:regular r:id="rId26"/>
      <p:bold r:id="rId27"/>
      <p:italic r:id="rId28"/>
      <p:boldItalic r:id="rId29"/>
    </p:embeddedFont>
    <p:embeddedFont>
      <p:font typeface="Verdana" panose="020B0604030504040204" pitchFamily="34" charset="0"/>
      <p:regular r:id="rId30"/>
      <p:bold r:id="rId31"/>
      <p:italic r:id="rId32"/>
      <p:boldItalic r:id="rId33"/>
    </p:embeddedFont>
    <p:embeddedFont>
      <p:font typeface="Google Sans Medium" panose="020B0604020202020204" charset="0"/>
      <p:regular r:id="rId34"/>
      <p:bold r:id="rId35"/>
      <p:italic r:id="rId36"/>
      <p:boldItalic r:id="rId37"/>
    </p:embeddedFont>
    <p:embeddedFont>
      <p:font typeface="나눔고딕 ExtraBold" panose="020D0904000000000000" pitchFamily="50" charset="-127"/>
      <p:bold r:id="rId38"/>
    </p:embeddedFont>
    <p:embeddedFont>
      <p:font typeface="나눔고딕" panose="020D0604000000000000" pitchFamily="50" charset="-127"/>
      <p:regular r:id="rId39"/>
      <p:bold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orient="horz" pos="4236" userDrawn="1">
          <p15:clr>
            <a:srgbClr val="A4A3A4"/>
          </p15:clr>
        </p15:guide>
        <p15:guide id="3" orient="horz" pos="760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orient="horz" pos="3366" userDrawn="1">
          <p15:clr>
            <a:srgbClr val="A4A3A4"/>
          </p15:clr>
        </p15:guide>
        <p15:guide id="6" orient="horz" pos="3970" userDrawn="1">
          <p15:clr>
            <a:srgbClr val="A4A3A4"/>
          </p15:clr>
        </p15:guide>
        <p15:guide id="7" pos="1609" userDrawn="1">
          <p15:clr>
            <a:srgbClr val="A4A3A4"/>
          </p15:clr>
        </p15:guide>
        <p15:guide id="8" pos="1663" userDrawn="1">
          <p15:clr>
            <a:srgbClr val="A4A3A4"/>
          </p15:clr>
        </p15:guide>
        <p15:guide id="9" pos="4191" userDrawn="1">
          <p15:clr>
            <a:srgbClr val="A4A3A4"/>
          </p15:clr>
        </p15:guide>
        <p15:guide id="10" pos="17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32">
          <p15:clr>
            <a:srgbClr val="A4A3A4"/>
          </p15:clr>
        </p15:guide>
        <p15:guide id="4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00A8D6"/>
    <a:srgbClr val="00BBF0"/>
    <a:srgbClr val="6A7AB7"/>
    <a:srgbClr val="624B8F"/>
    <a:srgbClr val="CC96C1"/>
    <a:srgbClr val="39ADA5"/>
    <a:srgbClr val="3D3E80"/>
    <a:srgbClr val="D2D3D5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69585" autoAdjust="0"/>
  </p:normalViewPr>
  <p:slideViewPr>
    <p:cSldViewPr snapToGrid="0">
      <p:cViewPr varScale="1">
        <p:scale>
          <a:sx n="122" d="100"/>
          <a:sy n="122" d="100"/>
        </p:scale>
        <p:origin x="120" y="1422"/>
      </p:cViewPr>
      <p:guideLst>
        <p:guide orient="horz" pos="391"/>
        <p:guide orient="horz" pos="4236"/>
        <p:guide orient="horz" pos="760"/>
        <p:guide orient="horz" pos="663"/>
        <p:guide orient="horz" pos="3366"/>
        <p:guide orient="horz" pos="3970"/>
        <p:guide pos="1609"/>
        <p:guide pos="1663"/>
        <p:guide pos="4191"/>
        <p:guide pos="17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-5208" y="-108"/>
      </p:cViewPr>
      <p:guideLst>
        <p:guide orient="horz" pos="3109"/>
        <p:guide pos="2141"/>
        <p:guide orient="horz" pos="313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2013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1" tIns="45951" rIns="91901" bIns="45951" numCol="1" anchor="t" anchorCtr="0" compatLnSpc="1">
            <a:prstTxWarp prst="textNoShape">
              <a:avLst/>
            </a:prstTxWarp>
          </a:bodyPr>
          <a:lstStyle>
            <a:lvl1pPr algn="l" defTabSz="919921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390" y="0"/>
            <a:ext cx="2972013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1" tIns="45951" rIns="91901" bIns="45951" numCol="1" anchor="t" anchorCtr="0" compatLnSpc="1">
            <a:prstTxWarp prst="textNoShape">
              <a:avLst/>
            </a:prstTxWarp>
          </a:bodyPr>
          <a:lstStyle>
            <a:lvl1pPr algn="r" defTabSz="919921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3" y="747713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481" y="4725155"/>
            <a:ext cx="5487040" cy="4475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1" tIns="45951" rIns="91901" bIns="459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133"/>
            <a:ext cx="2972013" cy="498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1" tIns="45951" rIns="91901" bIns="45951" numCol="1" anchor="b" anchorCtr="0" compatLnSpc="1">
            <a:prstTxWarp prst="textNoShape">
              <a:avLst/>
            </a:prstTxWarp>
          </a:bodyPr>
          <a:lstStyle>
            <a:lvl1pPr algn="l" defTabSz="919921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390" y="9447133"/>
            <a:ext cx="2972013" cy="498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1" tIns="45951" rIns="91901" bIns="45951" numCol="1" anchor="b" anchorCtr="0" compatLnSpc="1">
            <a:prstTxWarp prst="textNoShape">
              <a:avLst/>
            </a:prstTxWarp>
          </a:bodyPr>
          <a:lstStyle>
            <a:lvl1pPr algn="r" defTabSz="919921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0635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B0600000101010101" charset="-127"/>
        <a:ea typeface="나눔고딕" panose="020B0600000101010101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B0600000101010101" charset="-127"/>
        <a:ea typeface="나눔고딕" panose="020B0600000101010101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B0600000101010101" charset="-127"/>
        <a:ea typeface="나눔고딕" panose="020B0600000101010101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B0600000101010101" charset="-127"/>
        <a:ea typeface="나눔고딕" panose="020B0600000101010101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B0600000101010101" charset="-127"/>
        <a:ea typeface="나눔고딕" panose="020B0600000101010101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67f91aa7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567f91aa7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017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5396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이상 </a:t>
            </a:r>
            <a:r>
              <a:rPr lang="ko-KR" altLang="en-US" dirty="0" err="1" smtClean="0"/>
              <a:t>발표들어주셔서</a:t>
            </a:r>
            <a:r>
              <a:rPr lang="ko-KR" altLang="en-US" dirty="0" smtClean="0"/>
              <a:t> 감사합니다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저는 </a:t>
            </a:r>
            <a:r>
              <a:rPr lang="ko-KR" altLang="en-US" dirty="0" err="1" smtClean="0"/>
              <a:t>모베란의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백지훈이였습니다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2804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45697e3912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45697e3912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시간이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질문이 있으시다면</a:t>
            </a:r>
            <a:r>
              <a:rPr lang="en-US" altLang="ko-KR" dirty="0" smtClean="0"/>
              <a:t>…. 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시간이 없고</a:t>
            </a:r>
            <a:r>
              <a:rPr lang="en-US" altLang="ko-KR" dirty="0" smtClean="0"/>
              <a:t>,</a:t>
            </a:r>
            <a:r>
              <a:rPr lang="ko-KR" altLang="en-US" baseline="0" dirty="0" smtClean="0"/>
              <a:t> 질문이 있으시다면</a:t>
            </a:r>
            <a:r>
              <a:rPr lang="en-US" altLang="ko-KR" baseline="0" dirty="0" smtClean="0"/>
              <a:t>…. </a:t>
            </a:r>
            <a:r>
              <a:rPr lang="ko-KR" altLang="en-US" baseline="0" dirty="0" smtClean="0"/>
              <a:t>저에게 따로 와서 이야기해주시면 감사하겠습니다</a:t>
            </a:r>
            <a:r>
              <a:rPr lang="en-US" altLang="ko-KR" baseline="0" dirty="0" smtClean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1225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" y="0"/>
            <a:ext cx="10425673" cy="5324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27938" y="4117978"/>
            <a:ext cx="785446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31806" y="5666014"/>
            <a:ext cx="7050593" cy="5343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0F6F-687E-473D-8B36-715DBF5517BC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C9A1-B776-42E5-AC2D-8587B5CE27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363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0F6F-687E-473D-8B36-715DBF5517BC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C9A1-B776-42E5-AC2D-8587B5CE2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43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75799" y="274642"/>
            <a:ext cx="2971801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60402" y="274642"/>
            <a:ext cx="871220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0F6F-687E-473D-8B36-715DBF5517BC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C9A1-B776-42E5-AC2D-8587B5CE2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541"/>
            <a:ext cx="10972800" cy="596291"/>
          </a:xfrm>
        </p:spPr>
        <p:txBody>
          <a:bodyPr>
            <a:normAutofit/>
          </a:bodyPr>
          <a:lstStyle>
            <a:lvl1pPr algn="l">
              <a:defRPr sz="3446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92555"/>
            <a:ext cx="10972800" cy="5133613"/>
          </a:xfrm>
        </p:spPr>
        <p:txBody>
          <a:bodyPr>
            <a:normAutofit/>
          </a:bodyPr>
          <a:lstStyle>
            <a:lvl1pPr>
              <a:defRPr sz="2462" b="1">
                <a:solidFill>
                  <a:srgbClr val="99CC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215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215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723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723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0F6F-687E-473D-8B36-715DBF5517BC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C9A1-B776-42E5-AC2D-8587B5CE276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Google Shape;85;p13"/>
          <p:cNvSpPr/>
          <p:nvPr userDrawn="1"/>
        </p:nvSpPr>
        <p:spPr>
          <a:xfrm>
            <a:off x="0" y="0"/>
            <a:ext cx="12192000" cy="869828"/>
          </a:xfrm>
          <a:prstGeom prst="rect">
            <a:avLst/>
          </a:prstGeom>
          <a:solidFill>
            <a:srgbClr val="284F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2718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0F6F-687E-473D-8B36-715DBF5517BC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C9A1-B776-42E5-AC2D-8587B5CE2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0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60401" y="1600204"/>
            <a:ext cx="5842000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705601" y="1600204"/>
            <a:ext cx="5842000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0F6F-687E-473D-8B36-715DBF5517BC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C9A1-B776-42E5-AC2D-8587B5CE2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0F6F-687E-473D-8B36-715DBF5517BC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C9A1-B776-42E5-AC2D-8587B5CE2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74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0F6F-687E-473D-8B36-715DBF5517BC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C9A1-B776-42E5-AC2D-8587B5CE2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04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0F6F-687E-473D-8B36-715DBF5517BC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C9A1-B776-42E5-AC2D-8587B5CE2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96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6" y="273054"/>
            <a:ext cx="6815666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084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0F6F-687E-473D-8B36-715DBF5517BC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C9A1-B776-42E5-AC2D-8587B5CE2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82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0F6F-687E-473D-8B36-715DBF5517BC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C9A1-B776-42E5-AC2D-8587B5CE2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61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60F6F-687E-473D-8B36-715DBF5517BC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9C9A1-B776-42E5-AC2D-8587B5CE276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 bwMode="auto">
          <a:xfrm>
            <a:off x="1243024" y="6446817"/>
            <a:ext cx="0" cy="15723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1979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dt="0"/>
  <p:txStyles>
    <p:titleStyle>
      <a:lvl1pPr algn="ctr" defTabSz="1125444" rtl="0" eaLnBrk="1" latinLnBrk="1" hangingPunct="1"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iklindernoren/Keras-GAN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12192000" cy="685798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89;p97"/>
          <p:cNvSpPr txBox="1"/>
          <p:nvPr/>
        </p:nvSpPr>
        <p:spPr>
          <a:xfrm>
            <a:off x="2264021" y="5500291"/>
            <a:ext cx="4131001" cy="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87" tIns="76187" rIns="76187" bIns="76187" anchor="t" anchorCtr="0">
            <a:no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>
                <a:solidFill>
                  <a:srgbClr val="5F6368"/>
                </a:solidFill>
                <a:latin typeface="+mn-lt"/>
                <a:ea typeface="Google Sans Medium"/>
                <a:cs typeface="Google Sans Medium"/>
                <a:sym typeface="Google Sans Medium"/>
              </a:rPr>
              <a:t>백지훈</a:t>
            </a:r>
            <a:r>
              <a:rPr lang="en" sz="2000" dirty="0">
                <a:solidFill>
                  <a:srgbClr val="5F6368"/>
                </a:solidFill>
                <a:latin typeface="+mn-lt"/>
                <a:ea typeface="Google Sans Medium"/>
                <a:cs typeface="Google Sans Medium"/>
                <a:sym typeface="Google Sans Medium"/>
              </a:rPr>
              <a:t>, </a:t>
            </a:r>
            <a:r>
              <a:rPr lang="ko-KR" altLang="en-US" sz="2000" dirty="0">
                <a:solidFill>
                  <a:srgbClr val="5F6368"/>
                </a:solidFill>
                <a:latin typeface="+mn-lt"/>
                <a:ea typeface="Google Sans Medium"/>
                <a:cs typeface="Google Sans Medium"/>
                <a:sym typeface="Google Sans Medium"/>
              </a:rPr>
              <a:t>㈜ </a:t>
            </a:r>
            <a:r>
              <a:rPr lang="ko-KR" altLang="en-US" sz="2000" dirty="0" err="1">
                <a:solidFill>
                  <a:srgbClr val="5F6368"/>
                </a:solidFill>
                <a:latin typeface="+mn-lt"/>
                <a:ea typeface="Google Sans Medium"/>
                <a:cs typeface="Google Sans Medium"/>
                <a:sym typeface="Google Sans Medium"/>
              </a:rPr>
              <a:t>모베란</a:t>
            </a:r>
            <a:r>
              <a:rPr lang="ko-KR" altLang="en-US" sz="2000" dirty="0">
                <a:solidFill>
                  <a:srgbClr val="5F6368"/>
                </a:solidFill>
                <a:latin typeface="+mn-lt"/>
                <a:ea typeface="Google Sans Medium"/>
                <a:cs typeface="Google Sans Medium"/>
                <a:sym typeface="Google Sans Medium"/>
              </a:rPr>
              <a:t> 대표</a:t>
            </a:r>
            <a:endParaRPr sz="2000" dirty="0">
              <a:solidFill>
                <a:srgbClr val="5F6368"/>
              </a:solidFill>
              <a:latin typeface="+mn-lt"/>
              <a:ea typeface="Google Sans Medium"/>
              <a:cs typeface="Google Sans Medium"/>
              <a:sym typeface="Google Sans Medium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2000" dirty="0">
                <a:solidFill>
                  <a:srgbClr val="5F6368"/>
                </a:solidFill>
                <a:latin typeface="+mn-lt"/>
                <a:ea typeface="Google Sans"/>
                <a:cs typeface="Google Sans"/>
                <a:sym typeface="Google Sans"/>
              </a:rPr>
              <a:t>jhbaik@moberan.com</a:t>
            </a:r>
            <a:endParaRPr sz="2000" dirty="0">
              <a:solidFill>
                <a:srgbClr val="5F6368"/>
              </a:solidFill>
              <a:latin typeface="+mn-lt"/>
              <a:ea typeface="Google Sans"/>
              <a:cs typeface="Google Sans"/>
              <a:sym typeface="Google Sans"/>
            </a:endParaRPr>
          </a:p>
        </p:txBody>
      </p:sp>
      <p:sp>
        <p:nvSpPr>
          <p:cNvPr id="10" name="Google Shape;395;p97"/>
          <p:cNvSpPr txBox="1"/>
          <p:nvPr/>
        </p:nvSpPr>
        <p:spPr>
          <a:xfrm>
            <a:off x="705938" y="2579334"/>
            <a:ext cx="5121500" cy="15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87" tIns="76187" rIns="76187" bIns="76187" anchor="t" anchorCtr="0">
            <a:noAutofit/>
          </a:bodyPr>
          <a:lstStyle/>
          <a:p>
            <a:pPr lvl="0"/>
            <a:r>
              <a:rPr lang="ko-KR" altLang="en-US" sz="4500" b="1" dirty="0" err="1" smtClean="0">
                <a:latin typeface="+mn-lt"/>
                <a:sym typeface="Google Sans"/>
              </a:rPr>
              <a:t>딥러닝</a:t>
            </a:r>
            <a:r>
              <a:rPr lang="ko-KR" altLang="en-US" sz="4500" b="1" dirty="0" smtClean="0">
                <a:latin typeface="+mn-lt"/>
                <a:sym typeface="Google Sans"/>
              </a:rPr>
              <a:t> 응용</a:t>
            </a:r>
            <a:r>
              <a:rPr lang="en-US" altLang="ko-KR" sz="4500" b="1" smtClean="0">
                <a:latin typeface="+mn-lt"/>
                <a:sym typeface="Google Sans"/>
              </a:rPr>
              <a:t>#4</a:t>
            </a:r>
            <a:endParaRPr sz="4166" b="1" dirty="0">
              <a:solidFill>
                <a:srgbClr val="3C4043"/>
              </a:solidFill>
              <a:latin typeface="+mn-lt"/>
              <a:ea typeface="Google Sans"/>
              <a:cs typeface="Google Sans"/>
              <a:sym typeface="Google Sans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09" y="5231010"/>
            <a:ext cx="1357312" cy="126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7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Variants of GAN </a:t>
            </a:r>
            <a:r>
              <a:rPr lang="ko-KR" altLang="en-US" dirty="0" smtClean="0"/>
              <a:t>소개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43291"/>
            <a:ext cx="2047875" cy="44196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79854" y="1543291"/>
            <a:ext cx="5227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https://github.com/eriklindernoren/Keras-GAN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CGAN – Conditional GAN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2751016"/>
            <a:ext cx="11594123" cy="90658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내가 만들고 싶은 </a:t>
            </a:r>
            <a:r>
              <a:rPr lang="ko-KR" altLang="en-US" sz="4000" dirty="0" err="1" smtClean="0"/>
              <a:t>손글씨</a:t>
            </a:r>
            <a:r>
              <a:rPr lang="ko-KR" altLang="en-US" sz="4000" dirty="0" smtClean="0"/>
              <a:t> 숫자를 </a:t>
            </a:r>
            <a:r>
              <a:rPr lang="ko-KR" altLang="en-US" sz="4000" dirty="0"/>
              <a:t>만들 수 없을까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8305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CGAN – Conditional GAN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2014 </a:t>
            </a:r>
            <a:r>
              <a:rPr lang="ko-KR" altLang="en-US" dirty="0" smtClean="0"/>
              <a:t>년 발표 </a:t>
            </a:r>
            <a:endParaRPr lang="en-US" altLang="ko-KR" dirty="0" smtClean="0"/>
          </a:p>
          <a:p>
            <a:r>
              <a:rPr lang="en-US" altLang="ko-KR" dirty="0" smtClean="0"/>
              <a:t>GAN </a:t>
            </a:r>
            <a:r>
              <a:rPr lang="ko-KR" altLang="en-US" dirty="0" smtClean="0"/>
              <a:t>의 조건부 버전</a:t>
            </a:r>
            <a:endParaRPr lang="en-US" altLang="ko-KR" dirty="0" smtClean="0"/>
          </a:p>
          <a:p>
            <a:r>
              <a:rPr lang="ko-KR" altLang="en-US" dirty="0" smtClean="0"/>
              <a:t>간단히 </a:t>
            </a:r>
            <a:r>
              <a:rPr lang="en-US" altLang="ko-KR" dirty="0" smtClean="0"/>
              <a:t>y </a:t>
            </a:r>
            <a:r>
              <a:rPr lang="ko-KR" altLang="en-US" dirty="0" smtClean="0"/>
              <a:t>데이터를 추가하여 만든 </a:t>
            </a:r>
            <a:r>
              <a:rPr lang="en-US" altLang="ko-KR" dirty="0" smtClean="0"/>
              <a:t>GAN</a:t>
            </a:r>
          </a:p>
          <a:p>
            <a:pPr marL="562722" lvl="1" indent="0">
              <a:buNone/>
            </a:pPr>
            <a:r>
              <a:rPr lang="en-US" altLang="ko-KR" dirty="0" smtClean="0"/>
              <a:t>y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== </a:t>
            </a:r>
            <a:r>
              <a:rPr lang="ko-KR" altLang="en-US" dirty="0" smtClean="0"/>
              <a:t>조건 </a:t>
            </a:r>
            <a:endParaRPr lang="en-US" altLang="ko-KR" dirty="0" smtClean="0"/>
          </a:p>
          <a:p>
            <a:pPr marL="562722" lvl="1" indent="0">
              <a:buNone/>
            </a:pPr>
            <a:r>
              <a:rPr lang="en-US" altLang="ko-KR" b="0" dirty="0"/>
              <a:t>class </a:t>
            </a:r>
            <a:r>
              <a:rPr lang="en-US" altLang="ko-KR" b="0" dirty="0" smtClean="0"/>
              <a:t>label</a:t>
            </a:r>
            <a:br>
              <a:rPr lang="en-US" altLang="ko-KR" b="0" dirty="0" smtClean="0"/>
            </a:br>
            <a:r>
              <a:rPr lang="ko-KR" altLang="en-US" b="0" dirty="0" smtClean="0"/>
              <a:t>복원을 </a:t>
            </a:r>
            <a:r>
              <a:rPr lang="ko-KR" altLang="en-US" b="0" dirty="0"/>
              <a:t>위한 데이터의 어떤 </a:t>
            </a:r>
            <a:r>
              <a:rPr lang="ko-KR" altLang="en-US" b="0" dirty="0" smtClean="0"/>
              <a:t>부분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다른 </a:t>
            </a:r>
            <a:r>
              <a:rPr lang="ko-KR" altLang="en-US" b="0" dirty="0"/>
              <a:t>양식</a:t>
            </a:r>
            <a:r>
              <a:rPr lang="en-US" altLang="ko-KR" b="0" dirty="0"/>
              <a:t>modal</a:t>
            </a:r>
            <a:r>
              <a:rPr lang="ko-KR" altLang="en-US" b="0" dirty="0"/>
              <a:t>의 데이터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/>
              <a:t>Unconditional </a:t>
            </a:r>
            <a:r>
              <a:rPr lang="ko-KR" altLang="en-US" dirty="0"/>
              <a:t>생성모델에서</a:t>
            </a:r>
            <a:r>
              <a:rPr lang="en-US" altLang="ko-KR" dirty="0"/>
              <a:t>, </a:t>
            </a:r>
            <a:r>
              <a:rPr lang="ko-KR" altLang="en-US" dirty="0"/>
              <a:t>데이터가 생성되는 종류</a:t>
            </a:r>
            <a:r>
              <a:rPr lang="en-US" altLang="ko-KR" dirty="0"/>
              <a:t>(mode)</a:t>
            </a:r>
            <a:r>
              <a:rPr lang="ko-KR" altLang="en-US" dirty="0"/>
              <a:t>를 제어할 방법 없음 </a:t>
            </a:r>
            <a:endParaRPr lang="en-US" altLang="ko-KR" dirty="0" smtClean="0"/>
          </a:p>
          <a:p>
            <a:r>
              <a:rPr lang="ko-KR" altLang="en-US" dirty="0"/>
              <a:t>추가 정보를 통해 데이터 생성 과정을 </a:t>
            </a:r>
            <a:r>
              <a:rPr lang="ko-KR" altLang="en-US" dirty="0" smtClean="0"/>
              <a:t>제어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0290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CGAN – Conditional GAN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https://greeksharifa.github.io/public/img/2019-03-19-CGAN/0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249" y="1129141"/>
            <a:ext cx="5781085" cy="608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6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CGAN – Conditional GAN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149" y="1455114"/>
            <a:ext cx="8857585" cy="4285928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1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CGAN – Conditional GAN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2237" y="2187575"/>
            <a:ext cx="6867525" cy="2743200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54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CGAN – Conditional </a:t>
            </a:r>
            <a:r>
              <a:rPr lang="en-US" altLang="ko-KR" dirty="0" smtClean="0"/>
              <a:t>GAN - MNIST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MNIST vanilla GAN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MNIST label (0~9)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y </a:t>
            </a:r>
            <a:r>
              <a:rPr lang="ko-KR" altLang="en-US" dirty="0" smtClean="0"/>
              <a:t>값으로 활용</a:t>
            </a:r>
            <a:endParaRPr lang="en-US" altLang="ko-KR" dirty="0" smtClean="0"/>
          </a:p>
          <a:p>
            <a:pPr lvl="1"/>
            <a:r>
              <a:rPr lang="en-US" altLang="ko-KR" b="0" dirty="0"/>
              <a:t>GAN </a:t>
            </a:r>
            <a:r>
              <a:rPr lang="ko-KR" altLang="en-US" b="0" dirty="0"/>
              <a:t>을 구성하는 세부 모델은 </a:t>
            </a:r>
            <a:r>
              <a:rPr lang="en-US" altLang="ko-KR" b="0" dirty="0"/>
              <a:t>CNN </a:t>
            </a:r>
            <a:r>
              <a:rPr lang="ko-KR" altLang="en-US" b="0" dirty="0"/>
              <a:t>이나 </a:t>
            </a:r>
            <a:r>
              <a:rPr lang="en-US" altLang="ko-KR" b="0" dirty="0"/>
              <a:t>DNN </a:t>
            </a:r>
            <a:r>
              <a:rPr lang="ko-KR" altLang="en-US" b="0" dirty="0"/>
              <a:t>이나 상관 없음</a:t>
            </a:r>
            <a:r>
              <a:rPr lang="en-US" altLang="ko-KR" b="0" dirty="0"/>
              <a:t>. </a:t>
            </a:r>
          </a:p>
          <a:p>
            <a:pPr lvl="1"/>
            <a:r>
              <a:rPr lang="en-US" altLang="ko-KR" b="0" dirty="0"/>
              <a:t>y </a:t>
            </a:r>
            <a:r>
              <a:rPr lang="ko-KR" altLang="en-US" b="0" dirty="0"/>
              <a:t>값을 </a:t>
            </a:r>
            <a:r>
              <a:rPr lang="en-US" altLang="ko-KR" b="0" dirty="0"/>
              <a:t>input </a:t>
            </a:r>
            <a:r>
              <a:rPr lang="ko-KR" altLang="en-US" b="0" dirty="0"/>
              <a:t>으로 추가</a:t>
            </a:r>
            <a:endParaRPr lang="en-US" altLang="ko-KR" b="0" dirty="0"/>
          </a:p>
          <a:p>
            <a:pPr lvl="1"/>
            <a:r>
              <a:rPr lang="en-US" altLang="ko-KR" b="0" dirty="0"/>
              <a:t> one-hot vector</a:t>
            </a:r>
            <a:r>
              <a:rPr lang="ko-KR" altLang="en-US" b="0" dirty="0"/>
              <a:t>로 </a:t>
            </a:r>
            <a:r>
              <a:rPr lang="en-US" altLang="ko-KR" b="0" dirty="0"/>
              <a:t>encode</a:t>
            </a:r>
            <a:r>
              <a:rPr lang="ko-KR" altLang="en-US" b="0" dirty="0"/>
              <a:t>한 </a:t>
            </a:r>
            <a:r>
              <a:rPr lang="en-US" altLang="ko-KR" b="0" dirty="0"/>
              <a:t>class label</a:t>
            </a:r>
            <a:r>
              <a:rPr lang="ko-KR" altLang="en-US" b="0" dirty="0"/>
              <a:t>을 조건부로 학습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96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CGAN – Conditional </a:t>
            </a:r>
            <a:r>
              <a:rPr lang="en-US" altLang="ko-KR" dirty="0" smtClean="0"/>
              <a:t>GAN - MNIST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08" y="1201981"/>
            <a:ext cx="3564018" cy="37920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066" y="1201981"/>
            <a:ext cx="3496951" cy="37295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557" y="1201981"/>
            <a:ext cx="37052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9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CGAN – Conditional GAN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149" y="1455114"/>
            <a:ext cx="8857585" cy="4285928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내용 개체 틀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979" y="3094466"/>
            <a:ext cx="3402899" cy="36206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8275899" y="2990294"/>
            <a:ext cx="2083443" cy="2137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87748" y="4672396"/>
            <a:ext cx="2083443" cy="802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04305" y="4672396"/>
            <a:ext cx="2083443" cy="8024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091591" y="4503561"/>
            <a:ext cx="2083443" cy="8024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197863" y="5339827"/>
            <a:ext cx="2083443" cy="8024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738168" y="4053246"/>
            <a:ext cx="2083443" cy="8024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6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CGAN – Conditional GAN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906" y="992555"/>
            <a:ext cx="5233133" cy="578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677727" y="1477108"/>
            <a:ext cx="10972800" cy="5585570"/>
          </a:xfrm>
          <a:prstGeom prst="rect">
            <a:avLst/>
          </a:prstGeom>
        </p:spPr>
        <p:txBody>
          <a:bodyPr vert="horz" lIns="112542" tIns="56271" rIns="112542" bIns="56271" rtlCol="0" anchor="ctr">
            <a:normAutofit fontScale="925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1125444" lvl="1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+mn-ea"/>
              </a:rPr>
              <a:t>1</a:t>
            </a:r>
            <a:r>
              <a:rPr lang="ko-KR" altLang="en-US" sz="2800" dirty="0">
                <a:latin typeface="+mn-ea"/>
              </a:rPr>
              <a:t>주 </a:t>
            </a:r>
            <a:r>
              <a:rPr lang="en-US" altLang="ko-KR" sz="2800" dirty="0">
                <a:latin typeface="+mn-ea"/>
              </a:rPr>
              <a:t>: </a:t>
            </a:r>
            <a:r>
              <a:rPr lang="ko-KR" altLang="en-US" sz="2800" dirty="0">
                <a:latin typeface="+mn-ea"/>
              </a:rPr>
              <a:t>강의소개 및 </a:t>
            </a:r>
            <a:r>
              <a:rPr lang="ko-KR" altLang="en-US" sz="2800" dirty="0" err="1">
                <a:latin typeface="+mn-ea"/>
              </a:rPr>
              <a:t>딥러닝</a:t>
            </a:r>
            <a:r>
              <a:rPr lang="ko-KR" altLang="en-US" sz="2800" dirty="0">
                <a:latin typeface="+mn-ea"/>
              </a:rPr>
              <a:t> 개요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marL="1582644"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+mn-ea"/>
              </a:rPr>
              <a:t>딥러닝</a:t>
            </a:r>
            <a:r>
              <a:rPr lang="ko-KR" altLang="en-US" sz="2000" dirty="0">
                <a:latin typeface="+mn-ea"/>
              </a:rPr>
              <a:t> 개요</a:t>
            </a:r>
            <a:endParaRPr lang="en-US" altLang="ko-KR" sz="2000" dirty="0">
              <a:latin typeface="+mn-ea"/>
            </a:endParaRPr>
          </a:p>
          <a:p>
            <a:pPr marL="1582644"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strike="sngStrike" dirty="0">
                <a:latin typeface="+mn-ea"/>
              </a:rPr>
              <a:t>팀 프로젝트 </a:t>
            </a:r>
            <a:r>
              <a:rPr lang="en-US" altLang="ko-KR" sz="2000" strike="sngStrike" dirty="0">
                <a:latin typeface="+mn-ea"/>
              </a:rPr>
              <a:t>– </a:t>
            </a:r>
            <a:r>
              <a:rPr lang="ko-KR" altLang="en-US" sz="2000" strike="sngStrike" dirty="0">
                <a:latin typeface="+mn-ea"/>
              </a:rPr>
              <a:t>팀 구성 </a:t>
            </a:r>
            <a:r>
              <a:rPr lang="en-US" altLang="ko-KR" sz="2000" dirty="0">
                <a:latin typeface="+mn-ea"/>
              </a:rPr>
              <a:t>=&gt; </a:t>
            </a:r>
            <a:r>
              <a:rPr lang="ko-KR" altLang="en-US" sz="2000" dirty="0">
                <a:latin typeface="+mn-ea"/>
              </a:rPr>
              <a:t>매 강의 </a:t>
            </a:r>
            <a:r>
              <a:rPr lang="ko-KR" altLang="en-US" sz="2000" dirty="0" err="1">
                <a:latin typeface="+mn-ea"/>
              </a:rPr>
              <a:t>코드랩으로</a:t>
            </a:r>
            <a:r>
              <a:rPr lang="ko-KR" altLang="en-US" sz="2000" dirty="0">
                <a:latin typeface="+mn-ea"/>
              </a:rPr>
              <a:t> 진행</a:t>
            </a:r>
            <a:endParaRPr lang="en-US" altLang="ko-KR" sz="2000" dirty="0">
              <a:latin typeface="+mn-ea"/>
            </a:endParaRPr>
          </a:p>
          <a:p>
            <a:pPr marL="2039844" lvl="3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400" b="1" dirty="0">
              <a:latin typeface="+mn-ea"/>
            </a:endParaRPr>
          </a:p>
          <a:p>
            <a:pPr marL="1125444" lvl="1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+mn-ea"/>
              </a:rPr>
              <a:t>2</a:t>
            </a:r>
            <a:r>
              <a:rPr lang="ko-KR" altLang="en-US" sz="2800" dirty="0">
                <a:latin typeface="+mn-ea"/>
              </a:rPr>
              <a:t>주 </a:t>
            </a:r>
            <a:r>
              <a:rPr lang="en-US" altLang="ko-KR" sz="2800" dirty="0">
                <a:latin typeface="+mn-ea"/>
              </a:rPr>
              <a:t>: </a:t>
            </a:r>
            <a:r>
              <a:rPr lang="ko-KR" altLang="en-US" sz="2800" dirty="0" err="1">
                <a:latin typeface="+mn-ea"/>
              </a:rPr>
              <a:t>딥러닝</a:t>
            </a:r>
            <a:r>
              <a:rPr lang="ko-KR" altLang="en-US" sz="2800" dirty="0">
                <a:latin typeface="+mn-ea"/>
              </a:rPr>
              <a:t> 공부 방법</a:t>
            </a:r>
            <a:endParaRPr lang="en-US" altLang="ko-KR" sz="2800" dirty="0">
              <a:latin typeface="+mn-ea"/>
            </a:endParaRPr>
          </a:p>
          <a:p>
            <a:pPr marL="1582644"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+mn-ea"/>
              </a:rPr>
              <a:t>딥러닝</a:t>
            </a:r>
            <a:r>
              <a:rPr lang="ko-KR" altLang="en-US" sz="2000" dirty="0">
                <a:latin typeface="+mn-ea"/>
              </a:rPr>
              <a:t> 공부 방법 </a:t>
            </a:r>
            <a:endParaRPr lang="en-US" altLang="ko-KR" sz="2000" dirty="0">
              <a:latin typeface="+mn-ea"/>
            </a:endParaRPr>
          </a:p>
          <a:p>
            <a:pPr marL="1582644"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n-ea"/>
              </a:rPr>
              <a:t>kaggle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소개 </a:t>
            </a:r>
            <a:endParaRPr lang="en-US" altLang="ko-KR" sz="2000" dirty="0">
              <a:latin typeface="+mn-ea"/>
            </a:endParaRPr>
          </a:p>
          <a:p>
            <a:pPr marL="1582644"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n-ea"/>
              </a:rPr>
              <a:t>kaggle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문제풀이 </a:t>
            </a:r>
            <a:endParaRPr lang="en-US" altLang="ko-KR" sz="2000" dirty="0">
              <a:latin typeface="+mn-ea"/>
            </a:endParaRPr>
          </a:p>
          <a:p>
            <a:pPr marL="1582644"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1125444" lvl="1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+mn-ea"/>
              </a:rPr>
              <a:t>3</a:t>
            </a:r>
            <a:r>
              <a:rPr lang="ko-KR" altLang="en-US" sz="2800" dirty="0">
                <a:latin typeface="+mn-ea"/>
              </a:rPr>
              <a:t>주 </a:t>
            </a:r>
            <a:r>
              <a:rPr lang="en-US" altLang="ko-KR" sz="2800" dirty="0">
                <a:latin typeface="+mn-ea"/>
              </a:rPr>
              <a:t>: GAN </a:t>
            </a:r>
            <a:r>
              <a:rPr lang="ko-KR" altLang="en-US" sz="2800" dirty="0">
                <a:latin typeface="+mn-ea"/>
              </a:rPr>
              <a:t>소개 </a:t>
            </a:r>
            <a:endParaRPr lang="en-US" altLang="ko-KR" sz="2800" dirty="0">
              <a:latin typeface="+mn-ea"/>
            </a:endParaRPr>
          </a:p>
          <a:p>
            <a:pPr marL="1582644"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GAN </a:t>
            </a:r>
            <a:r>
              <a:rPr lang="ko-KR" altLang="en-US" sz="2000" dirty="0">
                <a:latin typeface="+mn-ea"/>
              </a:rPr>
              <a:t>소개 </a:t>
            </a:r>
            <a:endParaRPr lang="en-US" altLang="ko-KR" sz="2000" dirty="0">
              <a:latin typeface="+mn-ea"/>
            </a:endParaRPr>
          </a:p>
          <a:p>
            <a:pPr marL="1582644"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GAN </a:t>
            </a:r>
            <a:r>
              <a:rPr lang="ko-KR" altLang="en-US" sz="2000" dirty="0">
                <a:latin typeface="+mn-ea"/>
              </a:rPr>
              <a:t>예제 </a:t>
            </a:r>
            <a:endParaRPr lang="en-US" altLang="ko-KR" sz="2000" dirty="0">
              <a:latin typeface="+mn-ea"/>
            </a:endParaRPr>
          </a:p>
          <a:p>
            <a:pPr marL="1582644"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1125444" lvl="1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FF0000"/>
                </a:solidFill>
                <a:latin typeface="+mn-ea"/>
              </a:rPr>
              <a:t>4</a:t>
            </a:r>
            <a:r>
              <a:rPr lang="ko-KR" altLang="en-US" sz="2800" dirty="0">
                <a:solidFill>
                  <a:srgbClr val="FF0000"/>
                </a:solidFill>
                <a:latin typeface="+mn-ea"/>
              </a:rPr>
              <a:t>주 </a:t>
            </a:r>
            <a:r>
              <a:rPr lang="en-US" altLang="ko-KR" sz="2800" dirty="0">
                <a:solidFill>
                  <a:srgbClr val="FF0000"/>
                </a:solidFill>
                <a:latin typeface="+mn-ea"/>
              </a:rPr>
              <a:t>: GAN </a:t>
            </a:r>
            <a:r>
              <a:rPr lang="ko-KR" altLang="en-US" sz="2800" dirty="0" smtClean="0">
                <a:solidFill>
                  <a:srgbClr val="FF0000"/>
                </a:solidFill>
                <a:latin typeface="+mn-ea"/>
              </a:rPr>
              <a:t>심화</a:t>
            </a:r>
            <a:endParaRPr lang="en-US" altLang="ko-KR" sz="2800" dirty="0" smtClean="0">
              <a:solidFill>
                <a:srgbClr val="FF0000"/>
              </a:solidFill>
              <a:latin typeface="+mn-ea"/>
            </a:endParaRPr>
          </a:p>
          <a:p>
            <a:pPr marL="1582644"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FF0000"/>
                </a:solidFill>
                <a:latin typeface="+mn-ea"/>
              </a:rPr>
              <a:t>GAN </a:t>
            </a:r>
            <a:r>
              <a:rPr lang="ko-KR" altLang="en-US" sz="2000" dirty="0" smtClean="0">
                <a:solidFill>
                  <a:srgbClr val="FF0000"/>
                </a:solidFill>
                <a:latin typeface="+mn-ea"/>
              </a:rPr>
              <a:t>심화 </a:t>
            </a:r>
            <a:r>
              <a:rPr lang="en-US" altLang="ko-KR" sz="2000" dirty="0" smtClean="0">
                <a:solidFill>
                  <a:srgbClr val="FF0000"/>
                </a:solidFill>
                <a:latin typeface="+mn-ea"/>
              </a:rPr>
              <a:t>– </a:t>
            </a:r>
          </a:p>
          <a:p>
            <a:pPr marL="1582644"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FF0000"/>
                </a:solidFill>
                <a:latin typeface="+mn-ea"/>
              </a:rPr>
              <a:t>GAN </a:t>
            </a:r>
            <a:r>
              <a:rPr lang="ko-KR" altLang="en-US" sz="2000" dirty="0">
                <a:solidFill>
                  <a:srgbClr val="FF0000"/>
                </a:solidFill>
                <a:latin typeface="+mn-ea"/>
              </a:rPr>
              <a:t>심화 예제 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- </a:t>
            </a:r>
            <a:r>
              <a:rPr lang="en-US" altLang="ko-KR" sz="2000" dirty="0" smtClean="0">
                <a:solidFill>
                  <a:srgbClr val="FF0000"/>
                </a:solidFill>
                <a:latin typeface="+mn-ea"/>
              </a:rPr>
              <a:t>CGAN</a:t>
            </a:r>
            <a:endParaRPr lang="en-US" altLang="ko-KR" sz="2000" dirty="0">
              <a:solidFill>
                <a:srgbClr val="FF0000"/>
              </a:solidFill>
              <a:latin typeface="+mn-ea"/>
            </a:endParaRPr>
          </a:p>
          <a:p>
            <a:pPr marL="1582644"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+mn-ea"/>
            </a:endParaRPr>
          </a:p>
          <a:p>
            <a:pPr marL="1125444" lvl="1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+mn-ea"/>
              </a:rPr>
              <a:t>5</a:t>
            </a:r>
            <a:r>
              <a:rPr lang="ko-KR" altLang="en-US" sz="2800" dirty="0">
                <a:latin typeface="+mn-ea"/>
              </a:rPr>
              <a:t>주 </a:t>
            </a:r>
            <a:r>
              <a:rPr lang="en-US" altLang="ko-KR" sz="2800" dirty="0">
                <a:latin typeface="+mn-ea"/>
              </a:rPr>
              <a:t>: </a:t>
            </a:r>
            <a:r>
              <a:rPr lang="ko-KR" altLang="en-US" sz="2800" dirty="0" smtClean="0">
                <a:latin typeface="+mn-ea"/>
              </a:rPr>
              <a:t>기타 </a:t>
            </a:r>
            <a:r>
              <a:rPr lang="en-US" altLang="ko-KR" sz="2800" dirty="0" smtClean="0">
                <a:latin typeface="+mn-ea"/>
              </a:rPr>
              <a:t>GAN </a:t>
            </a:r>
            <a:r>
              <a:rPr lang="ko-KR" altLang="en-US" sz="2800" dirty="0" smtClean="0">
                <a:latin typeface="+mn-ea"/>
              </a:rPr>
              <a:t>소개 </a:t>
            </a:r>
            <a:r>
              <a:rPr lang="en-US" altLang="ko-KR" sz="2800" dirty="0" smtClean="0">
                <a:latin typeface="+mn-ea"/>
              </a:rPr>
              <a:t>&amp; </a:t>
            </a:r>
            <a:r>
              <a:rPr lang="ko-KR" altLang="en-US" sz="2800" dirty="0" smtClean="0">
                <a:latin typeface="+mn-ea"/>
              </a:rPr>
              <a:t>회고</a:t>
            </a:r>
            <a:endParaRPr lang="en-US" altLang="ko-KR" sz="2800" dirty="0">
              <a:latin typeface="+mn-ea"/>
            </a:endParaRPr>
          </a:p>
          <a:p>
            <a:pPr marL="1019922" lvl="2" algn="l" fontAlgn="auto">
              <a:spcAft>
                <a:spcPts val="0"/>
              </a:spcAft>
            </a:pPr>
            <a:endParaRPr lang="en-US" altLang="ko-KR" sz="2000" dirty="0">
              <a:latin typeface="+mn-ea"/>
            </a:endParaRPr>
          </a:p>
          <a:p>
            <a:pPr marL="1125444" lvl="1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1125444" lvl="1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0629" y="138670"/>
            <a:ext cx="44875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Google Sans"/>
              </a:rPr>
              <a:t>딥러닝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Google Sans"/>
              </a:rPr>
              <a:t> </a:t>
            </a:r>
            <a:r>
              <a:rPr lang="ko-KR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Google Sans"/>
              </a:rPr>
              <a:t>응용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50089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CGAN – Conditional GAN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058" y="1234831"/>
            <a:ext cx="58959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3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CGAN – Conditional GAN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1238250"/>
            <a:ext cx="64293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069859" cy="5700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125755" y="4233733"/>
            <a:ext cx="6184900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굴림" charset="-127"/>
              </a:rPr>
              <a:t>Beyond Mobile, Beyond Smart</a:t>
            </a:r>
            <a:endParaRPr kumimoji="0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굴림" charset="-127"/>
            </a:endParaRPr>
          </a:p>
        </p:txBody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3510830" y="4730267"/>
            <a:ext cx="4309095" cy="1052596"/>
          </a:xfrm>
          <a:prstGeom prst="rect">
            <a:avLst/>
          </a:prstGeom>
          <a:solidFill>
            <a:schemeClr val="bg1"/>
          </a:solidFill>
          <a:ln w="6350" cap="rnd">
            <a:noFill/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THANK YOU</a:t>
            </a: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7296108" y="5865218"/>
            <a:ext cx="4895892" cy="84997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231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나눔고딕 ExtraBold" pitchFamily="50" charset="-127"/>
              </a:rPr>
              <a:t>(</a:t>
            </a:r>
            <a:r>
              <a:rPr lang="ko-KR" altLang="en-US" sz="1231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나눔고딕 ExtraBold" pitchFamily="50" charset="-127"/>
              </a:rPr>
              <a:t>주</a:t>
            </a:r>
            <a:r>
              <a:rPr lang="en-US" altLang="ko-KR" sz="1231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나눔고딕 ExtraBold" pitchFamily="50" charset="-127"/>
              </a:rPr>
              <a:t>)</a:t>
            </a:r>
            <a:r>
              <a:rPr lang="ko-KR" altLang="en-US" sz="1231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나눔고딕 ExtraBold" pitchFamily="50" charset="-127"/>
              </a:rPr>
              <a:t>모베란</a:t>
            </a:r>
            <a:endParaRPr lang="ko-KR" altLang="en-US" sz="1231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나눔고딕 ExtraBold" pitchFamily="50" charset="-127"/>
            </a:endParaRPr>
          </a:p>
          <a:p>
            <a:pPr algn="l"/>
            <a:r>
              <a:rPr lang="ko-KR" altLang="en-US" sz="123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오피스</a:t>
            </a:r>
            <a:r>
              <a:rPr lang="en-US" altLang="ko-KR" sz="123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: </a:t>
            </a:r>
            <a:r>
              <a:rPr lang="ko-KR" altLang="en-US" sz="1231" u="sng" dirty="0">
                <a:solidFill>
                  <a:srgbClr val="0070C0"/>
                </a:solidFill>
                <a:latin typeface="+mn-lt"/>
                <a:ea typeface="+mn-ea"/>
              </a:rPr>
              <a:t>인천광역시 연수구 </a:t>
            </a:r>
            <a:r>
              <a:rPr lang="ko-KR" altLang="en-US" sz="1231" u="sng" dirty="0" err="1">
                <a:solidFill>
                  <a:srgbClr val="0070C0"/>
                </a:solidFill>
                <a:latin typeface="+mn-lt"/>
                <a:ea typeface="+mn-ea"/>
              </a:rPr>
              <a:t>송도동</a:t>
            </a:r>
            <a:r>
              <a:rPr lang="ko-KR" altLang="en-US" sz="1231" u="sng" dirty="0">
                <a:solidFill>
                  <a:srgbClr val="0070C0"/>
                </a:solidFill>
                <a:latin typeface="+mn-lt"/>
                <a:ea typeface="+mn-ea"/>
              </a:rPr>
              <a:t> </a:t>
            </a:r>
            <a:r>
              <a:rPr lang="ko-KR" altLang="en-US" sz="1231" u="sng" dirty="0" err="1">
                <a:solidFill>
                  <a:srgbClr val="0070C0"/>
                </a:solidFill>
                <a:latin typeface="+mn-lt"/>
                <a:ea typeface="+mn-ea"/>
              </a:rPr>
              <a:t>송도과학로</a:t>
            </a:r>
            <a:r>
              <a:rPr lang="ko-KR" altLang="en-US" sz="1231" u="sng" dirty="0">
                <a:solidFill>
                  <a:srgbClr val="0070C0"/>
                </a:solidFill>
                <a:latin typeface="+mn-lt"/>
                <a:ea typeface="+mn-ea"/>
              </a:rPr>
              <a:t> </a:t>
            </a:r>
            <a:r>
              <a:rPr lang="en-US" altLang="ko-KR" sz="1231" u="sng" dirty="0">
                <a:solidFill>
                  <a:srgbClr val="0070C0"/>
                </a:solidFill>
                <a:latin typeface="+mn-lt"/>
                <a:ea typeface="+mn-ea"/>
              </a:rPr>
              <a:t>32, 30</a:t>
            </a:r>
            <a:r>
              <a:rPr lang="ko-KR" altLang="en-US" sz="1231" u="sng" dirty="0">
                <a:solidFill>
                  <a:srgbClr val="0070C0"/>
                </a:solidFill>
                <a:latin typeface="+mn-lt"/>
                <a:ea typeface="+mn-ea"/>
              </a:rPr>
              <a:t>층 </a:t>
            </a:r>
            <a:r>
              <a:rPr lang="en-US" altLang="ko-KR" sz="1231" u="sng" dirty="0">
                <a:solidFill>
                  <a:srgbClr val="0070C0"/>
                </a:solidFill>
                <a:latin typeface="+mn-lt"/>
                <a:ea typeface="+mn-ea"/>
              </a:rPr>
              <a:t>M3001</a:t>
            </a:r>
            <a:r>
              <a:rPr lang="ko-KR" altLang="en-US" sz="1231" u="sng" dirty="0">
                <a:solidFill>
                  <a:srgbClr val="0070C0"/>
                </a:solidFill>
                <a:latin typeface="+mn-lt"/>
                <a:ea typeface="+mn-ea"/>
              </a:rPr>
              <a:t>호</a:t>
            </a:r>
            <a:endParaRPr lang="en-US" altLang="ko-KR" sz="123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algn="l"/>
            <a:r>
              <a:rPr lang="en-US" altLang="ko-KR" sz="1231" dirty="0">
                <a:solidFill>
                  <a:schemeClr val="bg2">
                    <a:lumMod val="50000"/>
                  </a:schemeClr>
                </a:solidFill>
                <a:latin typeface="+mn-lt"/>
                <a:ea typeface="나눔고딕 ExtraBold" pitchFamily="50" charset="-127"/>
              </a:rPr>
              <a:t>Tel 070-4245-3267 </a:t>
            </a:r>
            <a:endParaRPr lang="en-US" altLang="ko-KR" sz="123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나눔고딕 ExtraBold" pitchFamily="50" charset="-127"/>
            </a:endParaRPr>
          </a:p>
          <a:p>
            <a:pPr algn="l"/>
            <a:r>
              <a:rPr lang="en-US" altLang="ko-KR" sz="123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나눔고딕 ExtraBold" pitchFamily="50" charset="-127"/>
              </a:rPr>
              <a:t>http://www.moberan.com</a:t>
            </a:r>
          </a:p>
        </p:txBody>
      </p:sp>
      <p:sp>
        <p:nvSpPr>
          <p:cNvPr id="9" name="Google Shape;389;p97"/>
          <p:cNvSpPr txBox="1"/>
          <p:nvPr/>
        </p:nvSpPr>
        <p:spPr>
          <a:xfrm>
            <a:off x="1445330" y="5865218"/>
            <a:ext cx="4131001" cy="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87" tIns="76187" rIns="76187" bIns="76187" anchor="t" anchorCtr="0">
            <a:no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>
                <a:solidFill>
                  <a:srgbClr val="5F6368"/>
                </a:solidFill>
                <a:latin typeface="+mn-lt"/>
                <a:ea typeface="Google Sans Medium"/>
                <a:cs typeface="Google Sans Medium"/>
                <a:sym typeface="Google Sans Medium"/>
              </a:rPr>
              <a:t>백지훈</a:t>
            </a:r>
            <a:r>
              <a:rPr lang="en" sz="2000" dirty="0">
                <a:solidFill>
                  <a:srgbClr val="5F6368"/>
                </a:solidFill>
                <a:latin typeface="+mn-lt"/>
                <a:ea typeface="Google Sans Medium"/>
                <a:cs typeface="Google Sans Medium"/>
                <a:sym typeface="Google Sans Medium"/>
              </a:rPr>
              <a:t>, </a:t>
            </a:r>
            <a:r>
              <a:rPr lang="ko-KR" altLang="en-US" sz="2000" dirty="0">
                <a:solidFill>
                  <a:srgbClr val="5F6368"/>
                </a:solidFill>
                <a:latin typeface="+mn-lt"/>
                <a:ea typeface="Google Sans Medium"/>
                <a:cs typeface="Google Sans Medium"/>
                <a:sym typeface="Google Sans Medium"/>
              </a:rPr>
              <a:t>㈜ </a:t>
            </a:r>
            <a:r>
              <a:rPr lang="ko-KR" altLang="en-US" sz="2000" dirty="0" err="1">
                <a:solidFill>
                  <a:srgbClr val="5F6368"/>
                </a:solidFill>
                <a:latin typeface="+mn-lt"/>
                <a:ea typeface="Google Sans Medium"/>
                <a:cs typeface="Google Sans Medium"/>
                <a:sym typeface="Google Sans Medium"/>
              </a:rPr>
              <a:t>모베란</a:t>
            </a:r>
            <a:r>
              <a:rPr lang="ko-KR" altLang="en-US" sz="2000" dirty="0">
                <a:solidFill>
                  <a:srgbClr val="5F6368"/>
                </a:solidFill>
                <a:latin typeface="+mn-lt"/>
                <a:ea typeface="Google Sans Medium"/>
                <a:cs typeface="Google Sans Medium"/>
                <a:sym typeface="Google Sans Medium"/>
              </a:rPr>
              <a:t> 대표</a:t>
            </a:r>
            <a:endParaRPr sz="2000" dirty="0">
              <a:solidFill>
                <a:srgbClr val="5F6368"/>
              </a:solidFill>
              <a:latin typeface="+mn-lt"/>
              <a:ea typeface="Google Sans Medium"/>
              <a:cs typeface="Google Sans Medium"/>
              <a:sym typeface="Google Sans Medium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2000" dirty="0">
                <a:solidFill>
                  <a:srgbClr val="5F6368"/>
                </a:solidFill>
                <a:latin typeface="+mn-lt"/>
                <a:ea typeface="Google Sans"/>
                <a:cs typeface="Google Sans"/>
                <a:sym typeface="Google Sans"/>
              </a:rPr>
              <a:t>jhbaik@moberan.com</a:t>
            </a:r>
            <a:endParaRPr sz="2000" dirty="0">
              <a:solidFill>
                <a:srgbClr val="5F6368"/>
              </a:solidFill>
              <a:latin typeface="+mn-lt"/>
              <a:ea typeface="Google Sans"/>
              <a:cs typeface="Google Sans"/>
              <a:sym typeface="Google Sans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8" y="5595937"/>
            <a:ext cx="1357312" cy="126206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965195" y="3201719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965195" y="3201719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3" name="Google Shape;77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12192000" cy="6857985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77"/>
          <p:cNvSpPr txBox="1"/>
          <p:nvPr/>
        </p:nvSpPr>
        <p:spPr>
          <a:xfrm>
            <a:off x="762010" y="2488966"/>
            <a:ext cx="7107600" cy="7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99" tIns="76199" rIns="76199" bIns="76199" anchor="t" anchorCtr="0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" sz="5333" dirty="0">
                <a:solidFill>
                  <a:srgbClr val="3C4043"/>
                </a:solidFill>
                <a:latin typeface="+mn-lt"/>
                <a:ea typeface="Google Sans"/>
                <a:cs typeface="Google Sans"/>
                <a:sym typeface="Google Sans"/>
              </a:rPr>
              <a:t>Q&amp;A</a:t>
            </a:r>
            <a:endParaRPr sz="5333" dirty="0">
              <a:solidFill>
                <a:srgbClr val="3C4043"/>
              </a:solidFill>
              <a:latin typeface="+mn-lt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86970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GAN MNIST – CNN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DNN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1662" y="2352432"/>
            <a:ext cx="10972800" cy="883137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CNN </a:t>
            </a:r>
            <a:r>
              <a:rPr lang="ko-KR" altLang="en-US" sz="4000" dirty="0" smtClean="0"/>
              <a:t>이 아닌 </a:t>
            </a:r>
            <a:r>
              <a:rPr lang="en-US" altLang="ko-KR" sz="4000" dirty="0" smtClean="0"/>
              <a:t>DNN </a:t>
            </a:r>
            <a:r>
              <a:rPr lang="ko-KR" altLang="en-US" sz="4000" dirty="0" smtClean="0"/>
              <a:t>만으로 </a:t>
            </a:r>
            <a:r>
              <a:rPr lang="en-US" altLang="ko-KR" sz="4000" dirty="0" smtClean="0"/>
              <a:t>GAN </a:t>
            </a:r>
            <a:r>
              <a:rPr lang="ko-KR" altLang="en-US" sz="4000" dirty="0" smtClean="0"/>
              <a:t>이 학습될까</a:t>
            </a:r>
            <a:r>
              <a:rPr lang="en-US" altLang="ko-KR" sz="4000" dirty="0" smtClean="0"/>
              <a:t>?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0674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GAN MNIST – CNN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DNN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7517"/>
            <a:ext cx="5419725" cy="2695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724" y="3293178"/>
            <a:ext cx="6691667" cy="34283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5419723" y="2585292"/>
            <a:ext cx="813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125444">
              <a:spcBef>
                <a:spcPct val="20000"/>
              </a:spcBef>
            </a:pPr>
            <a:r>
              <a:rPr lang="en-US" altLang="ko-KR" sz="4000" b="1" dirty="0" smtClean="0">
                <a:solidFill>
                  <a:srgbClr val="99CC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VS</a:t>
            </a:r>
            <a:endParaRPr lang="ko-KR" altLang="en-US" sz="4000" b="1" dirty="0">
              <a:solidFill>
                <a:srgbClr val="99CC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22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GAN MNIST – CNN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DNN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9833"/>
            <a:ext cx="5497975" cy="28237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286125"/>
            <a:ext cx="6781800" cy="3571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5456499" y="2707692"/>
            <a:ext cx="813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125444">
              <a:spcBef>
                <a:spcPct val="20000"/>
              </a:spcBef>
            </a:pPr>
            <a:r>
              <a:rPr lang="en-US" altLang="ko-KR" sz="4000" b="1" dirty="0" smtClean="0">
                <a:solidFill>
                  <a:srgbClr val="99CC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VS</a:t>
            </a:r>
            <a:endParaRPr lang="ko-KR" altLang="en-US" sz="4000" b="1" dirty="0">
              <a:solidFill>
                <a:srgbClr val="99CC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704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GAN MNIST – CNN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DNN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9832"/>
            <a:ext cx="5762625" cy="3686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237" y="3769301"/>
            <a:ext cx="6684763" cy="30886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5762625" y="3061415"/>
            <a:ext cx="813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125444">
              <a:spcBef>
                <a:spcPct val="20000"/>
              </a:spcBef>
            </a:pPr>
            <a:r>
              <a:rPr lang="en-US" altLang="ko-KR" sz="4000" b="1" dirty="0" smtClean="0">
                <a:solidFill>
                  <a:srgbClr val="99CC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VS</a:t>
            </a:r>
            <a:endParaRPr lang="ko-KR" altLang="en-US" sz="4000" b="1" dirty="0">
              <a:solidFill>
                <a:srgbClr val="99CC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976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GAN MNIST – CNN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DNN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9935"/>
            <a:ext cx="12192000" cy="18855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081" y="1556434"/>
            <a:ext cx="8461939" cy="17746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5282572" y="3541070"/>
            <a:ext cx="813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125444">
              <a:spcBef>
                <a:spcPct val="20000"/>
              </a:spcBef>
            </a:pPr>
            <a:r>
              <a:rPr lang="en-US" altLang="ko-KR" sz="4000" b="1" dirty="0" smtClean="0">
                <a:solidFill>
                  <a:srgbClr val="99CC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VS</a:t>
            </a:r>
            <a:endParaRPr lang="ko-KR" altLang="en-US" sz="4000" b="1" dirty="0">
              <a:solidFill>
                <a:srgbClr val="99CC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49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GAN MNIST – CNN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DNN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443" y="869832"/>
            <a:ext cx="1448591" cy="58225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2657" y="869832"/>
            <a:ext cx="2153284" cy="48564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4" y="869831"/>
            <a:ext cx="1369857" cy="59510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6406" y="869831"/>
            <a:ext cx="2040499" cy="598816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499392" y="3137456"/>
            <a:ext cx="813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125444">
              <a:spcBef>
                <a:spcPct val="20000"/>
              </a:spcBef>
            </a:pPr>
            <a:r>
              <a:rPr lang="en-US" altLang="ko-KR" sz="4000" b="1" dirty="0" smtClean="0">
                <a:solidFill>
                  <a:srgbClr val="99CC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VS</a:t>
            </a:r>
            <a:endParaRPr lang="ko-KR" altLang="en-US" sz="4000" b="1" dirty="0">
              <a:solidFill>
                <a:srgbClr val="99CC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009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GAN MNIST – CNN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DNN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17" y="2541427"/>
            <a:ext cx="5000625" cy="733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142" y="4185032"/>
            <a:ext cx="6286491" cy="7334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5282572" y="3274852"/>
            <a:ext cx="813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125444">
              <a:spcBef>
                <a:spcPct val="20000"/>
              </a:spcBef>
            </a:pPr>
            <a:r>
              <a:rPr lang="en-US" altLang="ko-KR" sz="4000" b="1" dirty="0" smtClean="0">
                <a:solidFill>
                  <a:srgbClr val="99CC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VS</a:t>
            </a:r>
            <a:endParaRPr lang="ko-KR" altLang="en-US" sz="4000" b="1" dirty="0">
              <a:solidFill>
                <a:srgbClr val="99CC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21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31734</TotalTime>
  <Words>283</Words>
  <Application>Microsoft Office PowerPoint</Application>
  <PresentationFormat>와이드스크린</PresentationFormat>
  <Paragraphs>80</Paragraphs>
  <Slides>23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Google Sans</vt:lpstr>
      <vt:lpstr>Verdana</vt:lpstr>
      <vt:lpstr>Google Sans Medium</vt:lpstr>
      <vt:lpstr>굴림</vt:lpstr>
      <vt:lpstr>Arial</vt:lpstr>
      <vt:lpstr>나눔고딕 ExtraBold</vt:lpstr>
      <vt:lpstr>나눔고딕</vt:lpstr>
      <vt:lpstr>맑은 고딕</vt:lpstr>
      <vt:lpstr>Office 테마</vt:lpstr>
      <vt:lpstr>PowerPoint 프레젠테이션</vt:lpstr>
      <vt:lpstr>PowerPoint 프레젠테이션</vt:lpstr>
      <vt:lpstr>GAN MNIST – CNN vs DNN</vt:lpstr>
      <vt:lpstr>GAN MNIST – CNN vs DNN</vt:lpstr>
      <vt:lpstr>GAN MNIST – CNN vs DNN</vt:lpstr>
      <vt:lpstr>GAN MNIST – CNN vs DNN</vt:lpstr>
      <vt:lpstr>GAN MNIST – CNN vs DNN</vt:lpstr>
      <vt:lpstr>GAN MNIST – CNN vs DNN</vt:lpstr>
      <vt:lpstr>GAN MNIST – CNN vs DNN</vt:lpstr>
      <vt:lpstr>Variants of GAN 소개 </vt:lpstr>
      <vt:lpstr>CGAN – Conditional GAN</vt:lpstr>
      <vt:lpstr>CGAN – Conditional GAN</vt:lpstr>
      <vt:lpstr>CGAN – Conditional GAN</vt:lpstr>
      <vt:lpstr>CGAN – Conditional GAN</vt:lpstr>
      <vt:lpstr>CGAN – Conditional GAN</vt:lpstr>
      <vt:lpstr>CGAN – Conditional GAN - MNIST</vt:lpstr>
      <vt:lpstr>CGAN – Conditional GAN - MNIST</vt:lpstr>
      <vt:lpstr>CGAN – Conditional GAN</vt:lpstr>
      <vt:lpstr>CGAN – Conditional GAN</vt:lpstr>
      <vt:lpstr>CGAN – Conditional GAN</vt:lpstr>
      <vt:lpstr>CGAN – Conditional GAN</vt:lpstr>
      <vt:lpstr>PowerPoint 프레젠테이션</vt:lpstr>
      <vt:lpstr>PowerPoint 프레젠테이션</vt:lpstr>
    </vt:vector>
  </TitlesOfParts>
  <Company>ADPLUS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cutie</dc:creator>
  <cp:lastModifiedBy>백 지훈</cp:lastModifiedBy>
  <cp:revision>3664</cp:revision>
  <cp:lastPrinted>2014-06-17T06:16:33Z</cp:lastPrinted>
  <dcterms:created xsi:type="dcterms:W3CDTF">2003-04-02T08:48:48Z</dcterms:created>
  <dcterms:modified xsi:type="dcterms:W3CDTF">2020-01-23T08:22:37Z</dcterms:modified>
</cp:coreProperties>
</file>