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3" r:id="rId5"/>
    <p:sldId id="282" r:id="rId6"/>
    <p:sldId id="328" r:id="rId7"/>
    <p:sldId id="311" r:id="rId8"/>
    <p:sldId id="329" r:id="rId9"/>
    <p:sldId id="287" r:id="rId10"/>
    <p:sldId id="330" r:id="rId11"/>
    <p:sldId id="296" r:id="rId12"/>
    <p:sldId id="288" r:id="rId13"/>
    <p:sldId id="334" r:id="rId14"/>
    <p:sldId id="291" r:id="rId15"/>
    <p:sldId id="292" r:id="rId16"/>
    <p:sldId id="337" r:id="rId17"/>
    <p:sldId id="338" r:id="rId18"/>
    <p:sldId id="295" r:id="rId19"/>
    <p:sldId id="289" r:id="rId20"/>
    <p:sldId id="339" r:id="rId21"/>
    <p:sldId id="346" r:id="rId22"/>
    <p:sldId id="349" r:id="rId23"/>
    <p:sldId id="350" r:id="rId24"/>
    <p:sldId id="316" r:id="rId25"/>
    <p:sldId id="372" r:id="rId26"/>
    <p:sldId id="351" r:id="rId27"/>
    <p:sldId id="352" r:id="rId28"/>
    <p:sldId id="373" r:id="rId29"/>
    <p:sldId id="371" r:id="rId30"/>
    <p:sldId id="327" r:id="rId31"/>
    <p:sldId id="374" r:id="rId32"/>
    <p:sldId id="34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3727" userDrawn="1">
          <p15:clr>
            <a:srgbClr val="A4A3A4"/>
          </p15:clr>
        </p15:guide>
        <p15:guide id="4" pos="7265" userDrawn="1">
          <p15:clr>
            <a:srgbClr val="A4A3A4"/>
          </p15:clr>
        </p15:guide>
        <p15:guide id="5" orient="horz" pos="42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7878"/>
    <a:srgbClr val="E7E7E7"/>
    <a:srgbClr val="F1F1F1"/>
    <a:srgbClr val="A71919"/>
    <a:srgbClr val="861414"/>
    <a:srgbClr val="D22020"/>
    <a:srgbClr val="F9C270"/>
    <a:srgbClr val="F5F5F5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pos="3840"/>
        <p:guide pos="3727"/>
        <p:guide pos="7265"/>
        <p:guide orient="horz" pos="42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6146F-7F99-4785-89EF-EA784DB60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B411E6-CF74-4A4C-949A-636DDA73A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88E7E-F8EA-4A29-A126-0118C2B2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C4461-A1B9-4813-94D5-A5E611F4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2810A-251D-4122-94B7-759E2F0B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5084F-C5BE-4952-A03E-45DA79D9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568F4A-9B2C-4CDE-8390-7765B0D7D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8BEEB-566E-4D22-BD2D-295DDA03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DF73B9-F4CC-4332-9B80-DA6F2F05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57260-F424-4315-9E21-AA9E798C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46B9EF-10F1-4FEB-B8EF-718ED48AB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609F29-3B20-46CF-9EF6-C302B4242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E9D09-7AF0-44CB-B573-482F40C3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009D26-5714-4596-91EB-C7CAAB97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D19BD-8DC0-4AC5-BE58-82A71C05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4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282FA-446C-4E72-98A4-A60BBC4D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788B7-4305-49DC-8A56-E208F8CFC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A25AB-F5C8-4A28-A5EF-D936E042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BA1D5-CE22-4FB9-9D7E-058CBB11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9A144-8F6E-4EED-A26A-A18D3EF0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7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9FC49-E4F4-4022-82D7-2E886258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465C1-CEE5-4640-AB64-E33EAC1EB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2B877-9F42-433A-8B25-BBBEF13D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DA0C1-E60F-4AC0-8F99-9EB01E2D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044ED-3A2F-437C-8144-844B37B0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1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AC315-9780-420E-BE97-7BDA213C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56BBE-878D-4B9A-91FC-04112210C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29AB0B-0C6C-4D53-82FD-A41FEDDE7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12D47F-48E3-45B2-9643-6C34EEF2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28C7F-B354-455C-9129-C7326862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23BE79-2036-4C83-AF08-0619D0BA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5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2E89C-80CB-4FBD-B7A9-96100A3D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39770-1D6D-4888-B80E-9DDF42215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531456-AA18-4906-A433-B9FBE574D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1F56EC-EA9F-463F-8163-343D1CF42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F17124-C029-4734-B152-9DE44524A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98F195-E1CD-440C-AA04-5AD24E0C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D9CCEB-6EBA-40C6-99F7-5B756367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FEDE0F-7E96-4AA2-B343-F57A69BA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1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1E69D-EF0F-486D-AD01-6EE69B76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19C610-9760-47C2-9694-AE45310D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30EFC1-6682-4A6C-93C5-4E2CE10E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E0D63-196F-4BF6-BCDC-0343B234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9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03F8AC-7354-4816-A4AC-155FDD9E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49E05B-1354-402D-9018-4E056B09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F0DAA1-DEE1-41F6-8278-25A89695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3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AFB5C-7AEC-41EF-BA3D-82A1D2A8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3B431-63C0-4C86-8EF8-4423093E4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942F-52AD-41C1-A6FB-F2C9D46C7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787BD0-A491-4FD4-B986-84BA052F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7B187B-1F97-45D3-B9B2-A1DA75EC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6BF550-DE19-42B9-9BE8-1CA325E1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6EDF3-E986-4503-802B-64C12F45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5601A9-AAD3-45B7-949D-E5E1141BB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B4B43C-E7CB-43A6-BB39-76D2E7861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86A0B4-A9CB-4AEA-8ED0-84AFDE31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4721BA-3B1A-414A-9F0D-4DD9A4E1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7B3389-743C-4504-AB01-9CE40367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8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6A3CE4-44AE-467B-9C91-4F7EAC0F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9622D0-6B4D-439C-95B9-D712DAF7D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30204-B40B-4F9C-AD4F-533EB64C2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B4031-EB3C-4976-9FBF-60744D118B23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670CF-1303-4AF9-891E-705185EC9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39D4D-3F9E-4478-9E29-606D39831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4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나눔스퀘어_ac Bold" panose="020B0600000101010101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나눔스퀘어_ac Bold" panose="020B0600000101010101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나눔스퀘어_ac Bold" panose="020B0600000101010101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_ac Bold" panose="020B0600000101010101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_ac Bold" panose="020B0600000101010101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ance.kr/apidocs/#individual-symbol-mini-ticker-strea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7B2EE40-A428-4FD3-9647-73CE8A365049}"/>
              </a:ext>
            </a:extLst>
          </p:cNvPr>
          <p:cNvSpPr txBox="1"/>
          <p:nvPr/>
        </p:nvSpPr>
        <p:spPr>
          <a:xfrm>
            <a:off x="574415" y="1680628"/>
            <a:ext cx="4530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2021 Capstone Design - </a:t>
            </a:r>
            <a:r>
              <a:rPr 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Industrial Management Engineering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A812C6D-3D2C-44BE-834E-DF6C22A2604F}"/>
              </a:ext>
            </a:extLst>
          </p:cNvPr>
          <p:cNvCxnSpPr>
            <a:cxnSpLocks/>
          </p:cNvCxnSpPr>
          <p:nvPr/>
        </p:nvCxnSpPr>
        <p:spPr>
          <a:xfrm>
            <a:off x="331694" y="2599005"/>
            <a:ext cx="11860306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BCA2E0-25F3-46FE-86A2-B363839F7072}"/>
              </a:ext>
            </a:extLst>
          </p:cNvPr>
          <p:cNvSpPr txBox="1"/>
          <p:nvPr/>
        </p:nvSpPr>
        <p:spPr>
          <a:xfrm>
            <a:off x="9678461" y="6170057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인천대학교 산업경영공학과 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  <a:p>
            <a:pPr algn="r"/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시스템종합설계 </a:t>
            </a:r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인베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(investing)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팀</a:t>
            </a:r>
            <a:endParaRPr lang="en-US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E6DC7-827C-49B2-9E0F-97D16166FA07}"/>
              </a:ext>
            </a:extLst>
          </p:cNvPr>
          <p:cNvSpPr txBox="1"/>
          <p:nvPr/>
        </p:nvSpPr>
        <p:spPr>
          <a:xfrm>
            <a:off x="574415" y="1934544"/>
            <a:ext cx="8778132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머신러닝을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 통한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비트코인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 가격 예측 및 트레이딩 경진대회</a:t>
            </a:r>
            <a:endParaRPr 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D5AB8-1604-478F-A5CD-E7B105460574}"/>
              </a:ext>
            </a:extLst>
          </p:cNvPr>
          <p:cNvSpPr txBox="1"/>
          <p:nvPr/>
        </p:nvSpPr>
        <p:spPr>
          <a:xfrm>
            <a:off x="5904111" y="6409455"/>
            <a:ext cx="440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-01-</a:t>
            </a:r>
          </a:p>
        </p:txBody>
      </p:sp>
    </p:spTree>
    <p:extLst>
      <p:ext uri="{BB962C8B-B14F-4D97-AF65-F5344CB8AC3E}">
        <p14:creationId xmlns:p14="http://schemas.microsoft.com/office/powerpoint/2010/main" val="123710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DFB68B9-9A53-483F-86B8-1E85E9086A1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C36A4F-227E-4AF0-B30C-775A6C9EB57C}"/>
              </a:ext>
            </a:extLst>
          </p:cNvPr>
          <p:cNvSpPr txBox="1"/>
          <p:nvPr/>
        </p:nvSpPr>
        <p:spPr>
          <a:xfrm>
            <a:off x="944452" y="670930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72CD7-7424-4376-800A-5A064D506065}"/>
              </a:ext>
            </a:extLst>
          </p:cNvPr>
          <p:cNvSpPr txBox="1"/>
          <p:nvPr/>
        </p:nvSpPr>
        <p:spPr>
          <a:xfrm>
            <a:off x="781747" y="1178847"/>
            <a:ext cx="10728082" cy="4323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Baseline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시계열 예측 알고리즘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ARIMA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ARMA(p, q) 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</a:t>
            </a: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AR(p)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MA(q)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모델을 결합하여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ARMA(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p,q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도출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시계열의 각 값을 과거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관측값과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오차를 이용하여 예측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ARIMA(p, d, q) 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</a:t>
            </a: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전통적인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시계열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모형으로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과거 시점의 수치를 반영한 회귀 및 현시점의 오차 변동 및 차분을 고려하는 모델 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ARMA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모델에 차분 과정 추가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시계열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 차분하고 결과값은 과거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관측값과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오차에 의해 예측되는 모델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결과값은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비차분화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un_differenced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과정을 거쳐 최종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예측값으로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변환</a:t>
            </a:r>
            <a:endParaRPr lang="en-US" sz="1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154" y="5502788"/>
            <a:ext cx="5400675" cy="6708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35871"/>
            <a:ext cx="5413829" cy="7060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C99678-F757-4D76-9183-D8108D0FFB6B}"/>
              </a:ext>
            </a:extLst>
          </p:cNvPr>
          <p:cNvSpPr txBox="1"/>
          <p:nvPr/>
        </p:nvSpPr>
        <p:spPr>
          <a:xfrm>
            <a:off x="6109153" y="3121223"/>
            <a:ext cx="54006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ARMA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수식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87E15C-00FF-488A-9730-C1B8B98BF430}"/>
              </a:ext>
            </a:extLst>
          </p:cNvPr>
          <p:cNvSpPr txBox="1"/>
          <p:nvPr/>
        </p:nvSpPr>
        <p:spPr>
          <a:xfrm>
            <a:off x="6142038" y="6212275"/>
            <a:ext cx="5354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ARIMA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수식 </a:t>
            </a:r>
          </a:p>
        </p:txBody>
      </p:sp>
    </p:spTree>
    <p:extLst>
      <p:ext uri="{BB962C8B-B14F-4D97-AF65-F5344CB8AC3E}">
        <p14:creationId xmlns:p14="http://schemas.microsoft.com/office/powerpoint/2010/main" val="288513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374185"/>
            <a:ext cx="482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-12-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23A17E-80F4-4864-A945-2EF8A31665D1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E6DC7-827C-49B2-9E0F-97D16166FA07}"/>
              </a:ext>
            </a:extLst>
          </p:cNvPr>
          <p:cNvSpPr txBox="1"/>
          <p:nvPr/>
        </p:nvSpPr>
        <p:spPr>
          <a:xfrm>
            <a:off x="775068" y="1119402"/>
            <a:ext cx="10745452" cy="5001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Modeling(ARIMA / AUTO ARIMA)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임의의 파라미터</a:t>
            </a:r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ARIMA modeling </a:t>
            </a:r>
            <a:r>
              <a:rPr lang="ko-KR" altLang="en-US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은 예측이 불가</a:t>
            </a:r>
            <a:endParaRPr lang="en-US" altLang="ko-KR" sz="1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단계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ARIMA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 최적화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AutoShape 5" descr="image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화살표: 아래쪽 19">
            <a:extLst>
              <a:ext uri="{FF2B5EF4-FFF2-40B4-BE49-F238E27FC236}">
                <a16:creationId xmlns:a16="http://schemas.microsoft.com/office/drawing/2014/main" id="{C3D53628-2208-4E1A-A9E2-C05D830F480D}"/>
              </a:ext>
            </a:extLst>
          </p:cNvPr>
          <p:cNvSpPr/>
          <p:nvPr/>
        </p:nvSpPr>
        <p:spPr>
          <a:xfrm rot="16200000">
            <a:off x="5733254" y="3701285"/>
            <a:ext cx="861259" cy="650226"/>
          </a:xfrm>
          <a:prstGeom prst="downArrow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75069" y="1897649"/>
            <a:ext cx="59018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적용 알고리즘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ARIMA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 조건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sample id = 7657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coin_num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9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input_data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t -1380 ~ t-1 (23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동안의 분당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 price)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output_data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t ~ t+119 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동안의 분당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 price)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78E6BA7-D385-4B0B-8B1B-C3A3D25C5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853" y="2414509"/>
            <a:ext cx="4063721" cy="241083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A61FEE3-6E4F-4497-814A-1D9D48A7F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802" y="3684601"/>
            <a:ext cx="4020111" cy="7525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B2F99F-43DD-48AB-BB1A-A07D9A6843CD}"/>
              </a:ext>
            </a:extLst>
          </p:cNvPr>
          <p:cNvSpPr txBox="1"/>
          <p:nvPr/>
        </p:nvSpPr>
        <p:spPr>
          <a:xfrm>
            <a:off x="1240802" y="4457028"/>
            <a:ext cx="40201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ARIMA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모델링 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ED929-120A-49C0-8F86-E93464C3E94F}"/>
              </a:ext>
            </a:extLst>
          </p:cNvPr>
          <p:cNvSpPr txBox="1"/>
          <p:nvPr/>
        </p:nvSpPr>
        <p:spPr>
          <a:xfrm>
            <a:off x="7066852" y="4845190"/>
            <a:ext cx="40637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ARIMA prediction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EFD85-8201-4A23-A85E-AB2572669030}"/>
              </a:ext>
            </a:extLst>
          </p:cNvPr>
          <p:cNvSpPr txBox="1"/>
          <p:nvPr/>
        </p:nvSpPr>
        <p:spPr>
          <a:xfrm>
            <a:off x="944452" y="670930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323965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374185"/>
            <a:ext cx="482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-10-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23A17E-80F4-4864-A945-2EF8A31665D1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E6DC7-827C-49B2-9E0F-97D16166FA07}"/>
              </a:ext>
            </a:extLst>
          </p:cNvPr>
          <p:cNvSpPr txBox="1"/>
          <p:nvPr/>
        </p:nvSpPr>
        <p:spPr>
          <a:xfrm>
            <a:off x="775068" y="1119402"/>
            <a:ext cx="107454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Modeling(ARIMA / AUTO ARIMA)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단계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정상성을 갖는 시계열로 바꾸기 위해 차분 적용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차분은 비정상인 시계열을 정상성을 나타내도록 만드는 방법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- 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연속적인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관측값들의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차이를 계산하는 것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- 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한계점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차원의 차분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시계열은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정상성을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갖지만 원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시계열이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갖고 있는 메모리를 지워버린다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실수 차원의 차분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시계열은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메모리 보존이 가능하면서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정상성을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갖는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시계열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생성 가능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(Advance in Financial Machine Learning 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참고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AutoShape 5" descr="image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44E57D9-4D11-4823-9EFD-2B6F1606A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127" y="1434449"/>
            <a:ext cx="3362031" cy="19945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7" name="화살표: 아래쪽 19">
            <a:extLst>
              <a:ext uri="{FF2B5EF4-FFF2-40B4-BE49-F238E27FC236}">
                <a16:creationId xmlns:a16="http://schemas.microsoft.com/office/drawing/2014/main" id="{C3D53628-2208-4E1A-A9E2-C05D830F480D}"/>
              </a:ext>
            </a:extLst>
          </p:cNvPr>
          <p:cNvSpPr/>
          <p:nvPr/>
        </p:nvSpPr>
        <p:spPr>
          <a:xfrm rot="16200000">
            <a:off x="5630552" y="1926676"/>
            <a:ext cx="861259" cy="650226"/>
          </a:xfrm>
          <a:prstGeom prst="downArrow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0430" y="3014844"/>
            <a:ext cx="56641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예측 보다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선형성이 완화되긴 하였으나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예측력 부족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원인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주가 차트는 비정상성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(non-stationary)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갖는 시계열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비정상성  때문에 미래 예측 어려움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C9A2DB-794F-47CF-B8FD-618ECEB08D8E}"/>
              </a:ext>
            </a:extLst>
          </p:cNvPr>
          <p:cNvSpPr txBox="1"/>
          <p:nvPr/>
        </p:nvSpPr>
        <p:spPr>
          <a:xfrm>
            <a:off x="790431" y="1990179"/>
            <a:ext cx="5171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 조건 동일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Auto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ARIMA library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 최적화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089B9B-E42C-46CA-9B9A-EC51D2355A13}"/>
              </a:ext>
            </a:extLst>
          </p:cNvPr>
          <p:cNvSpPr txBox="1"/>
          <p:nvPr/>
        </p:nvSpPr>
        <p:spPr>
          <a:xfrm>
            <a:off x="7066852" y="3461307"/>
            <a:ext cx="40637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Auto ARIMA prediction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E69B58-ADFF-442B-B3F5-0CA217AC046A}"/>
              </a:ext>
            </a:extLst>
          </p:cNvPr>
          <p:cNvSpPr txBox="1"/>
          <p:nvPr/>
        </p:nvSpPr>
        <p:spPr>
          <a:xfrm>
            <a:off x="944452" y="670930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076517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DFB68B9-9A53-483F-86B8-1E85E9086A1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72CD7-7424-4376-800A-5A064D506065}"/>
              </a:ext>
            </a:extLst>
          </p:cNvPr>
          <p:cNvSpPr txBox="1"/>
          <p:nvPr/>
        </p:nvSpPr>
        <p:spPr>
          <a:xfrm>
            <a:off x="781747" y="1121781"/>
            <a:ext cx="8778132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실수 차분 방법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(</a:t>
            </a:r>
            <a:r>
              <a:rPr 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Fractional Differencing method)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948D8C-CF26-4299-BF1C-C4E4CC59888C}"/>
              </a:ext>
            </a:extLst>
          </p:cNvPr>
          <p:cNvSpPr txBox="1"/>
          <p:nvPr/>
        </p:nvSpPr>
        <p:spPr>
          <a:xfrm>
            <a:off x="2805660" y="6583389"/>
            <a:ext cx="2500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실수 차원의 차분 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연산식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C8DA9E-5547-423D-9D11-0B8A6F9E4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86" y="1807523"/>
            <a:ext cx="1606483" cy="61237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932E6F-7F28-4BB7-9F99-45B89482A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819" y="1807524"/>
            <a:ext cx="6182588" cy="61237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십자형 5">
            <a:extLst>
              <a:ext uri="{FF2B5EF4-FFF2-40B4-BE49-F238E27FC236}">
                <a16:creationId xmlns:a16="http://schemas.microsoft.com/office/drawing/2014/main" id="{3AE0724F-AC57-46F4-8EAE-B7DC1279D9A0}"/>
              </a:ext>
            </a:extLst>
          </p:cNvPr>
          <p:cNvSpPr/>
          <p:nvPr/>
        </p:nvSpPr>
        <p:spPr>
          <a:xfrm>
            <a:off x="3277754" y="1934301"/>
            <a:ext cx="358815" cy="358815"/>
          </a:xfrm>
          <a:prstGeom prst="plus">
            <a:avLst>
              <a:gd name="adj" fmla="val 3145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B7452-77EE-4E6C-9EC3-8D5E6C0F714B}"/>
              </a:ext>
            </a:extLst>
          </p:cNvPr>
          <p:cNvSpPr txBox="1"/>
          <p:nvPr/>
        </p:nvSpPr>
        <p:spPr>
          <a:xfrm>
            <a:off x="5421538" y="2537134"/>
            <a:ext cx="2500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이항급수 적용 차분 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연산식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BC33CA-41F9-4D6B-B352-BF23EC113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686" y="2929502"/>
            <a:ext cx="5464008" cy="36538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3B7311F-BA4C-40FA-A51C-33BBB23D1E4C}"/>
              </a:ext>
            </a:extLst>
          </p:cNvPr>
          <p:cNvSpPr txBox="1"/>
          <p:nvPr/>
        </p:nvSpPr>
        <p:spPr>
          <a:xfrm>
            <a:off x="7049757" y="2929502"/>
            <a:ext cx="464652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작아지면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x(t-2)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이후의 모든 데이터들이 차분 시계열 반영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     </a:t>
            </a:r>
            <a:r>
              <a:rPr lang="ko-KR" altLang="en-US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과거 기억 보존</a:t>
            </a:r>
            <a:endParaRPr lang="en-US" altLang="ko-KR" sz="1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가까워질수록 보존되는 메모리 양은 증가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(non-stationary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 커짐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가까워질수록 보존되는 양은 감소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(stationary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 커짐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ko-KR" altLang="en-US" sz="1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메모리와 정상성의 정도를 조절하는 변수</a:t>
            </a:r>
            <a:endParaRPr lang="en-US" altLang="ko-KR" sz="1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9253B451-4825-4B4C-9815-B2F9DF922F41}"/>
              </a:ext>
            </a:extLst>
          </p:cNvPr>
          <p:cNvSpPr/>
          <p:nvPr/>
        </p:nvSpPr>
        <p:spPr>
          <a:xfrm>
            <a:off x="3179978" y="2387070"/>
            <a:ext cx="594032" cy="448477"/>
          </a:xfrm>
          <a:prstGeom prst="downArrow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56CA43F2-C747-4FB0-AFD5-7CD687BE82CB}"/>
              </a:ext>
            </a:extLst>
          </p:cNvPr>
          <p:cNvSpPr/>
          <p:nvPr/>
        </p:nvSpPr>
        <p:spPr>
          <a:xfrm>
            <a:off x="3179978" y="2537134"/>
            <a:ext cx="594032" cy="448477"/>
          </a:xfrm>
          <a:prstGeom prst="downArrow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EF87F-720C-4465-9FFD-1B2E400C7BC6}"/>
              </a:ext>
            </a:extLst>
          </p:cNvPr>
          <p:cNvSpPr txBox="1"/>
          <p:nvPr/>
        </p:nvSpPr>
        <p:spPr>
          <a:xfrm>
            <a:off x="944452" y="670930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2658303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374185"/>
            <a:ext cx="482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-11-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23A17E-80F4-4864-A945-2EF8A31665D1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E6DC7-827C-49B2-9E0F-97D16166FA07}"/>
              </a:ext>
            </a:extLst>
          </p:cNvPr>
          <p:cNvSpPr txBox="1"/>
          <p:nvPr/>
        </p:nvSpPr>
        <p:spPr>
          <a:xfrm>
            <a:off x="775068" y="1119402"/>
            <a:ext cx="10745452" cy="426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부분적으로 예측력이 향상됨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AutoShape 5" descr="image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B4D8741-20E4-4CC2-99B6-302A4C7B4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68" y="2150987"/>
            <a:ext cx="3370336" cy="19994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3FB0C15-1CED-4E67-8058-1B5F27A47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007" y="2150986"/>
            <a:ext cx="3370336" cy="20686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5" name="화살표: 아래쪽 19">
            <a:extLst>
              <a:ext uri="{FF2B5EF4-FFF2-40B4-BE49-F238E27FC236}">
                <a16:creationId xmlns:a16="http://schemas.microsoft.com/office/drawing/2014/main" id="{C3D53628-2208-4E1A-A9E2-C05D830F480D}"/>
              </a:ext>
            </a:extLst>
          </p:cNvPr>
          <p:cNvSpPr/>
          <p:nvPr/>
        </p:nvSpPr>
        <p:spPr>
          <a:xfrm rot="16200000">
            <a:off x="5157901" y="2860196"/>
            <a:ext cx="861259" cy="650226"/>
          </a:xfrm>
          <a:prstGeom prst="downArrow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DE1005-E193-4D34-A140-DE96F280060F}"/>
              </a:ext>
            </a:extLst>
          </p:cNvPr>
          <p:cNvSpPr txBox="1"/>
          <p:nvPr/>
        </p:nvSpPr>
        <p:spPr>
          <a:xfrm>
            <a:off x="473075" y="4219635"/>
            <a:ext cx="40637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Auto ARIMA prediction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6F81B8-24CD-4871-A99D-EA18FFA9AD02}"/>
              </a:ext>
            </a:extLst>
          </p:cNvPr>
          <p:cNvSpPr txBox="1"/>
          <p:nvPr/>
        </p:nvSpPr>
        <p:spPr>
          <a:xfrm>
            <a:off x="6724314" y="4219635"/>
            <a:ext cx="40637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실수 차분 후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prediction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9B53A7-E30A-42A8-901C-80403A3FABDE}"/>
              </a:ext>
            </a:extLst>
          </p:cNvPr>
          <p:cNvSpPr txBox="1"/>
          <p:nvPr/>
        </p:nvSpPr>
        <p:spPr>
          <a:xfrm>
            <a:off x="781747" y="1121781"/>
            <a:ext cx="8778132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실수 차분 </a:t>
            </a:r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전처리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 전후 차이</a:t>
            </a:r>
            <a:endParaRPr lang="en-US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0231EB-6842-4F7F-BC9C-CA6A8646F5A8}"/>
              </a:ext>
            </a:extLst>
          </p:cNvPr>
          <p:cNvSpPr txBox="1"/>
          <p:nvPr/>
        </p:nvSpPr>
        <p:spPr>
          <a:xfrm>
            <a:off x="944452" y="670930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237290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374185"/>
            <a:ext cx="482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-13-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23A17E-80F4-4864-A945-2EF8A31665D1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E6DC7-827C-49B2-9E0F-97D16166FA07}"/>
              </a:ext>
            </a:extLst>
          </p:cNvPr>
          <p:cNvSpPr txBox="1"/>
          <p:nvPr/>
        </p:nvSpPr>
        <p:spPr>
          <a:xfrm>
            <a:off x="775068" y="1119402"/>
            <a:ext cx="10745452" cy="369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Modeling(Prophet, Neural Prophet)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/>
            </a:endParaRPr>
          </a:p>
        </p:txBody>
      </p:sp>
      <p:sp>
        <p:nvSpPr>
          <p:cNvPr id="2" name="AutoShape 5" descr="image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CA559E6-5BEA-460C-9F00-14766A8E1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918" y="1687999"/>
            <a:ext cx="3504194" cy="5513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F93752-4064-48EB-9079-64A27C9E3FB6}"/>
              </a:ext>
            </a:extLst>
          </p:cNvPr>
          <p:cNvSpPr txBox="1"/>
          <p:nvPr/>
        </p:nvSpPr>
        <p:spPr>
          <a:xfrm>
            <a:off x="774247" y="1854406"/>
            <a:ext cx="8778132" cy="2277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/>
                <a:cs typeface="Heebo Black" panose="00000A00000000000000" pitchFamily="2" charset="-79"/>
              </a:rPr>
              <a:t>Facebook’s Prophet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/>
              </a:rPr>
              <a:t> &amp; </a:t>
            </a:r>
            <a:r>
              <a:rPr lang="en-US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/>
                <a:cs typeface="Heebo Black" panose="00000A00000000000000" pitchFamily="2" charset="-79"/>
              </a:rPr>
              <a:t>Neural Prophet</a:t>
            </a:r>
            <a:endParaRPr 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/>
              <a:cs typeface="Heebo Black" panose="00000A00000000000000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AR-Net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같은 딥 러닝 모델을 사용하는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Prophet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확장판</a:t>
            </a:r>
            <a:endParaRPr 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장점은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Prophet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간단한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제공 보다 정교한 딥러닝 모델에 액세스 가능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Model parameter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소개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G(t) : Linear Growth(+Change  Point),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선형성</a:t>
            </a:r>
            <a:endParaRPr 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S(t) : Seasonality,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푸리에 패턴 주기</a:t>
            </a:r>
            <a:endParaRPr 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H(t) : Holidays,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이벤트 효과</a:t>
            </a:r>
            <a:endParaRPr 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9D43B8-4D41-44B9-991A-F9A69D04D4F8}"/>
              </a:ext>
            </a:extLst>
          </p:cNvPr>
          <p:cNvSpPr txBox="1"/>
          <p:nvPr/>
        </p:nvSpPr>
        <p:spPr>
          <a:xfrm>
            <a:off x="7386918" y="2258897"/>
            <a:ext cx="3504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Prophet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 수식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613B8A-5B59-473C-8703-A86FC8AA7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799" y="3539563"/>
            <a:ext cx="5715495" cy="18975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7962D75-89EE-42EA-B6C8-E0EA7B326171}"/>
              </a:ext>
            </a:extLst>
          </p:cNvPr>
          <p:cNvSpPr txBox="1"/>
          <p:nvPr/>
        </p:nvSpPr>
        <p:spPr>
          <a:xfrm>
            <a:off x="5773799" y="5551167"/>
            <a:ext cx="5715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Prophet python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D0BDC-A81A-49F1-B8B1-F2DBE6F6417E}"/>
              </a:ext>
            </a:extLst>
          </p:cNvPr>
          <p:cNvSpPr txBox="1"/>
          <p:nvPr/>
        </p:nvSpPr>
        <p:spPr>
          <a:xfrm>
            <a:off x="944452" y="670930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871136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374185"/>
            <a:ext cx="482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-13-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23A17E-80F4-4864-A945-2EF8A31665D1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E6DC7-827C-49B2-9E0F-97D16166FA07}"/>
              </a:ext>
            </a:extLst>
          </p:cNvPr>
          <p:cNvSpPr txBox="1"/>
          <p:nvPr/>
        </p:nvSpPr>
        <p:spPr>
          <a:xfrm>
            <a:off x="775068" y="1119402"/>
            <a:ext cx="10745452" cy="369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Modeling(Prophet, Neural Prophet)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/>
            </a:endParaRPr>
          </a:p>
        </p:txBody>
      </p:sp>
      <p:sp>
        <p:nvSpPr>
          <p:cNvPr id="2" name="AutoShape 5" descr="image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962D75-89EE-42EA-B6C8-E0EA7B326171}"/>
              </a:ext>
            </a:extLst>
          </p:cNvPr>
          <p:cNvSpPr txBox="1"/>
          <p:nvPr/>
        </p:nvSpPr>
        <p:spPr>
          <a:xfrm>
            <a:off x="774247" y="5853634"/>
            <a:ext cx="5715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하이퍼파라미터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수정 후 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Prophet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C2F6FD-9F8A-4FA6-B9F6-DE5BAEA7A2BF}"/>
              </a:ext>
            </a:extLst>
          </p:cNvPr>
          <p:cNvSpPr/>
          <p:nvPr/>
        </p:nvSpPr>
        <p:spPr>
          <a:xfrm>
            <a:off x="774247" y="1807523"/>
            <a:ext cx="10735582" cy="1718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적용 알고리즘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Prophet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 조건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코인만을 가지고 진행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input_data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t -1380 ~ t-1 (23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동안의 분당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 price)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output_data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t ~ t+119 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동안의 분당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 price)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Seasonality mode = Multiplicative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  <a:sym typeface="Wingdings" panose="05000000000000000000" pitchFamily="2" charset="2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B743C2E2-CDE5-4083-9436-679910028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256" y="3409623"/>
            <a:ext cx="3657600" cy="23622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D7D6F88-91CC-469C-BF74-8D9611988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15" y="3436215"/>
            <a:ext cx="6014768" cy="230901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49DF5E9-8A0D-4032-913B-7AB4B29427D4}"/>
              </a:ext>
            </a:extLst>
          </p:cNvPr>
          <p:cNvSpPr txBox="1"/>
          <p:nvPr/>
        </p:nvSpPr>
        <p:spPr>
          <a:xfrm>
            <a:off x="7319256" y="5861037"/>
            <a:ext cx="3850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Prophet prediction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F7B88B-EEFB-41BC-8070-D9E9663B00AD}"/>
              </a:ext>
            </a:extLst>
          </p:cNvPr>
          <p:cNvSpPr txBox="1"/>
          <p:nvPr/>
        </p:nvSpPr>
        <p:spPr>
          <a:xfrm>
            <a:off x="781747" y="6222129"/>
            <a:ext cx="6096000" cy="485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i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*range = Change Point  </a:t>
            </a:r>
            <a:r>
              <a:rPr lang="ko-KR" altLang="en-US" sz="900" i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 가능 범위</a:t>
            </a:r>
            <a:r>
              <a:rPr lang="en-US" altLang="ko-KR" sz="900" i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ko-KR" altLang="en-US" sz="900" i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이상치탐지</a:t>
            </a:r>
            <a:r>
              <a:rPr lang="en-US" altLang="ko-KR" sz="900" i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i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*scale = trend </a:t>
            </a:r>
            <a:r>
              <a:rPr lang="ko-KR" altLang="en-US" sz="900" i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유연성 조절</a:t>
            </a:r>
            <a:r>
              <a:rPr lang="en-US" altLang="ko-KR" sz="900" i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(trend </a:t>
            </a:r>
            <a:r>
              <a:rPr lang="ko-KR" altLang="en-US" sz="900" i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변화 반영 정도</a:t>
            </a:r>
            <a:r>
              <a:rPr lang="en-US" altLang="ko-KR" sz="900" i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en-US" altLang="ko-KR" sz="900" i="1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Prophet</a:t>
            </a:r>
            <a:r>
              <a:rPr lang="ko-KR" altLang="en-US" sz="900" i="1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은 선형적이지 않고 일반적으로 유추 가능성 </a:t>
            </a:r>
            <a:endParaRPr lang="en-US" altLang="ko-KR" sz="900" i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화살표: 아래쪽 19">
            <a:extLst>
              <a:ext uri="{FF2B5EF4-FFF2-40B4-BE49-F238E27FC236}">
                <a16:creationId xmlns:a16="http://schemas.microsoft.com/office/drawing/2014/main" id="{B521456D-2185-43D0-9C35-50951F0A63D2}"/>
              </a:ext>
            </a:extLst>
          </p:cNvPr>
          <p:cNvSpPr/>
          <p:nvPr/>
        </p:nvSpPr>
        <p:spPr>
          <a:xfrm rot="16200000">
            <a:off x="6447118" y="4310666"/>
            <a:ext cx="861259" cy="650226"/>
          </a:xfrm>
          <a:prstGeom prst="downArrow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FE8DE-FB21-4C80-9093-40861A744714}"/>
              </a:ext>
            </a:extLst>
          </p:cNvPr>
          <p:cNvSpPr txBox="1"/>
          <p:nvPr/>
        </p:nvSpPr>
        <p:spPr>
          <a:xfrm>
            <a:off x="944452" y="670930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661594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CD8476-323A-4A12-986E-7E4D436C2B2A}"/>
              </a:ext>
            </a:extLst>
          </p:cNvPr>
          <p:cNvSpPr/>
          <p:nvPr/>
        </p:nvSpPr>
        <p:spPr>
          <a:xfrm>
            <a:off x="774247" y="1765781"/>
            <a:ext cx="10735582" cy="4011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적용 알고리즘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Neural Prophet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 조건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코인만을 가지고 진행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Input_data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t -1380 ~ t-1 (23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동안의 분당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 price)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Output_data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t ~ t+119 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동안의 분당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 price)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Seasonality mode = Multiplicative</a:t>
            </a:r>
          </a:p>
          <a:p>
            <a:pPr lvl="1"/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Hyperparameter Gird Research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Seasonality add research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Model capacity research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  <a:sym typeface="Wingdings" panose="05000000000000000000" pitchFamily="2" charset="2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DFB68B9-9A53-483F-86B8-1E85E9086A1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72CD7-7424-4376-800A-5A064D506065}"/>
              </a:ext>
            </a:extLst>
          </p:cNvPr>
          <p:cNvSpPr txBox="1"/>
          <p:nvPr/>
        </p:nvSpPr>
        <p:spPr>
          <a:xfrm>
            <a:off x="781747" y="1121781"/>
            <a:ext cx="8778132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Modeling(Prophet, Neural Prophet)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E45D01D-82BE-498A-9869-2FA57A570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42" y="1263215"/>
            <a:ext cx="4987482" cy="15389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EB62EF4-CA56-45B6-9CE2-6E1E3A4C0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61" y="3887589"/>
            <a:ext cx="5071162" cy="17997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1A24437-B4D4-4E9F-8542-B6A52B38A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742" y="2840090"/>
            <a:ext cx="4987481" cy="6173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A6F38B8-D447-49A9-B24D-1902A03E3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514" y="5732051"/>
            <a:ext cx="5091315" cy="71382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3E47EA0-742B-4FAB-82A2-97037BC9C95A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397624" y="2032698"/>
            <a:ext cx="3092118" cy="177029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8C00ED-B962-467A-A56E-41B32214A558}"/>
              </a:ext>
            </a:extLst>
          </p:cNvPr>
          <p:cNvSpPr txBox="1"/>
          <p:nvPr/>
        </p:nvSpPr>
        <p:spPr>
          <a:xfrm>
            <a:off x="774247" y="6085014"/>
            <a:ext cx="571549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결과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: Best parameter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를 적용해보았으나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크게 개선되지 못함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다음 단계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데이터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전처리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및 다른 모델 시도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EC79DA6-8A25-42FA-AF80-A545C40D2A53}"/>
              </a:ext>
            </a:extLst>
          </p:cNvPr>
          <p:cNvCxnSpPr>
            <a:cxnSpLocks/>
          </p:cNvCxnSpPr>
          <p:nvPr/>
        </p:nvCxnSpPr>
        <p:spPr>
          <a:xfrm>
            <a:off x="3397624" y="4197900"/>
            <a:ext cx="2975831" cy="708877"/>
          </a:xfrm>
          <a:prstGeom prst="bentConnector3">
            <a:avLst>
              <a:gd name="adj1" fmla="val 8946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0C912C7-2289-4DC6-8CCF-0EBF348C4D4D}"/>
              </a:ext>
            </a:extLst>
          </p:cNvPr>
          <p:cNvSpPr txBox="1"/>
          <p:nvPr/>
        </p:nvSpPr>
        <p:spPr>
          <a:xfrm>
            <a:off x="6489742" y="3495355"/>
            <a:ext cx="5020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주기성 파라미터 그리드 리서치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7601BE-2DFA-4AC9-A90C-D9C7FD17EE76}"/>
              </a:ext>
            </a:extLst>
          </p:cNvPr>
          <p:cNvSpPr txBox="1"/>
          <p:nvPr/>
        </p:nvSpPr>
        <p:spPr>
          <a:xfrm>
            <a:off x="6489742" y="6504411"/>
            <a:ext cx="5020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Capacity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그리드 리서치</a:t>
            </a: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id="{8ADA1D91-19DE-44D9-8E72-7B750AD90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33" y="4496167"/>
            <a:ext cx="2204867" cy="151404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569A6990-F4E0-484E-A002-D2B465943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624" y="4500053"/>
            <a:ext cx="2204867" cy="151404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7199E8-5DF3-4285-91DE-7FD269184D11}"/>
              </a:ext>
            </a:extLst>
          </p:cNvPr>
          <p:cNvSpPr txBox="1"/>
          <p:nvPr/>
        </p:nvSpPr>
        <p:spPr>
          <a:xfrm>
            <a:off x="944452" y="670930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464177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374185"/>
            <a:ext cx="482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-17-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23A17E-80F4-4864-A945-2EF8A31665D1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AutoShape 5" descr="image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3DEABA2-3A40-4FFB-A298-426AE72CE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783" y="3046135"/>
            <a:ext cx="6604223" cy="2627712"/>
          </a:xfrm>
          <a:prstGeom prst="rect">
            <a:avLst/>
          </a:prstGeom>
        </p:spPr>
      </p:pic>
      <p:cxnSp>
        <p:nvCxnSpPr>
          <p:cNvPr id="33" name="연결선: 꺾임 6">
            <a:extLst>
              <a:ext uri="{FF2B5EF4-FFF2-40B4-BE49-F238E27FC236}">
                <a16:creationId xmlns:a16="http://schemas.microsoft.com/office/drawing/2014/main" id="{AFF9024A-50A6-4768-A1A8-CE46150AB4FB}"/>
              </a:ext>
            </a:extLst>
          </p:cNvPr>
          <p:cNvCxnSpPr>
            <a:cxnSpLocks/>
            <a:stCxn id="39" idx="0"/>
          </p:cNvCxnSpPr>
          <p:nvPr/>
        </p:nvCxnSpPr>
        <p:spPr>
          <a:xfrm rot="5400000" flipH="1" flipV="1">
            <a:off x="2894789" y="5102204"/>
            <a:ext cx="958240" cy="185053"/>
          </a:xfrm>
          <a:prstGeom prst="bentConnector3">
            <a:avLst>
              <a:gd name="adj1" fmla="val 2848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4CDE41-FB69-4AF9-9C01-CAD562C4E98F}"/>
              </a:ext>
            </a:extLst>
          </p:cNvPr>
          <p:cNvSpPr/>
          <p:nvPr/>
        </p:nvSpPr>
        <p:spPr>
          <a:xfrm>
            <a:off x="3206723" y="4895478"/>
            <a:ext cx="1964090" cy="288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t-255 ~ t-2 </a:t>
            </a:r>
            <a:r>
              <a:rPr lang="ko-KR" altLang="en-US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시점의 </a:t>
            </a:r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72A8DA7-6D53-4CF1-807E-40427C1EC9AD}"/>
              </a:ext>
            </a:extLst>
          </p:cNvPr>
          <p:cNvSpPr/>
          <p:nvPr/>
        </p:nvSpPr>
        <p:spPr>
          <a:xfrm>
            <a:off x="6508131" y="3935506"/>
            <a:ext cx="395557" cy="221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223CAD-35C2-45AC-8C44-0B2DB91081C9}"/>
              </a:ext>
            </a:extLst>
          </p:cNvPr>
          <p:cNvSpPr/>
          <p:nvPr/>
        </p:nvSpPr>
        <p:spPr>
          <a:xfrm>
            <a:off x="7227639" y="3935506"/>
            <a:ext cx="1760125" cy="2361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t+1 ~ t+119 </a:t>
            </a:r>
            <a:r>
              <a:rPr lang="ko-KR" altLang="en-US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시점의 가격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DAC4AB9-52ED-44E8-80E6-19F67A161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72" y="5673850"/>
            <a:ext cx="4730622" cy="429105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43508C8D-377D-4AB7-B852-0AC96D7F14B6}"/>
              </a:ext>
            </a:extLst>
          </p:cNvPr>
          <p:cNvSpPr/>
          <p:nvPr/>
        </p:nvSpPr>
        <p:spPr>
          <a:xfrm>
            <a:off x="5261229" y="4895478"/>
            <a:ext cx="670475" cy="288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t-1 open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AD97EC-59EA-4AD7-A2F8-4E0834E826BF}"/>
              </a:ext>
            </a:extLst>
          </p:cNvPr>
          <p:cNvSpPr txBox="1"/>
          <p:nvPr/>
        </p:nvSpPr>
        <p:spPr>
          <a:xfrm>
            <a:off x="781747" y="1121781"/>
            <a:ext cx="8778132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Modeling(</a:t>
            </a:r>
            <a:r>
              <a:rPr lang="en-US" altLang="ko-KR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Pytorch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RNN)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066B25-952F-4623-BF9A-235B7EF99D19}"/>
              </a:ext>
            </a:extLst>
          </p:cNvPr>
          <p:cNvSpPr txBox="1"/>
          <p:nvPr/>
        </p:nvSpPr>
        <p:spPr>
          <a:xfrm>
            <a:off x="807688" y="1796672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적용 알고리즘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Recurrent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 조건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코인으로만 진행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Input_data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t -255 ~ t-1 (255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 간의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all data)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Output_data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t ~ t+119 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120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 price)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자기회귀 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오차 누적 문제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단계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time-series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압축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B7A1-1589-4EE7-8FE9-FA5A5A55CE44}"/>
              </a:ext>
            </a:extLst>
          </p:cNvPr>
          <p:cNvSpPr txBox="1"/>
          <p:nvPr/>
        </p:nvSpPr>
        <p:spPr>
          <a:xfrm>
            <a:off x="576379" y="6189518"/>
            <a:ext cx="5020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Input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예시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28820D-FE36-4A53-B240-6DE05C7F0A7B}"/>
              </a:ext>
            </a:extLst>
          </p:cNvPr>
          <p:cNvSpPr txBox="1"/>
          <p:nvPr/>
        </p:nvSpPr>
        <p:spPr>
          <a:xfrm>
            <a:off x="4502915" y="3155147"/>
            <a:ext cx="318616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Encoder&amp;Decoder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342B8A-B47C-40D3-8047-CED671052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617" y="1116320"/>
            <a:ext cx="3533099" cy="2477408"/>
          </a:xfrm>
          <a:prstGeom prst="rect">
            <a:avLst/>
          </a:prstGeom>
        </p:spPr>
      </p:pic>
      <p:sp>
        <p:nvSpPr>
          <p:cNvPr id="45" name="화살표: 아래쪽 19">
            <a:extLst>
              <a:ext uri="{FF2B5EF4-FFF2-40B4-BE49-F238E27FC236}">
                <a16:creationId xmlns:a16="http://schemas.microsoft.com/office/drawing/2014/main" id="{725ED008-55FC-421B-A9E4-46F60F3F66D6}"/>
              </a:ext>
            </a:extLst>
          </p:cNvPr>
          <p:cNvSpPr/>
          <p:nvPr/>
        </p:nvSpPr>
        <p:spPr>
          <a:xfrm rot="16200000">
            <a:off x="7069945" y="2457558"/>
            <a:ext cx="861259" cy="650226"/>
          </a:xfrm>
          <a:prstGeom prst="downArrow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3BE58A-0A78-4556-AC44-BBCA7885F6CA}"/>
              </a:ext>
            </a:extLst>
          </p:cNvPr>
          <p:cNvSpPr txBox="1"/>
          <p:nvPr/>
        </p:nvSpPr>
        <p:spPr>
          <a:xfrm>
            <a:off x="7386291" y="2466741"/>
            <a:ext cx="38500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RNN prediction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76B95E-7F70-4B7E-9C6E-A82E62C56A0C}"/>
              </a:ext>
            </a:extLst>
          </p:cNvPr>
          <p:cNvSpPr txBox="1"/>
          <p:nvPr/>
        </p:nvSpPr>
        <p:spPr>
          <a:xfrm>
            <a:off x="944452" y="670930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925897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374185"/>
            <a:ext cx="482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-22-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23A17E-80F4-4864-A945-2EF8A31665D1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E6DC7-827C-49B2-9E0F-97D16166FA07}"/>
              </a:ext>
            </a:extLst>
          </p:cNvPr>
          <p:cNvSpPr txBox="1"/>
          <p:nvPr/>
        </p:nvSpPr>
        <p:spPr>
          <a:xfrm>
            <a:off x="751223" y="1623042"/>
            <a:ext cx="10745452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문제점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 =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예측에 사용되는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sequence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길이가 너무 긺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자기 회귀 구간 압축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AutoShape 5" descr="image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213D1D-22E2-4B5E-ACAB-D7088DCF4CE8}"/>
              </a:ext>
            </a:extLst>
          </p:cNvPr>
          <p:cNvSpPr txBox="1"/>
          <p:nvPr/>
        </p:nvSpPr>
        <p:spPr>
          <a:xfrm>
            <a:off x="4394195" y="2390923"/>
            <a:ext cx="16524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t-n~ t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까지의 데이터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D4B282A1-214A-47BD-9424-DBEDE0481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81468"/>
              </p:ext>
            </p:extLst>
          </p:nvPr>
        </p:nvGraphicFramePr>
        <p:xfrm>
          <a:off x="4305146" y="2735595"/>
          <a:ext cx="1794788" cy="11383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926">
                  <a:extLst>
                    <a:ext uri="{9D8B030D-6E8A-4147-A177-3AD203B41FA5}">
                      <a16:colId xmlns:a16="http://schemas.microsoft.com/office/drawing/2014/main" val="269387041"/>
                    </a:ext>
                  </a:extLst>
                </a:gridCol>
                <a:gridCol w="241331">
                  <a:extLst>
                    <a:ext uri="{9D8B030D-6E8A-4147-A177-3AD203B41FA5}">
                      <a16:colId xmlns:a16="http://schemas.microsoft.com/office/drawing/2014/main" val="2145131939"/>
                    </a:ext>
                  </a:extLst>
                </a:gridCol>
                <a:gridCol w="216933">
                  <a:extLst>
                    <a:ext uri="{9D8B030D-6E8A-4147-A177-3AD203B41FA5}">
                      <a16:colId xmlns:a16="http://schemas.microsoft.com/office/drawing/2014/main" val="3710365270"/>
                    </a:ext>
                  </a:extLst>
                </a:gridCol>
                <a:gridCol w="216933">
                  <a:extLst>
                    <a:ext uri="{9D8B030D-6E8A-4147-A177-3AD203B41FA5}">
                      <a16:colId xmlns:a16="http://schemas.microsoft.com/office/drawing/2014/main" val="1984564623"/>
                    </a:ext>
                  </a:extLst>
                </a:gridCol>
                <a:gridCol w="216933">
                  <a:extLst>
                    <a:ext uri="{9D8B030D-6E8A-4147-A177-3AD203B41FA5}">
                      <a16:colId xmlns:a16="http://schemas.microsoft.com/office/drawing/2014/main" val="4046326087"/>
                    </a:ext>
                  </a:extLst>
                </a:gridCol>
                <a:gridCol w="216933">
                  <a:extLst>
                    <a:ext uri="{9D8B030D-6E8A-4147-A177-3AD203B41FA5}">
                      <a16:colId xmlns:a16="http://schemas.microsoft.com/office/drawing/2014/main" val="3458985228"/>
                    </a:ext>
                  </a:extLst>
                </a:gridCol>
                <a:gridCol w="216933">
                  <a:extLst>
                    <a:ext uri="{9D8B030D-6E8A-4147-A177-3AD203B41FA5}">
                      <a16:colId xmlns:a16="http://schemas.microsoft.com/office/drawing/2014/main" val="387715458"/>
                    </a:ext>
                  </a:extLst>
                </a:gridCol>
                <a:gridCol w="216933">
                  <a:extLst>
                    <a:ext uri="{9D8B030D-6E8A-4147-A177-3AD203B41FA5}">
                      <a16:colId xmlns:a16="http://schemas.microsoft.com/office/drawing/2014/main" val="1572939984"/>
                    </a:ext>
                  </a:extLst>
                </a:gridCol>
                <a:gridCol w="216933">
                  <a:extLst>
                    <a:ext uri="{9D8B030D-6E8A-4147-A177-3AD203B41FA5}">
                      <a16:colId xmlns:a16="http://schemas.microsoft.com/office/drawing/2014/main" val="2833811455"/>
                    </a:ext>
                  </a:extLst>
                </a:gridCol>
              </a:tblGrid>
              <a:tr h="180960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004430"/>
                  </a:ext>
                </a:extLst>
              </a:tr>
              <a:tr h="200086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619024"/>
                  </a:ext>
                </a:extLst>
              </a:tr>
              <a:tr h="180960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216971"/>
                  </a:ext>
                </a:extLst>
              </a:tr>
              <a:tr h="180960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703147"/>
                  </a:ext>
                </a:extLst>
              </a:tr>
              <a:tr h="18096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73812"/>
                  </a:ext>
                </a:extLst>
              </a:tr>
              <a:tr h="180960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038674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A70C3DB-9246-412C-B31B-515FB12F7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898103"/>
              </p:ext>
            </p:extLst>
          </p:nvPr>
        </p:nvGraphicFramePr>
        <p:xfrm>
          <a:off x="6659562" y="2758505"/>
          <a:ext cx="291283" cy="11327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1283">
                  <a:extLst>
                    <a:ext uri="{9D8B030D-6E8A-4147-A177-3AD203B41FA5}">
                      <a16:colId xmlns:a16="http://schemas.microsoft.com/office/drawing/2014/main" val="269387041"/>
                    </a:ext>
                  </a:extLst>
                </a:gridCol>
              </a:tblGrid>
              <a:tr h="1132775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004430"/>
                  </a:ext>
                </a:extLst>
              </a:tr>
            </a:tbl>
          </a:graphicData>
        </a:graphic>
      </p:graphicFrame>
      <p:sp>
        <p:nvSpPr>
          <p:cNvPr id="44" name="화살표: 아래쪽 13">
            <a:extLst>
              <a:ext uri="{FF2B5EF4-FFF2-40B4-BE49-F238E27FC236}">
                <a16:creationId xmlns:a16="http://schemas.microsoft.com/office/drawing/2014/main" id="{B91B3AA4-9616-44EB-8F97-20DB01719CF4}"/>
              </a:ext>
            </a:extLst>
          </p:cNvPr>
          <p:cNvSpPr/>
          <p:nvPr/>
        </p:nvSpPr>
        <p:spPr>
          <a:xfrm rot="16200000">
            <a:off x="6271177" y="3141899"/>
            <a:ext cx="261610" cy="299083"/>
          </a:xfrm>
          <a:prstGeom prst="downArrow">
            <a:avLst/>
          </a:prstGeom>
          <a:solidFill>
            <a:schemeClr val="accent3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38C1CE-E4AA-4F2F-9E98-0EF31EA2BC38}"/>
              </a:ext>
            </a:extLst>
          </p:cNvPr>
          <p:cNvSpPr txBox="1"/>
          <p:nvPr/>
        </p:nvSpPr>
        <p:spPr>
          <a:xfrm>
            <a:off x="6255297" y="2397780"/>
            <a:ext cx="12318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t+1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추정치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2E6BC5-1206-49DC-8982-747728D8FBD9}"/>
              </a:ext>
            </a:extLst>
          </p:cNvPr>
          <p:cNvSpPr txBox="1"/>
          <p:nvPr/>
        </p:nvSpPr>
        <p:spPr>
          <a:xfrm>
            <a:off x="6252440" y="4110355"/>
            <a:ext cx="13421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t+2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추정치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96EE318-6AFF-4CAE-AAAC-A9870ACC2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955726"/>
              </p:ext>
            </p:extLst>
          </p:nvPr>
        </p:nvGraphicFramePr>
        <p:xfrm>
          <a:off x="4312496" y="4459254"/>
          <a:ext cx="1787657" cy="112585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359">
                  <a:extLst>
                    <a:ext uri="{9D8B030D-6E8A-4147-A177-3AD203B41FA5}">
                      <a16:colId xmlns:a16="http://schemas.microsoft.com/office/drawing/2014/main" val="269387041"/>
                    </a:ext>
                  </a:extLst>
                </a:gridCol>
                <a:gridCol w="240020">
                  <a:extLst>
                    <a:ext uri="{9D8B030D-6E8A-4147-A177-3AD203B41FA5}">
                      <a16:colId xmlns:a16="http://schemas.microsoft.com/office/drawing/2014/main" val="2145131939"/>
                    </a:ext>
                  </a:extLst>
                </a:gridCol>
                <a:gridCol w="215754">
                  <a:extLst>
                    <a:ext uri="{9D8B030D-6E8A-4147-A177-3AD203B41FA5}">
                      <a16:colId xmlns:a16="http://schemas.microsoft.com/office/drawing/2014/main" val="3710365270"/>
                    </a:ext>
                  </a:extLst>
                </a:gridCol>
                <a:gridCol w="215754">
                  <a:extLst>
                    <a:ext uri="{9D8B030D-6E8A-4147-A177-3AD203B41FA5}">
                      <a16:colId xmlns:a16="http://schemas.microsoft.com/office/drawing/2014/main" val="1984564623"/>
                    </a:ext>
                  </a:extLst>
                </a:gridCol>
                <a:gridCol w="215754">
                  <a:extLst>
                    <a:ext uri="{9D8B030D-6E8A-4147-A177-3AD203B41FA5}">
                      <a16:colId xmlns:a16="http://schemas.microsoft.com/office/drawing/2014/main" val="4046326087"/>
                    </a:ext>
                  </a:extLst>
                </a:gridCol>
                <a:gridCol w="215754">
                  <a:extLst>
                    <a:ext uri="{9D8B030D-6E8A-4147-A177-3AD203B41FA5}">
                      <a16:colId xmlns:a16="http://schemas.microsoft.com/office/drawing/2014/main" val="3458985228"/>
                    </a:ext>
                  </a:extLst>
                </a:gridCol>
                <a:gridCol w="215754">
                  <a:extLst>
                    <a:ext uri="{9D8B030D-6E8A-4147-A177-3AD203B41FA5}">
                      <a16:colId xmlns:a16="http://schemas.microsoft.com/office/drawing/2014/main" val="387715458"/>
                    </a:ext>
                  </a:extLst>
                </a:gridCol>
                <a:gridCol w="215754">
                  <a:extLst>
                    <a:ext uri="{9D8B030D-6E8A-4147-A177-3AD203B41FA5}">
                      <a16:colId xmlns:a16="http://schemas.microsoft.com/office/drawing/2014/main" val="1572939984"/>
                    </a:ext>
                  </a:extLst>
                </a:gridCol>
                <a:gridCol w="215754">
                  <a:extLst>
                    <a:ext uri="{9D8B030D-6E8A-4147-A177-3AD203B41FA5}">
                      <a16:colId xmlns:a16="http://schemas.microsoft.com/office/drawing/2014/main" val="2833811455"/>
                    </a:ext>
                  </a:extLst>
                </a:gridCol>
              </a:tblGrid>
              <a:tr h="186646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004430"/>
                  </a:ext>
                </a:extLst>
              </a:tr>
              <a:tr h="186646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619024"/>
                  </a:ext>
                </a:extLst>
              </a:tr>
              <a:tr h="186646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216971"/>
                  </a:ext>
                </a:extLst>
              </a:tr>
              <a:tr h="186646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703147"/>
                  </a:ext>
                </a:extLst>
              </a:tr>
              <a:tr h="18664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73812"/>
                  </a:ext>
                </a:extLst>
              </a:tr>
              <a:tr h="186646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038674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08444096-3DC0-4379-B58D-3A60F83CF72D}"/>
              </a:ext>
            </a:extLst>
          </p:cNvPr>
          <p:cNvSpPr txBox="1"/>
          <p:nvPr/>
        </p:nvSpPr>
        <p:spPr>
          <a:xfrm>
            <a:off x="3818754" y="4092895"/>
            <a:ext cx="25832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t-n~ t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까지의 데이터 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t+1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추정치</a:t>
            </a:r>
          </a:p>
        </p:txBody>
      </p:sp>
      <p:sp>
        <p:nvSpPr>
          <p:cNvPr id="53" name="화살표: 아래쪽 21">
            <a:extLst>
              <a:ext uri="{FF2B5EF4-FFF2-40B4-BE49-F238E27FC236}">
                <a16:creationId xmlns:a16="http://schemas.microsoft.com/office/drawing/2014/main" id="{1E00E358-F1B6-4639-9C3E-CAEB0D514533}"/>
              </a:ext>
            </a:extLst>
          </p:cNvPr>
          <p:cNvSpPr/>
          <p:nvPr/>
        </p:nvSpPr>
        <p:spPr>
          <a:xfrm rot="16200000">
            <a:off x="6221386" y="4741836"/>
            <a:ext cx="261610" cy="299083"/>
          </a:xfrm>
          <a:prstGeom prst="downArrow">
            <a:avLst/>
          </a:prstGeom>
          <a:solidFill>
            <a:schemeClr val="accent3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4A70C3DB-9246-412C-B31B-515FB12F7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256605"/>
              </p:ext>
            </p:extLst>
          </p:nvPr>
        </p:nvGraphicFramePr>
        <p:xfrm>
          <a:off x="6664596" y="4455795"/>
          <a:ext cx="291283" cy="11327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1283">
                  <a:extLst>
                    <a:ext uri="{9D8B030D-6E8A-4147-A177-3AD203B41FA5}">
                      <a16:colId xmlns:a16="http://schemas.microsoft.com/office/drawing/2014/main" val="269387041"/>
                    </a:ext>
                  </a:extLst>
                </a:gridCol>
              </a:tblGrid>
              <a:tr h="1132775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00443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055E1AFD-E578-40FE-9A1B-1859C22C229D}"/>
              </a:ext>
            </a:extLst>
          </p:cNvPr>
          <p:cNvSpPr txBox="1"/>
          <p:nvPr/>
        </p:nvSpPr>
        <p:spPr>
          <a:xfrm>
            <a:off x="3304452" y="5855766"/>
            <a:ext cx="5233825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오차가 누적되어  긴 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sequence(=120)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을  예측하는 동안 결과가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수렴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해버린다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1A291E-8100-4911-BABA-6A431731DD11}"/>
              </a:ext>
            </a:extLst>
          </p:cNvPr>
          <p:cNvSpPr txBox="1"/>
          <p:nvPr/>
        </p:nvSpPr>
        <p:spPr>
          <a:xfrm>
            <a:off x="781747" y="1121781"/>
            <a:ext cx="8778132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Modeling(</a:t>
            </a:r>
            <a:r>
              <a:rPr lang="en-US" altLang="ko-KR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Pytorch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RNN)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62C4523-64A5-4F4C-94BB-6139E0BE1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5" y="2495036"/>
            <a:ext cx="3767378" cy="2641684"/>
          </a:xfrm>
          <a:prstGeom prst="rect">
            <a:avLst/>
          </a:prstGeom>
        </p:spPr>
      </p:pic>
      <p:sp>
        <p:nvSpPr>
          <p:cNvPr id="36" name="화살표: 아래쪽 19">
            <a:extLst>
              <a:ext uri="{FF2B5EF4-FFF2-40B4-BE49-F238E27FC236}">
                <a16:creationId xmlns:a16="http://schemas.microsoft.com/office/drawing/2014/main" id="{EB50DBA0-0356-4031-A33D-31F4A80061EB}"/>
              </a:ext>
            </a:extLst>
          </p:cNvPr>
          <p:cNvSpPr/>
          <p:nvPr/>
        </p:nvSpPr>
        <p:spPr>
          <a:xfrm rot="16200000">
            <a:off x="3381115" y="3616222"/>
            <a:ext cx="861259" cy="650226"/>
          </a:xfrm>
          <a:prstGeom prst="downArrow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33AEE0-5E8D-4D1F-931B-C9AA33D78A14}"/>
              </a:ext>
            </a:extLst>
          </p:cNvPr>
          <p:cNvSpPr txBox="1"/>
          <p:nvPr/>
        </p:nvSpPr>
        <p:spPr>
          <a:xfrm>
            <a:off x="456284" y="5277335"/>
            <a:ext cx="3850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RNN prediction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화살표: 아래쪽 19">
            <a:extLst>
              <a:ext uri="{FF2B5EF4-FFF2-40B4-BE49-F238E27FC236}">
                <a16:creationId xmlns:a16="http://schemas.microsoft.com/office/drawing/2014/main" id="{8D91DAAB-876A-40EC-B5A2-CEBE12CC7206}"/>
              </a:ext>
            </a:extLst>
          </p:cNvPr>
          <p:cNvSpPr/>
          <p:nvPr/>
        </p:nvSpPr>
        <p:spPr>
          <a:xfrm rot="16200000">
            <a:off x="6997853" y="3616222"/>
            <a:ext cx="861259" cy="650226"/>
          </a:xfrm>
          <a:prstGeom prst="downArrow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E59A68C-5BDC-49B1-B429-0704478E0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232" y="3007233"/>
            <a:ext cx="4574798" cy="18433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0A1377-7ADD-4C78-BDFE-46B5036A4C71}"/>
              </a:ext>
            </a:extLst>
          </p:cNvPr>
          <p:cNvSpPr txBox="1"/>
          <p:nvPr/>
        </p:nvSpPr>
        <p:spPr>
          <a:xfrm>
            <a:off x="944452" y="670930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13576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A6F3FB-2943-4796-A923-393AA3CF484F}"/>
              </a:ext>
            </a:extLst>
          </p:cNvPr>
          <p:cNvSpPr txBox="1"/>
          <p:nvPr/>
        </p:nvSpPr>
        <p:spPr>
          <a:xfrm>
            <a:off x="798462" y="2097394"/>
            <a:ext cx="1073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Introduction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023372-EADE-493D-BFE4-FBBA840B6913}"/>
              </a:ext>
            </a:extLst>
          </p:cNvPr>
          <p:cNvSpPr txBox="1"/>
          <p:nvPr/>
        </p:nvSpPr>
        <p:spPr>
          <a:xfrm>
            <a:off x="5030170" y="2097394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Modeling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B9B83E-9098-4AC5-945A-16BCD357BDF5}"/>
              </a:ext>
            </a:extLst>
          </p:cNvPr>
          <p:cNvSpPr txBox="1"/>
          <p:nvPr/>
        </p:nvSpPr>
        <p:spPr>
          <a:xfrm>
            <a:off x="5019459" y="2927349"/>
            <a:ext cx="1500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ARIMA / AUTO ARIMA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0D874D-5808-4E93-9591-B209DE8430FA}"/>
              </a:ext>
            </a:extLst>
          </p:cNvPr>
          <p:cNvSpPr txBox="1"/>
          <p:nvPr/>
        </p:nvSpPr>
        <p:spPr>
          <a:xfrm>
            <a:off x="5019459" y="3499216"/>
            <a:ext cx="1688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Prophet / Neural Prophet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450275-20AC-45FB-916D-636DD7B50448}"/>
              </a:ext>
            </a:extLst>
          </p:cNvPr>
          <p:cNvSpPr txBox="1"/>
          <p:nvPr/>
        </p:nvSpPr>
        <p:spPr>
          <a:xfrm>
            <a:off x="9589326" y="2097394"/>
            <a:ext cx="1804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Program Development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6AEB7D-3EF6-43D1-9F1C-D0249B2BC0A9}"/>
              </a:ext>
            </a:extLst>
          </p:cNvPr>
          <p:cNvSpPr txBox="1"/>
          <p:nvPr/>
        </p:nvSpPr>
        <p:spPr>
          <a:xfrm>
            <a:off x="878587" y="3499212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대회 내 데이터 소개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2D0EBC-94AB-426F-924E-D9302E696D6A}"/>
              </a:ext>
            </a:extLst>
          </p:cNvPr>
          <p:cNvSpPr txBox="1"/>
          <p:nvPr/>
        </p:nvSpPr>
        <p:spPr>
          <a:xfrm>
            <a:off x="2955731" y="2097394"/>
            <a:ext cx="89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ANALYSIS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C16ABB-949D-4000-BCF6-E9A3E8D1DB7F}"/>
              </a:ext>
            </a:extLst>
          </p:cNvPr>
          <p:cNvSpPr txBox="1"/>
          <p:nvPr/>
        </p:nvSpPr>
        <p:spPr>
          <a:xfrm>
            <a:off x="5904111" y="6409455"/>
            <a:ext cx="440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-02-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6AF36F-1E88-4748-8F89-7F0088DA2150}"/>
              </a:ext>
            </a:extLst>
          </p:cNvPr>
          <p:cNvSpPr txBox="1"/>
          <p:nvPr/>
        </p:nvSpPr>
        <p:spPr>
          <a:xfrm>
            <a:off x="884573" y="2927348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대회 및 규칙 소개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A5E14B-5D50-4CA9-8D80-0AC6B2B9A5F8}"/>
              </a:ext>
            </a:extLst>
          </p:cNvPr>
          <p:cNvSpPr txBox="1"/>
          <p:nvPr/>
        </p:nvSpPr>
        <p:spPr>
          <a:xfrm>
            <a:off x="2955731" y="2927349"/>
            <a:ext cx="753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Data EDA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3BFB74-F8A3-4CDA-B2E6-357F79FC98C3}"/>
              </a:ext>
            </a:extLst>
          </p:cNvPr>
          <p:cNvSpPr txBox="1"/>
          <p:nvPr/>
        </p:nvSpPr>
        <p:spPr>
          <a:xfrm>
            <a:off x="2955731" y="3499216"/>
            <a:ext cx="1150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Model Research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DDDD92-4059-4A28-AE49-57F68D906E63}"/>
              </a:ext>
            </a:extLst>
          </p:cNvPr>
          <p:cNvSpPr txBox="1"/>
          <p:nvPr/>
        </p:nvSpPr>
        <p:spPr>
          <a:xfrm>
            <a:off x="5026173" y="407108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RNN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521BA8-2E39-4A8A-8728-5D5907BD2056}"/>
              </a:ext>
            </a:extLst>
          </p:cNvPr>
          <p:cNvSpPr txBox="1"/>
          <p:nvPr/>
        </p:nvSpPr>
        <p:spPr>
          <a:xfrm>
            <a:off x="5019459" y="464294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LSTM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6BA0E4-F971-4E97-BBD0-2EA08FAFC793}"/>
              </a:ext>
            </a:extLst>
          </p:cNvPr>
          <p:cNvSpPr txBox="1"/>
          <p:nvPr/>
        </p:nvSpPr>
        <p:spPr>
          <a:xfrm>
            <a:off x="9589327" y="2926670"/>
            <a:ext cx="1527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데이터 </a:t>
            </a:r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스무딩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 후 모델링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6BA0E4-F971-4E97-BBD0-2EA08FAFC793}"/>
              </a:ext>
            </a:extLst>
          </p:cNvPr>
          <p:cNvSpPr txBox="1"/>
          <p:nvPr/>
        </p:nvSpPr>
        <p:spPr>
          <a:xfrm>
            <a:off x="9589326" y="3499212"/>
            <a:ext cx="1527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데이터 계층화 후 모델링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6BA0E4-F971-4E97-BBD0-2EA08FAFC793}"/>
              </a:ext>
            </a:extLst>
          </p:cNvPr>
          <p:cNvSpPr txBox="1"/>
          <p:nvPr/>
        </p:nvSpPr>
        <p:spPr>
          <a:xfrm>
            <a:off x="9605914" y="4071081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결과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6BA0E4-F971-4E97-BBD0-2EA08FAFC793}"/>
              </a:ext>
            </a:extLst>
          </p:cNvPr>
          <p:cNvSpPr txBox="1"/>
          <p:nvPr/>
        </p:nvSpPr>
        <p:spPr>
          <a:xfrm>
            <a:off x="9589326" y="4642946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향후 진행 방향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6B2F28-90D2-48BC-A60D-DD33945878A2}"/>
              </a:ext>
            </a:extLst>
          </p:cNvPr>
          <p:cNvSpPr txBox="1"/>
          <p:nvPr/>
        </p:nvSpPr>
        <p:spPr>
          <a:xfrm>
            <a:off x="878587" y="4044104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일정 계획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E76C46B-3948-4745-BAD8-FB4E3328BBCE}"/>
              </a:ext>
            </a:extLst>
          </p:cNvPr>
          <p:cNvCxnSpPr>
            <a:cxnSpLocks/>
          </p:cNvCxnSpPr>
          <p:nvPr/>
        </p:nvCxnSpPr>
        <p:spPr>
          <a:xfrm>
            <a:off x="331694" y="2599005"/>
            <a:ext cx="11860306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FAC38C2-90AA-485C-A5B3-AA3DAB2D2D62}"/>
              </a:ext>
            </a:extLst>
          </p:cNvPr>
          <p:cNvSpPr txBox="1"/>
          <p:nvPr/>
        </p:nvSpPr>
        <p:spPr>
          <a:xfrm>
            <a:off x="7253256" y="2930787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Data smoothing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BFD639-3E86-4CAB-A458-D619EEF920E5}"/>
              </a:ext>
            </a:extLst>
          </p:cNvPr>
          <p:cNvSpPr txBox="1"/>
          <p:nvPr/>
        </p:nvSpPr>
        <p:spPr>
          <a:xfrm>
            <a:off x="7253255" y="3503329"/>
            <a:ext cx="1176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Data discretizing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24CDDE-F836-4BFE-B728-9F90E3C3CF54}"/>
              </a:ext>
            </a:extLst>
          </p:cNvPr>
          <p:cNvSpPr txBox="1"/>
          <p:nvPr/>
        </p:nvSpPr>
        <p:spPr>
          <a:xfrm>
            <a:off x="7269843" y="4075198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Data log normalization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2AF12D-E57C-46B0-BDCA-3CFD04B2E956}"/>
              </a:ext>
            </a:extLst>
          </p:cNvPr>
          <p:cNvSpPr txBox="1"/>
          <p:nvPr/>
        </p:nvSpPr>
        <p:spPr>
          <a:xfrm>
            <a:off x="7269843" y="2097393"/>
            <a:ext cx="1587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782582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DFB68B9-9A53-483F-86B8-1E85E9086A1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73D9391-F817-4713-8FF2-07FF5BF6C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247" y="1150928"/>
            <a:ext cx="4987428" cy="28986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0D8792-9538-4393-AB6B-37E496B4C67B}"/>
              </a:ext>
            </a:extLst>
          </p:cNvPr>
          <p:cNvSpPr/>
          <p:nvPr/>
        </p:nvSpPr>
        <p:spPr>
          <a:xfrm>
            <a:off x="845964" y="1824834"/>
            <a:ext cx="107355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적용 알고리즘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:RNN(LSTM)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 조건 동일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코인만을 가지고 진행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Input_data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t -1380 ~ t-1 (23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동안의 분당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 price)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Output_data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t ~ t+119 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동안의 분당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 price)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 데이터를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 마다의 대푯값으로 압축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분으로 압축하면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120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yhat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20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개의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yhat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Target length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에 맞춰서 반복 예측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  <a:sym typeface="Wingdings" panose="05000000000000000000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1A4EB0-AB23-44C4-95D2-349BEEE45D2C}"/>
              </a:ext>
            </a:extLst>
          </p:cNvPr>
          <p:cNvSpPr txBox="1"/>
          <p:nvPr/>
        </p:nvSpPr>
        <p:spPr>
          <a:xfrm>
            <a:off x="781747" y="1173563"/>
            <a:ext cx="8778132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Modeling(</a:t>
            </a:r>
            <a:r>
              <a:rPr lang="en-US" altLang="ko-KR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keras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LSTM)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BA56613-237E-46D3-9B1A-5AB73E78E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340" y="4460118"/>
            <a:ext cx="3491557" cy="195780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B23F55-292C-49B8-83B5-5D93C6BEF7A8}"/>
              </a:ext>
            </a:extLst>
          </p:cNvPr>
          <p:cNvSpPr txBox="1"/>
          <p:nvPr/>
        </p:nvSpPr>
        <p:spPr>
          <a:xfrm>
            <a:off x="576379" y="6475792"/>
            <a:ext cx="5020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RNN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및 자기 회귀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함수식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E43407-CB75-4119-9429-E8347EDB7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78" y="3722129"/>
            <a:ext cx="5206435" cy="27251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3F23571-369B-4456-842D-994C8C15762D}"/>
              </a:ext>
            </a:extLst>
          </p:cNvPr>
          <p:cNvSpPr txBox="1"/>
          <p:nvPr/>
        </p:nvSpPr>
        <p:spPr>
          <a:xfrm>
            <a:off x="6395389" y="4076744"/>
            <a:ext cx="5020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 압축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 code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AB99C5-F424-403E-8F03-8726DAC0E628}"/>
              </a:ext>
            </a:extLst>
          </p:cNvPr>
          <p:cNvSpPr txBox="1"/>
          <p:nvPr/>
        </p:nvSpPr>
        <p:spPr>
          <a:xfrm>
            <a:off x="6395389" y="6434336"/>
            <a:ext cx="5020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RNN prediction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31E3D-2C6B-4EE7-A029-33A9FFB01691}"/>
              </a:ext>
            </a:extLst>
          </p:cNvPr>
          <p:cNvSpPr txBox="1"/>
          <p:nvPr/>
        </p:nvSpPr>
        <p:spPr>
          <a:xfrm>
            <a:off x="944452" y="670930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556113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374185"/>
            <a:ext cx="482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-24-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23A17E-80F4-4864-A945-2EF8A31665D1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E6DC7-827C-49B2-9E0F-97D16166FA07}"/>
              </a:ext>
            </a:extLst>
          </p:cNvPr>
          <p:cNvSpPr txBox="1"/>
          <p:nvPr/>
        </p:nvSpPr>
        <p:spPr>
          <a:xfrm>
            <a:off x="775068" y="872150"/>
            <a:ext cx="10745452" cy="295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smoothing</a:t>
            </a:r>
          </a:p>
          <a:p>
            <a:endParaRPr lang="en-US" altLang="ko-KR" sz="1400" b="1" i="0" dirty="0"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Smoothin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 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적용 이유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주기성이 부족해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r</a:t>
            </a:r>
            <a:r>
              <a:rPr lang="en-US" altLang="ko-KR" sz="1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egression</a:t>
            </a:r>
            <a:r>
              <a:rPr lang="ko-KR" altLang="en-US" sz="1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되지 않음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데이터는 너무 진폭이 심해서 모델이 </a:t>
            </a:r>
            <a:r>
              <a:rPr lang="en-US" altLang="ko-KR" sz="1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regression</a:t>
            </a:r>
            <a:r>
              <a:rPr lang="ko-KR" altLang="en-US" sz="1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하기 어렵다고 판단</a:t>
            </a:r>
            <a:endParaRPr lang="en-US" altLang="ko-KR" sz="1400" b="1" i="0" dirty="0"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smoothing method 1 : simple exponential smoothing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smoothing method 2 : moving average</a:t>
            </a: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AutoShape 5" descr="image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99D5AC-E632-4DE5-9C6E-404C46446D37}"/>
              </a:ext>
            </a:extLst>
          </p:cNvPr>
          <p:cNvSpPr txBox="1"/>
          <p:nvPr/>
        </p:nvSpPr>
        <p:spPr>
          <a:xfrm>
            <a:off x="774247" y="651256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preprocessing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CB131130-9114-4430-8F34-14C6767FF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7336" y="2782419"/>
            <a:ext cx="5699339" cy="307893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E41F6F-3121-483D-A06C-F18A46FE27AA}"/>
              </a:ext>
            </a:extLst>
          </p:cNvPr>
          <p:cNvSpPr txBox="1"/>
          <p:nvPr/>
        </p:nvSpPr>
        <p:spPr>
          <a:xfrm>
            <a:off x="774246" y="5902242"/>
            <a:ext cx="464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smoothing python code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078BB4-02CA-47D7-B087-A27C23027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72" y="2736378"/>
            <a:ext cx="4220528" cy="31374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B55EA42-FA38-4818-BD92-2BE153A57A73}"/>
              </a:ext>
            </a:extLst>
          </p:cNvPr>
          <p:cNvSpPr txBox="1"/>
          <p:nvPr/>
        </p:nvSpPr>
        <p:spPr>
          <a:xfrm>
            <a:off x="5588443" y="590224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price data smoothing plot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752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374185"/>
            <a:ext cx="482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-24-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23A17E-80F4-4864-A945-2EF8A31665D1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E6DC7-827C-49B2-9E0F-97D16166FA07}"/>
              </a:ext>
            </a:extLst>
          </p:cNvPr>
          <p:cNvSpPr txBox="1"/>
          <p:nvPr/>
        </p:nvSpPr>
        <p:spPr>
          <a:xfrm>
            <a:off x="775068" y="984181"/>
            <a:ext cx="10745452" cy="2523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discretizing</a:t>
            </a:r>
            <a:endParaRPr lang="en-US" altLang="ko-KR" sz="1800" b="1" i="0" dirty="0"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i="0" dirty="0"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Discretizing 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적용 이유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open data range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각기 다름 또한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outlier cases  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존재</a:t>
            </a:r>
            <a:endParaRPr lang="ko-KR" altLang="en-US" sz="1400" b="1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true y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prediction 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하는 것보다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y 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값의 패턴 양상만을 학습하는 방법으로 바꿔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driving</a:t>
            </a:r>
          </a:p>
          <a:p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discretize method : </a:t>
            </a:r>
            <a:r>
              <a:rPr lang="en-US" altLang="ko-KR" sz="1400" b="0" i="0" dirty="0" err="1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KBinsdiscretizer</a:t>
            </a:r>
            <a:r>
              <a:rPr lang="en-US" altLang="ko-KR" sz="14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library(in scikit-learn)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AutoShape 5" descr="image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99D5AC-E632-4DE5-9C6E-404C46446D37}"/>
              </a:ext>
            </a:extLst>
          </p:cNvPr>
          <p:cNvSpPr txBox="1"/>
          <p:nvPr/>
        </p:nvSpPr>
        <p:spPr>
          <a:xfrm>
            <a:off x="774247" y="651256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preprocessing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E41F6F-3121-483D-A06C-F18A46FE27AA}"/>
              </a:ext>
            </a:extLst>
          </p:cNvPr>
          <p:cNvSpPr txBox="1"/>
          <p:nvPr/>
        </p:nvSpPr>
        <p:spPr>
          <a:xfrm>
            <a:off x="774245" y="5350599"/>
            <a:ext cx="49093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en-US" altLang="ko-KR" sz="1400" b="0" i="0" dirty="0" err="1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kbinsdiscretizer</a:t>
            </a:r>
            <a:r>
              <a:rPr lang="en-US" altLang="ko-KR" sz="14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python code</a:t>
            </a:r>
          </a:p>
          <a:p>
            <a:pPr algn="ctr"/>
            <a:endParaRPr lang="en-US" altLang="ko-KR" sz="1400" b="0" i="0" dirty="0"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55EA42-FA38-4818-BD92-2BE153A57A73}"/>
              </a:ext>
            </a:extLst>
          </p:cNvPr>
          <p:cNvSpPr txBox="1"/>
          <p:nvPr/>
        </p:nvSpPr>
        <p:spPr>
          <a:xfrm>
            <a:off x="5588443" y="535059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en-US" altLang="ko-KR" sz="1400" b="0" i="0" dirty="0" err="1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kbinsdiscretizer</a:t>
            </a:r>
            <a:r>
              <a:rPr lang="en-US" altLang="ko-KR" sz="14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before &amp; after plot</a:t>
            </a:r>
          </a:p>
          <a:p>
            <a:pPr algn="ctr"/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30850D52-B9CF-4FB5-BAC8-006A69303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83" y="3810928"/>
            <a:ext cx="4780642" cy="14914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9EFAF50-6DF7-4E64-B10D-5FAF6B241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4793" y="2588409"/>
            <a:ext cx="5095918" cy="275294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896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374185"/>
            <a:ext cx="482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-24-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23A17E-80F4-4864-A945-2EF8A31665D1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E6DC7-827C-49B2-9E0F-97D16166FA07}"/>
              </a:ext>
            </a:extLst>
          </p:cNvPr>
          <p:cNvSpPr txBox="1"/>
          <p:nvPr/>
        </p:nvSpPr>
        <p:spPr>
          <a:xfrm>
            <a:off x="775068" y="984181"/>
            <a:ext cx="10745452" cy="230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log normalization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i="0" dirty="0"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인풋 시 </a:t>
            </a:r>
            <a:r>
              <a:rPr lang="en-US" altLang="ko-KR" sz="140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 data </a:t>
            </a:r>
            <a:r>
              <a:rPr lang="ko-KR" altLang="en-US" sz="140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이외에 다른 </a:t>
            </a:r>
            <a:r>
              <a:rPr lang="en-US" altLang="ko-KR" sz="140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40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같이 활용하기 위해</a:t>
            </a:r>
            <a:r>
              <a:rPr lang="en-US" altLang="ko-KR" sz="140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다음과 같은 방법으로 </a:t>
            </a:r>
            <a:r>
              <a:rPr lang="en-US" altLang="ko-KR" sz="140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normalization</a:t>
            </a:r>
            <a:r>
              <a:rPr lang="ko-KR" altLang="en-US" sz="140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적용</a:t>
            </a:r>
            <a:endParaRPr lang="en-US" altLang="ko-KR" sz="1400" i="0" dirty="0"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일반적인 </a:t>
            </a:r>
            <a:r>
              <a:rPr lang="en-US" altLang="ko-KR" sz="140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scikit-learn normalizer</a:t>
            </a:r>
            <a:r>
              <a:rPr lang="ko-KR" altLang="en-US" sz="140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바로 사용하기에는 대회 내에서 </a:t>
            </a:r>
            <a:r>
              <a:rPr lang="en-US" altLang="ko-KR" sz="140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1380</a:t>
            </a:r>
            <a:r>
              <a:rPr lang="ko-KR" altLang="en-US" sz="140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분일 때의 </a:t>
            </a:r>
            <a:r>
              <a:rPr lang="en-US" altLang="ko-KR" sz="140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 price</a:t>
            </a:r>
            <a:r>
              <a:rPr lang="ko-KR" altLang="en-US" sz="140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수정하면서 전반적인 전처리가 이미 한번 된 상태이기 때문에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방법을 사용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AutoShape 5" descr="image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99D5AC-E632-4DE5-9C6E-404C46446D37}"/>
              </a:ext>
            </a:extLst>
          </p:cNvPr>
          <p:cNvSpPr txBox="1"/>
          <p:nvPr/>
        </p:nvSpPr>
        <p:spPr>
          <a:xfrm>
            <a:off x="774247" y="651256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preprocessing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E41F6F-3121-483D-A06C-F18A46FE27AA}"/>
              </a:ext>
            </a:extLst>
          </p:cNvPr>
          <p:cNvSpPr txBox="1"/>
          <p:nvPr/>
        </p:nvSpPr>
        <p:spPr>
          <a:xfrm>
            <a:off x="3684401" y="4104448"/>
            <a:ext cx="49093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 normalization python code</a:t>
            </a:r>
            <a:endParaRPr lang="en-US" altLang="ko-KR" sz="1400" b="0" i="0" dirty="0"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2A1D385-6866-417C-A0CA-7CF7E7B21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401" y="3465594"/>
            <a:ext cx="4975412" cy="59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08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23A17E-80F4-4864-A945-2EF8A31665D1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E6DC7-827C-49B2-9E0F-97D16166FA07}"/>
              </a:ext>
            </a:extLst>
          </p:cNvPr>
          <p:cNvSpPr txBox="1"/>
          <p:nvPr/>
        </p:nvSpPr>
        <p:spPr>
          <a:xfrm>
            <a:off x="775068" y="1119402"/>
            <a:ext cx="10745452" cy="2738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b="1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스무딩</a:t>
            </a:r>
            <a:r>
              <a:rPr lang="ko-KR" altLang="en-US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후 모델링</a:t>
            </a:r>
            <a:endParaRPr lang="en-US" altLang="ko-KR" b="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14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이후에도 크게 변화가 없어</a:t>
            </a:r>
            <a:r>
              <a:rPr lang="en-US" altLang="ko-KR" sz="14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데이터 시퀀스</a:t>
            </a:r>
            <a:r>
              <a:rPr lang="en-US" altLang="ko-KR" sz="14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(1380)</a:t>
            </a:r>
            <a:r>
              <a:rPr lang="ko-KR" altLang="en-US" sz="14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길어 모델이 학습하기 어렵다고 판단</a:t>
            </a:r>
            <a:r>
              <a:rPr lang="en-US" altLang="ko-KR" sz="14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      Conv1d</a:t>
            </a:r>
            <a:r>
              <a:rPr lang="ko-KR" altLang="en-US" sz="14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로 특정 구간에 대해 특징을 추출하고 이를 </a:t>
            </a:r>
            <a:r>
              <a:rPr lang="en-US" altLang="ko-KR" sz="14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LSTM</a:t>
            </a:r>
            <a:r>
              <a:rPr lang="ko-KR" altLang="en-US" sz="14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에 반영하여 </a:t>
            </a:r>
            <a:r>
              <a:rPr lang="en-US" altLang="ko-KR" sz="14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driving</a:t>
            </a:r>
            <a:endParaRPr lang="en-US" altLang="ko-KR" sz="1400" b="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실험 조건 </a:t>
            </a:r>
            <a:endParaRPr lang="en-US" altLang="ko-KR" sz="1400" b="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time-size = 1380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features : open, high, low, close, volume …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label feature : open  </a:t>
            </a:r>
          </a:p>
        </p:txBody>
      </p:sp>
      <p:sp>
        <p:nvSpPr>
          <p:cNvPr id="2" name="AutoShape 5" descr="image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922A85-DC8B-46DE-9816-836DD1F95038}"/>
              </a:ext>
            </a:extLst>
          </p:cNvPr>
          <p:cNvSpPr/>
          <p:nvPr/>
        </p:nvSpPr>
        <p:spPr>
          <a:xfrm>
            <a:off x="1156934" y="5795680"/>
            <a:ext cx="4091829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그림</a:t>
            </a: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. </a:t>
            </a:r>
            <a:r>
              <a:rPr lang="ko-KR" altLang="en-US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모델 구성 도식화</a:t>
            </a:r>
            <a:endParaRPr lang="en-US" altLang="ko-KR" sz="1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  <a:sym typeface="Wingdings" panose="05000000000000000000" pitchFamily="2" charset="2"/>
            </a:endParaRPr>
          </a:p>
        </p:txBody>
      </p:sp>
      <p:pic>
        <p:nvPicPr>
          <p:cNvPr id="20" name="Picture 2" descr="A convolutional model sees how things change over time">
            <a:extLst>
              <a:ext uri="{FF2B5EF4-FFF2-40B4-BE49-F238E27FC236}">
                <a16:creationId xmlns:a16="http://schemas.microsoft.com/office/drawing/2014/main" id="{BB0E2984-747B-449A-B835-6850A70BE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120" y="4015510"/>
            <a:ext cx="1861704" cy="178017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374185"/>
            <a:ext cx="482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-37-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88A491-C053-41F6-864E-DF5C93F2F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153" y="3721486"/>
            <a:ext cx="3770718" cy="207419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98F672-CCD4-46E1-95F9-563C2234B4B7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747247" y="4758583"/>
            <a:ext cx="11509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DC1457-02D3-40C1-BAB3-7CFC5AF09F34}"/>
              </a:ext>
            </a:extLst>
          </p:cNvPr>
          <p:cNvSpPr txBox="1"/>
          <p:nvPr/>
        </p:nvSpPr>
        <p:spPr>
          <a:xfrm>
            <a:off x="809844" y="667656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Program Development</a:t>
            </a:r>
          </a:p>
        </p:txBody>
      </p:sp>
    </p:spTree>
    <p:extLst>
      <p:ext uri="{BB962C8B-B14F-4D97-AF65-F5344CB8AC3E}">
        <p14:creationId xmlns:p14="http://schemas.microsoft.com/office/powerpoint/2010/main" val="681947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23A17E-80F4-4864-A945-2EF8A31665D1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E6DC7-827C-49B2-9E0F-97D16166FA07}"/>
              </a:ext>
            </a:extLst>
          </p:cNvPr>
          <p:cNvSpPr txBox="1"/>
          <p:nvPr/>
        </p:nvSpPr>
        <p:spPr>
          <a:xfrm>
            <a:off x="775068" y="1119402"/>
            <a:ext cx="4854767" cy="4682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b="1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스무딩</a:t>
            </a:r>
            <a:r>
              <a:rPr lang="ko-KR" altLang="en-US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후 모델링 결과</a:t>
            </a:r>
            <a:endParaRPr lang="en-US" altLang="ko-KR" b="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normalization</a:t>
            </a:r>
            <a:r>
              <a:rPr lang="ko-KR" altLang="en-US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이나 </a:t>
            </a:r>
            <a:r>
              <a:rPr lang="en-US" altLang="ko-KR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smoothing</a:t>
            </a:r>
            <a:r>
              <a:rPr lang="ko-KR" altLang="en-US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문제가 아닌</a:t>
            </a:r>
            <a:r>
              <a:rPr lang="en-US" altLang="ko-KR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애초에 데이터가 주기성이 없어서 샘플 별로 데이터를 </a:t>
            </a:r>
            <a:r>
              <a:rPr lang="en-US" altLang="ko-KR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regression </a:t>
            </a:r>
            <a:r>
              <a:rPr lang="ko-KR" altLang="en-US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방법의 방향이 틀림</a:t>
            </a:r>
            <a:endParaRPr lang="en-US" altLang="ko-KR" sz="1200" b="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LSTM</a:t>
            </a:r>
            <a:r>
              <a:rPr lang="ko-KR" altLang="en-US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같은 </a:t>
            </a:r>
            <a:r>
              <a:rPr lang="en-US" altLang="ko-KR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RNN </a:t>
            </a:r>
            <a:r>
              <a:rPr lang="ko-KR" altLang="en-US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계열의 모델들은 패턴을 학습하는 것으로</a:t>
            </a:r>
            <a:r>
              <a:rPr lang="en-US" altLang="ko-KR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200" b="1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onestep</a:t>
            </a:r>
            <a:r>
              <a:rPr lang="ko-KR" altLang="en-US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아닌 </a:t>
            </a:r>
            <a:r>
              <a:rPr lang="en-US" altLang="ko-KR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multistep</a:t>
            </a:r>
            <a:r>
              <a:rPr lang="ko-KR" altLang="en-US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너무 동일한 결과를 출력하게 됨</a:t>
            </a:r>
            <a:r>
              <a:rPr lang="en-US" altLang="ko-KR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문제를 특정 패턴을 학습하게 하기 위해서는</a:t>
            </a:r>
            <a:r>
              <a:rPr lang="en-US" altLang="ko-KR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discretize</a:t>
            </a:r>
            <a:r>
              <a:rPr lang="ko-KR" altLang="en-US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시켜서 </a:t>
            </a:r>
            <a:r>
              <a:rPr lang="en-US" altLang="ko-KR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classification </a:t>
            </a:r>
            <a:r>
              <a:rPr lang="ko-KR" altLang="en-US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문제로 접근하는 것도 하나의 방법</a:t>
            </a:r>
            <a:r>
              <a:rPr lang="en-US" altLang="ko-KR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 시즌</a:t>
            </a:r>
            <a:r>
              <a:rPr lang="en-US" altLang="ko-KR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검토</a:t>
            </a:r>
            <a:r>
              <a:rPr lang="en-US" altLang="ko-KR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regression </a:t>
            </a:r>
            <a:r>
              <a:rPr lang="ko-KR" altLang="en-US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문제로 풀기 위해서는 일반적인 </a:t>
            </a:r>
            <a:r>
              <a:rPr lang="en-US" altLang="ko-KR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time-series </a:t>
            </a:r>
            <a:r>
              <a:rPr lang="en-US" altLang="ko-KR" sz="1200" b="1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forcasting</a:t>
            </a:r>
            <a:r>
              <a:rPr lang="en-US" altLang="ko-KR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</a:t>
            </a:r>
            <a:r>
              <a:rPr lang="en-US" altLang="ko-KR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(ARIMA or Prophet)</a:t>
            </a:r>
            <a:r>
              <a:rPr lang="ko-KR" altLang="en-US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처럼 한 샘플 내 </a:t>
            </a:r>
            <a:r>
              <a:rPr lang="en-US" altLang="ko-KR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 data </a:t>
            </a:r>
            <a:r>
              <a:rPr lang="en-US" altLang="ko-KR" sz="1200" b="1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seriees</a:t>
            </a:r>
            <a:r>
              <a:rPr lang="ko-KR" altLang="en-US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가지고 </a:t>
            </a:r>
            <a:r>
              <a:rPr lang="en-US" altLang="ko-KR" sz="1200" b="1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onestep</a:t>
            </a:r>
            <a:r>
              <a:rPr lang="ko-KR" altLang="en-US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씩 학습 후 이를 </a:t>
            </a:r>
            <a:r>
              <a:rPr lang="en-US" altLang="ko-KR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length(120min)</a:t>
            </a:r>
            <a:r>
              <a:rPr lang="ko-KR" altLang="en-US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 </a:t>
            </a:r>
            <a:r>
              <a:rPr lang="en-US" altLang="ko-KR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loop</a:t>
            </a:r>
            <a:r>
              <a:rPr lang="ko-KR" altLang="en-US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하여 시도해야 함</a:t>
            </a:r>
            <a:r>
              <a:rPr lang="en-US" altLang="ko-KR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 시즌</a:t>
            </a:r>
            <a:r>
              <a:rPr lang="en-US" altLang="ko-KR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검토</a:t>
            </a:r>
            <a:r>
              <a:rPr lang="en-US" altLang="ko-KR" sz="12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2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AutoShape 5" descr="image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922A85-DC8B-46DE-9816-836DD1F95038}"/>
              </a:ext>
            </a:extLst>
          </p:cNvPr>
          <p:cNvSpPr/>
          <p:nvPr/>
        </p:nvSpPr>
        <p:spPr>
          <a:xfrm>
            <a:off x="6572903" y="5321692"/>
            <a:ext cx="4091829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그림</a:t>
            </a: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. Conv1d-LSTM prediction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374185"/>
            <a:ext cx="482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-37-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416965-E807-4B04-9741-3BC91439E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448" y="1524587"/>
            <a:ext cx="5828740" cy="375183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252E3F-6794-4958-954D-66903623C9AC}"/>
              </a:ext>
            </a:extLst>
          </p:cNvPr>
          <p:cNvSpPr txBox="1"/>
          <p:nvPr/>
        </p:nvSpPr>
        <p:spPr>
          <a:xfrm>
            <a:off x="809844" y="667656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Program Development</a:t>
            </a:r>
          </a:p>
        </p:txBody>
      </p:sp>
    </p:spTree>
    <p:extLst>
      <p:ext uri="{BB962C8B-B14F-4D97-AF65-F5344CB8AC3E}">
        <p14:creationId xmlns:p14="http://schemas.microsoft.com/office/powerpoint/2010/main" val="544366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71111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23A17E-80F4-4864-A945-2EF8A31665D1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E6DC7-827C-49B2-9E0F-97D16166FA07}"/>
              </a:ext>
            </a:extLst>
          </p:cNvPr>
          <p:cNvSpPr txBox="1"/>
          <p:nvPr/>
        </p:nvSpPr>
        <p:spPr>
          <a:xfrm>
            <a:off x="775068" y="1119402"/>
            <a:ext cx="10745452" cy="176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데이터 계층화 후 모델링</a:t>
            </a:r>
            <a:endParaRPr lang="en-US" altLang="ko-KR" b="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1) </a:t>
            </a:r>
            <a:r>
              <a:rPr lang="ko-KR" altLang="en-US" sz="14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최</a:t>
            </a:r>
            <a:r>
              <a:rPr lang="ko-KR" altLang="en-US" sz="14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고가의 </a:t>
            </a:r>
            <a:r>
              <a:rPr lang="en-US" altLang="ko-KR" sz="14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 </a:t>
            </a:r>
            <a:r>
              <a:rPr lang="ko-KR" altLang="en-US" sz="14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분류 </a:t>
            </a:r>
            <a:r>
              <a:rPr lang="en-US" altLang="ko-KR" sz="14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classification problem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2) </a:t>
            </a:r>
            <a:r>
              <a:rPr lang="ko-KR" altLang="en-US" sz="1400" b="1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계층화된</a:t>
            </a:r>
            <a:r>
              <a:rPr lang="ko-KR" altLang="en-US" sz="14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가격 데이터 </a:t>
            </a:r>
            <a:r>
              <a:rPr lang="en-US" altLang="ko-KR" sz="14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Auto-regression  regression problem</a:t>
            </a:r>
            <a:endParaRPr lang="en-US" altLang="ko-KR" sz="14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3"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</a:p>
        </p:txBody>
      </p:sp>
      <p:sp>
        <p:nvSpPr>
          <p:cNvPr id="2" name="AutoShape 5" descr="image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99D5AC-E632-4DE5-9C6E-404C46446D37}"/>
              </a:ext>
            </a:extLst>
          </p:cNvPr>
          <p:cNvSpPr txBox="1"/>
          <p:nvPr/>
        </p:nvSpPr>
        <p:spPr>
          <a:xfrm>
            <a:off x="809844" y="667656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Program Development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B6ACCA-71EF-4B48-A415-4D68984EAFF2}"/>
              </a:ext>
            </a:extLst>
          </p:cNvPr>
          <p:cNvSpPr/>
          <p:nvPr/>
        </p:nvSpPr>
        <p:spPr>
          <a:xfrm>
            <a:off x="708257" y="5198707"/>
            <a:ext cx="25582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일정 시간 동안의 가격 데이터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(345~1380)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BEBDA4-CF93-4851-A3BA-F4B77953E4B6}"/>
              </a:ext>
            </a:extLst>
          </p:cNvPr>
          <p:cNvSpPr/>
          <p:nvPr/>
        </p:nvSpPr>
        <p:spPr>
          <a:xfrm>
            <a:off x="3686628" y="5198707"/>
            <a:ext cx="2153781" cy="1023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일정 시간 동안의 거래량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(Volume)</a:t>
            </a:r>
          </a:p>
          <a:p>
            <a:pPr>
              <a:lnSpc>
                <a:spcPct val="150000"/>
              </a:lnSpc>
            </a:pP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  <a:sym typeface="Wingdings" panose="05000000000000000000" pitchFamily="2" charset="2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B24F6E0-D0E6-4D48-B496-C647553B9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44" y="3495134"/>
            <a:ext cx="2355108" cy="158537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84E27E-AEF8-4F23-AAAF-D542C6874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757" y="3507606"/>
            <a:ext cx="2391524" cy="157290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C06463-41DB-4F5E-AD1F-5FF31B4A7B76}"/>
              </a:ext>
            </a:extLst>
          </p:cNvPr>
          <p:cNvSpPr/>
          <p:nvPr/>
        </p:nvSpPr>
        <p:spPr>
          <a:xfrm>
            <a:off x="8058902" y="3502990"/>
            <a:ext cx="2153781" cy="135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 0 = [1,0,0,0,0, … ,0]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 1 = [0,1,0,0,0, … ,0]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 2 = [0,0,1,0,0, … ,0]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              〯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2F7F78-FC36-4461-B092-6C6F1131C099}"/>
              </a:ext>
            </a:extLst>
          </p:cNvPr>
          <p:cNvSpPr/>
          <p:nvPr/>
        </p:nvSpPr>
        <p:spPr>
          <a:xfrm>
            <a:off x="7670677" y="5198707"/>
            <a:ext cx="27608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가장 높은 가격의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time index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를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벡터화한 확률 값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  <a:sym typeface="Wingdings" panose="05000000000000000000" pitchFamily="2" charset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374185"/>
            <a:ext cx="482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-42-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71A58B-A5A0-4F8D-9E27-334A5FAC3923}"/>
              </a:ext>
            </a:extLst>
          </p:cNvPr>
          <p:cNvSpPr/>
          <p:nvPr/>
        </p:nvSpPr>
        <p:spPr>
          <a:xfrm>
            <a:off x="1987398" y="3030336"/>
            <a:ext cx="2558282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&lt;input data&gt;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  <a:sym typeface="Wingdings" panose="05000000000000000000" pitchFamily="2" charset="2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B609C9-7452-45D9-8D53-C425042AA493}"/>
              </a:ext>
            </a:extLst>
          </p:cNvPr>
          <p:cNvSpPr/>
          <p:nvPr/>
        </p:nvSpPr>
        <p:spPr>
          <a:xfrm>
            <a:off x="7771959" y="3030336"/>
            <a:ext cx="2558282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&lt;output data&gt;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88540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23A17E-80F4-4864-A945-2EF8A31665D1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E6DC7-827C-49B2-9E0F-97D16166FA07}"/>
              </a:ext>
            </a:extLst>
          </p:cNvPr>
          <p:cNvSpPr txBox="1"/>
          <p:nvPr/>
        </p:nvSpPr>
        <p:spPr>
          <a:xfrm>
            <a:off x="775068" y="1119402"/>
            <a:ext cx="10745452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계층화 </a:t>
            </a:r>
            <a:r>
              <a:rPr lang="ko-KR" altLang="en-US" b="1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진행과정</a:t>
            </a:r>
            <a:endParaRPr lang="en-US" altLang="ko-KR" b="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AutoShape 5" descr="image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99D5AC-E632-4DE5-9C6E-404C46446D37}"/>
              </a:ext>
            </a:extLst>
          </p:cNvPr>
          <p:cNvSpPr txBox="1"/>
          <p:nvPr/>
        </p:nvSpPr>
        <p:spPr>
          <a:xfrm>
            <a:off x="809844" y="667656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Program Development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374185"/>
            <a:ext cx="482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-38-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F0C860C-0D48-41C9-9028-54EFAD7CB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412" y="2545791"/>
            <a:ext cx="5424520" cy="199013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37F439-52DF-4669-8DA4-02E56EF7A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90" y="3039066"/>
            <a:ext cx="5217288" cy="14968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CF7EC2-26C2-467D-8CE6-3A98CA9FA371}"/>
              </a:ext>
            </a:extLst>
          </p:cNvPr>
          <p:cNvSpPr/>
          <p:nvPr/>
        </p:nvSpPr>
        <p:spPr>
          <a:xfrm>
            <a:off x="1897393" y="4590361"/>
            <a:ext cx="2558282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그림</a:t>
            </a: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. </a:t>
            </a:r>
            <a:r>
              <a:rPr lang="ko-KR" altLang="en-US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데이터  계층화 </a:t>
            </a: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python code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  <a:sym typeface="Wingdings" panose="05000000000000000000" pitchFamily="2" charset="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AE7524-ADA6-4F04-8C85-C8D88A07EE52}"/>
              </a:ext>
            </a:extLst>
          </p:cNvPr>
          <p:cNvSpPr/>
          <p:nvPr/>
        </p:nvSpPr>
        <p:spPr>
          <a:xfrm>
            <a:off x="7425531" y="4590361"/>
            <a:ext cx="2558282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그림</a:t>
            </a: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. </a:t>
            </a:r>
            <a:r>
              <a:rPr lang="en-US" altLang="ko-KR" sz="14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Keras</a:t>
            </a: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 Conv1d model code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60693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23A17E-80F4-4864-A945-2EF8A31665D1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E6DC7-827C-49B2-9E0F-97D16166FA07}"/>
              </a:ext>
            </a:extLst>
          </p:cNvPr>
          <p:cNvSpPr txBox="1"/>
          <p:nvPr/>
        </p:nvSpPr>
        <p:spPr>
          <a:xfrm>
            <a:off x="775068" y="1119402"/>
            <a:ext cx="10745452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계층화 </a:t>
            </a:r>
            <a:r>
              <a:rPr lang="ko-KR" altLang="en-US" b="1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진행과정</a:t>
            </a:r>
            <a:endParaRPr lang="en-US" altLang="ko-KR" b="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AutoShape 5" descr="image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99D5AC-E632-4DE5-9C6E-404C46446D37}"/>
              </a:ext>
            </a:extLst>
          </p:cNvPr>
          <p:cNvSpPr txBox="1"/>
          <p:nvPr/>
        </p:nvSpPr>
        <p:spPr>
          <a:xfrm>
            <a:off x="809844" y="667656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Program Development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374185"/>
            <a:ext cx="482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-38-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CF7EC2-26C2-467D-8CE6-3A98CA9FA371}"/>
              </a:ext>
            </a:extLst>
          </p:cNvPr>
          <p:cNvSpPr/>
          <p:nvPr/>
        </p:nvSpPr>
        <p:spPr>
          <a:xfrm>
            <a:off x="1840242" y="5622541"/>
            <a:ext cx="2767201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그림</a:t>
            </a: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.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최고가 시점 분류 모델 시각화 코드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  <a:sym typeface="Wingdings" panose="05000000000000000000" pitchFamily="2" charset="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AE7524-ADA6-4F04-8C85-C8D88A07EE52}"/>
              </a:ext>
            </a:extLst>
          </p:cNvPr>
          <p:cNvSpPr/>
          <p:nvPr/>
        </p:nvSpPr>
        <p:spPr>
          <a:xfrm>
            <a:off x="7584557" y="5622542"/>
            <a:ext cx="2966824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그림</a:t>
            </a: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.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가격  계층 자기 회귀 모델 시각화 코드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  <a:sym typeface="Wingdings" panose="05000000000000000000" pitchFamily="2" charset="2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0BC083C-DA41-468C-A575-323EF315D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260" y="1027432"/>
            <a:ext cx="2027943" cy="45951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867D96A-8C2F-4E2F-ABF6-045E23FC0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779" y="1027431"/>
            <a:ext cx="2165465" cy="459511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61EE5D1-E8D6-4B1A-90D0-FEB4C8873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766" y="2322511"/>
            <a:ext cx="4519204" cy="301102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8699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D6D9A87-2732-47FB-8790-87F604570010}"/>
              </a:ext>
            </a:extLst>
          </p:cNvPr>
          <p:cNvSpPr txBox="1"/>
          <p:nvPr/>
        </p:nvSpPr>
        <p:spPr>
          <a:xfrm>
            <a:off x="775068" y="1119402"/>
            <a:ext cx="10745452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계층화 후 모델링 결과</a:t>
            </a:r>
            <a:endParaRPr lang="en-US" altLang="ko-KR" b="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356256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23A17E-80F4-4864-A945-2EF8A31665D1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AutoShape 5" descr="image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99D5AC-E632-4DE5-9C6E-404C46446D37}"/>
              </a:ext>
            </a:extLst>
          </p:cNvPr>
          <p:cNvSpPr txBox="1"/>
          <p:nvPr/>
        </p:nvSpPr>
        <p:spPr>
          <a:xfrm>
            <a:off x="809844" y="667656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Program Development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374185"/>
            <a:ext cx="482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-43-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D1AB6BA-A4F3-457F-A258-4E68ABE5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121" y="1758502"/>
            <a:ext cx="2716652" cy="173801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A17E3C0-AB44-48D5-A3AF-31EE57296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121" y="3599937"/>
            <a:ext cx="2716652" cy="173801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7C6825-E56E-4C73-807B-826E01255662}"/>
              </a:ext>
            </a:extLst>
          </p:cNvPr>
          <p:cNvSpPr/>
          <p:nvPr/>
        </p:nvSpPr>
        <p:spPr>
          <a:xfrm>
            <a:off x="1867835" y="5405745"/>
            <a:ext cx="2760846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그림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.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최고가 시점 분류 모델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  <a:sym typeface="Wingdings" panose="05000000000000000000" pitchFamily="2" charset="2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6C86A5A-43E5-496C-9057-172272BD1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88" y="1761023"/>
            <a:ext cx="2656929" cy="36778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6F84828-8057-46E0-A683-6B8EC80F9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812" y="1761022"/>
            <a:ext cx="2656928" cy="36778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0855B5-19C8-47B0-8801-2806F2F44FDD}"/>
              </a:ext>
            </a:extLst>
          </p:cNvPr>
          <p:cNvSpPr txBox="1"/>
          <p:nvPr/>
        </p:nvSpPr>
        <p:spPr>
          <a:xfrm>
            <a:off x="653988" y="5762810"/>
            <a:ext cx="5732306" cy="553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05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 set</a:t>
            </a:r>
            <a:r>
              <a:rPr lang="ko-KR" altLang="en-US" sz="105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학습은 효과적이나</a:t>
            </a:r>
            <a:r>
              <a:rPr lang="en-US" altLang="ko-KR" sz="105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validation set</a:t>
            </a:r>
            <a:r>
              <a:rPr lang="ko-KR" altLang="en-US" sz="105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특정 패턴에서만 제대로 된 학습이 이루어짐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2AADE29-E88C-4813-8592-8EFB3FB52E53}"/>
              </a:ext>
            </a:extLst>
          </p:cNvPr>
          <p:cNvCxnSpPr>
            <a:cxnSpLocks/>
          </p:cNvCxnSpPr>
          <p:nvPr/>
        </p:nvCxnSpPr>
        <p:spPr>
          <a:xfrm>
            <a:off x="6386294" y="945666"/>
            <a:ext cx="0" cy="5325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F46CF96-B58B-42FB-90FA-D92A84FFC7C2}"/>
              </a:ext>
            </a:extLst>
          </p:cNvPr>
          <p:cNvSpPr txBox="1"/>
          <p:nvPr/>
        </p:nvSpPr>
        <p:spPr>
          <a:xfrm>
            <a:off x="6386294" y="5723170"/>
            <a:ext cx="5732306" cy="575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5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모델과 달리 긴 시간의 자기회귀에도 어느정도 비슷하게 </a:t>
            </a:r>
            <a:r>
              <a:rPr lang="ko-KR" altLang="en-US" sz="1050" b="1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따라감</a:t>
            </a:r>
            <a:r>
              <a:rPr lang="en-US" altLang="ko-KR" sz="105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Validation set</a:t>
            </a:r>
            <a:r>
              <a:rPr lang="ko-KR" altLang="en-US" sz="105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추세는 따라가는 것처럼 보이나 중간에 수렴되어 더 많은 학습량이 필요해 보임</a:t>
            </a:r>
            <a:r>
              <a:rPr lang="en-US" altLang="ko-KR" sz="105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16BBCD-2464-435C-B334-B044B4CDB512}"/>
              </a:ext>
            </a:extLst>
          </p:cNvPr>
          <p:cNvSpPr/>
          <p:nvPr/>
        </p:nvSpPr>
        <p:spPr>
          <a:xfrm>
            <a:off x="1139777" y="4835847"/>
            <a:ext cx="2478248" cy="34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&lt;Train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set&gt;  acc : 0.9967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2CE96E7-5CB1-45BB-A935-A624F98C0590}"/>
              </a:ext>
            </a:extLst>
          </p:cNvPr>
          <p:cNvSpPr/>
          <p:nvPr/>
        </p:nvSpPr>
        <p:spPr>
          <a:xfrm>
            <a:off x="3425386" y="4918603"/>
            <a:ext cx="2716652" cy="34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&lt;Validation set&gt;  acc : 0.0426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B3ED1B6-4893-431E-BCF7-809B74AC9714}"/>
              </a:ext>
            </a:extLst>
          </p:cNvPr>
          <p:cNvSpPr/>
          <p:nvPr/>
        </p:nvSpPr>
        <p:spPr>
          <a:xfrm>
            <a:off x="7840694" y="5405745"/>
            <a:ext cx="2760846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그림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. 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가격  계층 자기 회귀 모델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  <a:sym typeface="Wingdings" panose="05000000000000000000" pitchFamily="2" charset="2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9D4F70-A9F2-461A-BB11-A98817AC373F}"/>
              </a:ext>
            </a:extLst>
          </p:cNvPr>
          <p:cNvSpPr/>
          <p:nvPr/>
        </p:nvSpPr>
        <p:spPr>
          <a:xfrm>
            <a:off x="8651196" y="3008573"/>
            <a:ext cx="2057461" cy="34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&lt;Train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set&gt;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자기 회귀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  <a:sym typeface="Wingdings" panose="05000000000000000000" pitchFamily="2" charset="2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B84337-994D-4E93-99BF-0F7FF580EFCD}"/>
              </a:ext>
            </a:extLst>
          </p:cNvPr>
          <p:cNvSpPr/>
          <p:nvPr/>
        </p:nvSpPr>
        <p:spPr>
          <a:xfrm>
            <a:off x="8651196" y="4832721"/>
            <a:ext cx="2057461" cy="34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&lt;</a:t>
            </a:r>
            <a:r>
              <a:rPr lang="en-US" altLang="ko-KR" sz="1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val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set&gt;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자기 회귀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834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53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-03-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23A17E-80F4-4864-A945-2EF8A31665D1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99D5AC-E632-4DE5-9C6E-404C46446D37}"/>
              </a:ext>
            </a:extLst>
          </p:cNvPr>
          <p:cNvSpPr txBox="1"/>
          <p:nvPr/>
        </p:nvSpPr>
        <p:spPr>
          <a:xfrm>
            <a:off x="932166" y="667657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pPr algn="ctr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E6DC7-827C-49B2-9E0F-97D16166FA07}"/>
              </a:ext>
            </a:extLst>
          </p:cNvPr>
          <p:cNvSpPr txBox="1"/>
          <p:nvPr/>
        </p:nvSpPr>
        <p:spPr>
          <a:xfrm>
            <a:off x="774247" y="1123279"/>
            <a:ext cx="10745452" cy="4570482"/>
          </a:xfrm>
          <a:prstGeom prst="rect">
            <a:avLst/>
          </a:prstGeom>
          <a:noFill/>
          <a:ln cap="rnd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 비트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트레이더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경진대회 시즌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2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▶ 대회  및  규칙  소개</a:t>
            </a:r>
            <a:endParaRPr lang="en-US" altLang="ko-KR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23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동안 코인 하나의 분 단위 특정 변화를 입력 받아 이후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동안의 코인의 분 단위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가격의 움직임을 추론하는 문제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23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동안 코인 하나의 분 단위 특정 변화를  보이는 개별 샘플에 대해  현재 보유한  금액을 기준으로 매수 비율과 매도시점 결정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샘플마다 매수한 코인을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이내 매도해야 한다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▶ 대회 일정</a:t>
            </a:r>
            <a:endParaRPr lang="en-US" altLang="ko-KR" sz="16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348" y="1131291"/>
            <a:ext cx="5244612" cy="139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087120" y="4470400"/>
            <a:ext cx="10083840" cy="3860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cap="rnd"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808497" y="4460240"/>
            <a:ext cx="417622" cy="386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40000" y="4922401"/>
            <a:ext cx="115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04.01</a:t>
            </a:r>
          </a:p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대회시작</a:t>
            </a:r>
          </a:p>
        </p:txBody>
      </p:sp>
      <p:sp>
        <p:nvSpPr>
          <p:cNvPr id="48" name="타원 47"/>
          <p:cNvSpPr/>
          <p:nvPr/>
        </p:nvSpPr>
        <p:spPr>
          <a:xfrm>
            <a:off x="3788497" y="4470400"/>
            <a:ext cx="417622" cy="386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420000" y="4912241"/>
            <a:ext cx="115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05.01</a:t>
            </a:r>
          </a:p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 병합 마감</a:t>
            </a:r>
          </a:p>
        </p:txBody>
      </p:sp>
      <p:sp>
        <p:nvSpPr>
          <p:cNvPr id="50" name="타원 49"/>
          <p:cNvSpPr/>
          <p:nvPr/>
        </p:nvSpPr>
        <p:spPr>
          <a:xfrm>
            <a:off x="5768497" y="4460240"/>
            <a:ext cx="417622" cy="386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00000" y="4912241"/>
            <a:ext cx="115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05.31</a:t>
            </a:r>
          </a:p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대회종료</a:t>
            </a:r>
          </a:p>
        </p:txBody>
      </p:sp>
      <p:sp>
        <p:nvSpPr>
          <p:cNvPr id="52" name="타원 51"/>
          <p:cNvSpPr/>
          <p:nvPr/>
        </p:nvSpPr>
        <p:spPr>
          <a:xfrm>
            <a:off x="8105909" y="4460240"/>
            <a:ext cx="417622" cy="386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380000" y="4912241"/>
            <a:ext cx="186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06.07</a:t>
            </a:r>
          </a:p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우승 후보 코드 제출 마감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912258" y="4460240"/>
            <a:ext cx="417622" cy="386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360000" y="4922401"/>
            <a:ext cx="1522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06.14</a:t>
            </a:r>
          </a:p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순위 발표</a:t>
            </a:r>
          </a:p>
        </p:txBody>
      </p:sp>
    </p:spTree>
    <p:extLst>
      <p:ext uri="{BB962C8B-B14F-4D97-AF65-F5344CB8AC3E}">
        <p14:creationId xmlns:p14="http://schemas.microsoft.com/office/powerpoint/2010/main" val="2403831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71111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23A17E-80F4-4864-A945-2EF8A31665D1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E6DC7-827C-49B2-9E0F-97D16166FA07}"/>
              </a:ext>
            </a:extLst>
          </p:cNvPr>
          <p:cNvSpPr txBox="1"/>
          <p:nvPr/>
        </p:nvSpPr>
        <p:spPr>
          <a:xfrm>
            <a:off x="775068" y="1119402"/>
            <a:ext cx="10745452" cy="14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투자 시뮬레이션 프로그래밍</a:t>
            </a:r>
            <a:endParaRPr lang="en-US" altLang="ko-KR" b="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Arrary_to_submission</a:t>
            </a:r>
            <a:r>
              <a:rPr lang="en-US" altLang="ko-KR" sz="14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function : Input = Prediction array / output = </a:t>
            </a:r>
            <a:r>
              <a:rPr lang="ko-KR" altLang="en-US" sz="14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매수 시점 </a:t>
            </a:r>
            <a:r>
              <a:rPr lang="en-US" altLang="ko-KR" sz="14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COIN function : predicted </a:t>
            </a:r>
            <a:r>
              <a:rPr lang="ko-KR" altLang="en-US" sz="1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된 매수 시점을 기준으로 투자 시뮬레이션</a:t>
            </a:r>
            <a:endParaRPr lang="en-US" altLang="ko-KR" sz="14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AutoShape 5" descr="image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99D5AC-E632-4DE5-9C6E-404C46446D37}"/>
              </a:ext>
            </a:extLst>
          </p:cNvPr>
          <p:cNvSpPr txBox="1"/>
          <p:nvPr/>
        </p:nvSpPr>
        <p:spPr>
          <a:xfrm>
            <a:off x="809844" y="667656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Program Development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374185"/>
            <a:ext cx="482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-46-</a:t>
            </a: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C3F6F123-3F40-4BFE-A7CD-EB9DF57557A3}"/>
              </a:ext>
            </a:extLst>
          </p:cNvPr>
          <p:cNvSpPr txBox="1"/>
          <p:nvPr/>
        </p:nvSpPr>
        <p:spPr>
          <a:xfrm>
            <a:off x="1255059" y="5963482"/>
            <a:ext cx="450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Array_to_submission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python code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3EC9759D-7679-4177-893A-53AC0F0F3C43}"/>
              </a:ext>
            </a:extLst>
          </p:cNvPr>
          <p:cNvSpPr txBox="1"/>
          <p:nvPr/>
        </p:nvSpPr>
        <p:spPr>
          <a:xfrm>
            <a:off x="6428203" y="5963482"/>
            <a:ext cx="450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COIN python code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DE3AA7-0193-4C73-BC00-01C40BA2A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252" y="2638483"/>
            <a:ext cx="4068230" cy="32521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D4F303-0C90-4D64-96A9-10801AB55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28" y="2721506"/>
            <a:ext cx="4701998" cy="314172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1236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71111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23A17E-80F4-4864-A945-2EF8A31665D1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E6DC7-827C-49B2-9E0F-97D16166FA07}"/>
              </a:ext>
            </a:extLst>
          </p:cNvPr>
          <p:cNvSpPr txBox="1"/>
          <p:nvPr/>
        </p:nvSpPr>
        <p:spPr>
          <a:xfrm>
            <a:off x="775068" y="1119402"/>
            <a:ext cx="10745452" cy="176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endParaRPr lang="en-US" altLang="ko-KR" b="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1166</a:t>
            </a:r>
            <a:r>
              <a:rPr lang="ko-KR" altLang="en-US" sz="14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 중 </a:t>
            </a:r>
            <a:r>
              <a:rPr lang="en-US" altLang="ko-KR" sz="14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28</a:t>
            </a:r>
            <a:r>
              <a:rPr lang="ko-KR" altLang="en-US" sz="1400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위로 대회 종료</a:t>
            </a:r>
            <a:endParaRPr lang="en-US" altLang="ko-KR" sz="1400" b="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모델 </a:t>
            </a:r>
            <a:r>
              <a:rPr lang="en-US" altLang="ko-KR" sz="1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Prophet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매수 기준 </a:t>
            </a:r>
            <a:r>
              <a:rPr lang="en-US" altLang="ko-KR" sz="1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115% </a:t>
            </a:r>
            <a:r>
              <a:rPr lang="ko-KR" altLang="en-US" sz="1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 상승</a:t>
            </a:r>
            <a:endParaRPr lang="en-US" altLang="ko-KR" sz="14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AutoShape 5" descr="image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99D5AC-E632-4DE5-9C6E-404C46446D37}"/>
              </a:ext>
            </a:extLst>
          </p:cNvPr>
          <p:cNvSpPr txBox="1"/>
          <p:nvPr/>
        </p:nvSpPr>
        <p:spPr>
          <a:xfrm>
            <a:off x="809844" y="667656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Program Development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32690B6-A657-4CDC-BEFC-129E43D5A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287" y="2443631"/>
            <a:ext cx="5910384" cy="3548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288" y="1231851"/>
            <a:ext cx="5910383" cy="12154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374185"/>
            <a:ext cx="482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-46-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958C3CC-A0D1-4496-936B-AE96B1B16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059" y="3197900"/>
            <a:ext cx="4508737" cy="27285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126828-9C68-4406-9EFC-B42BB7D38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204" y="3197900"/>
            <a:ext cx="4508737" cy="27655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TextBox 20">
            <a:extLst>
              <a:ext uri="{FF2B5EF4-FFF2-40B4-BE49-F238E27FC236}">
                <a16:creationId xmlns:a16="http://schemas.microsoft.com/office/drawing/2014/main" id="{C3F6F123-3F40-4BFE-A7CD-EB9DF57557A3}"/>
              </a:ext>
            </a:extLst>
          </p:cNvPr>
          <p:cNvSpPr txBox="1"/>
          <p:nvPr/>
        </p:nvSpPr>
        <p:spPr>
          <a:xfrm>
            <a:off x="1255059" y="5963482"/>
            <a:ext cx="450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Prophet model python code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3EC9759D-7679-4177-893A-53AC0F0F3C43}"/>
              </a:ext>
            </a:extLst>
          </p:cNvPr>
          <p:cNvSpPr txBox="1"/>
          <p:nvPr/>
        </p:nvSpPr>
        <p:spPr>
          <a:xfrm>
            <a:off x="6428203" y="5963482"/>
            <a:ext cx="450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Buy criterion python code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6979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71111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23A17E-80F4-4864-A945-2EF8A31665D1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E6DC7-827C-49B2-9E0F-97D16166FA07}"/>
              </a:ext>
            </a:extLst>
          </p:cNvPr>
          <p:cNvSpPr txBox="1"/>
          <p:nvPr/>
        </p:nvSpPr>
        <p:spPr>
          <a:xfrm>
            <a:off x="775068" y="1119402"/>
            <a:ext cx="10745452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 진행 방향</a:t>
            </a:r>
            <a:endParaRPr lang="en-US" altLang="ko-KR" b="1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AutoShape 5" descr="image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99D5AC-E632-4DE5-9C6E-404C46446D37}"/>
              </a:ext>
            </a:extLst>
          </p:cNvPr>
          <p:cNvSpPr txBox="1"/>
          <p:nvPr/>
        </p:nvSpPr>
        <p:spPr>
          <a:xfrm>
            <a:off x="809844" y="667656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Program Development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9139CC9-BCFE-43D3-BCE0-45CE46EA2BAE}"/>
              </a:ext>
            </a:extLst>
          </p:cNvPr>
          <p:cNvSpPr/>
          <p:nvPr/>
        </p:nvSpPr>
        <p:spPr>
          <a:xfrm>
            <a:off x="774247" y="1765781"/>
            <a:ext cx="10735582" cy="3616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discretize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classification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driving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문제를 최고점 패턴 분류 모델로 변형하여 학습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 구간 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 price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최고점을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labling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1380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 간의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패턴에 따라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최고점인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분류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Pytorch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Conv1d + bidirectional LSTM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Modeling – Open data series regression by one </a:t>
            </a:r>
            <a:r>
              <a:rPr lang="en-US" altLang="ko-KR" sz="14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sampleSeasonality</a:t>
            </a: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 add research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일반적인 </a:t>
            </a: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time-series </a:t>
            </a:r>
            <a:r>
              <a:rPr lang="en-US" altLang="ko-KR" sz="14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forcasting</a:t>
            </a: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 </a:t>
            </a:r>
            <a:r>
              <a:rPr lang="ko-KR" altLang="en-US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모델</a:t>
            </a: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(ARIMA or Prophet)</a:t>
            </a:r>
            <a:r>
              <a:rPr lang="ko-KR" altLang="en-US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처럼 한 샘플 내 </a:t>
            </a: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open data </a:t>
            </a:r>
            <a:r>
              <a:rPr lang="ko-KR" altLang="en-US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만으로 </a:t>
            </a: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one-step</a:t>
            </a:r>
            <a:r>
              <a:rPr lang="ko-KR" altLang="en-US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씩 학습 후</a:t>
            </a: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 Auto-</a:t>
            </a:r>
            <a:r>
              <a:rPr lang="en-US" altLang="ko-KR" sz="14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Regressioning</a:t>
            </a:r>
            <a:endParaRPr lang="en-US" altLang="ko-KR" sz="1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smoothing </a:t>
            </a:r>
            <a:r>
              <a:rPr lang="ko-KR" altLang="en-US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및 </a:t>
            </a: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fractional </a:t>
            </a:r>
            <a:r>
              <a:rPr lang="en-US" altLang="ko-KR" sz="14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differecing</a:t>
            </a: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, log normalization </a:t>
            </a:r>
            <a:r>
              <a:rPr lang="ko-KR" altLang="en-US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적용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moving average </a:t>
            </a:r>
            <a:r>
              <a:rPr lang="ko-KR" altLang="en-US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재적용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특정 분류 불가할 것 같은 </a:t>
            </a: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outlier data sample remove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Pytorch</a:t>
            </a:r>
            <a:r>
              <a:rPr lang="en-US" altLang="ko-KR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  <a:sym typeface="Wingdings" panose="05000000000000000000" pitchFamily="2" charset="2"/>
              </a:rPr>
              <a:t> Conv1d + bidirectional LSTM</a:t>
            </a:r>
          </a:p>
          <a:p>
            <a:pPr lvl="1">
              <a:lnSpc>
                <a:spcPct val="150000"/>
              </a:lnSpc>
            </a:pPr>
            <a:endParaRPr lang="en-US" altLang="ko-KR" sz="1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250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23A17E-80F4-4864-A945-2EF8A31665D1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E6DC7-827C-49B2-9E0F-97D16166FA07}"/>
              </a:ext>
            </a:extLst>
          </p:cNvPr>
          <p:cNvSpPr txBox="1"/>
          <p:nvPr/>
        </p:nvSpPr>
        <p:spPr>
          <a:xfrm>
            <a:off x="775068" y="1119402"/>
            <a:ext cx="10745452" cy="209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대회 내 데이터 소개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▶  데이터 설명</a:t>
            </a:r>
            <a:endParaRPr lang="en-US" altLang="ko-KR" sz="1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 종류의 코인을 포함하는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7352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sample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train_x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동일한 구성을 갖는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529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sample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샘플 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특징 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표현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353" y="1685772"/>
            <a:ext cx="2867025" cy="170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750" y="1685772"/>
            <a:ext cx="1967949" cy="170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353" y="3487478"/>
            <a:ext cx="4811322" cy="228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40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-04-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770F6-FB5A-45DA-96C8-4D3D0EE6A01F}"/>
              </a:ext>
            </a:extLst>
          </p:cNvPr>
          <p:cNvSpPr txBox="1"/>
          <p:nvPr/>
        </p:nvSpPr>
        <p:spPr>
          <a:xfrm>
            <a:off x="775068" y="3495257"/>
            <a:ext cx="10745452" cy="2738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시계열 예측 문제 의미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Heebo Black" panose="00000A00000000000000" pitchFamily="2" charset="-79"/>
              </a:rPr>
              <a:t>▶  시계열 예측 문제</a:t>
            </a:r>
            <a:endParaRPr lang="en-US" altLang="ko-KR" sz="1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Heebo Black" panose="00000A00000000000000" pitchFamily="2" charset="-79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시계열 데이터를 예측할 때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목표는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관측값의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수열이 미래에 계속될 것인지 예측하는 것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대회는 주가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비트코인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가격 예측으로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일반적인 시계열 예측이 아닌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비주기성 예측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전통 학문적 시계열 예측 및 주기성 확보를 위한 학문적 접근으로 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다양한 예측 모델 및 다양한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기법 등을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활용가능함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DBC1F8-2D6A-4455-B740-3E026B8959C1}"/>
              </a:ext>
            </a:extLst>
          </p:cNvPr>
          <p:cNvSpPr txBox="1"/>
          <p:nvPr/>
        </p:nvSpPr>
        <p:spPr>
          <a:xfrm>
            <a:off x="6685353" y="5752063"/>
            <a:ext cx="4834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.1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시각화 예시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69341-1773-4B81-9A0F-4D2E03FD339C}"/>
              </a:ext>
            </a:extLst>
          </p:cNvPr>
          <p:cNvSpPr txBox="1"/>
          <p:nvPr/>
        </p:nvSpPr>
        <p:spPr>
          <a:xfrm>
            <a:off x="932166" y="667657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pPr algn="ctr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1847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C59320-090D-4188-89E3-1588BBA83CA9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EE6DC7-827C-49B2-9E0F-97D16166FA07}"/>
              </a:ext>
            </a:extLst>
          </p:cNvPr>
          <p:cNvSpPr txBox="1"/>
          <p:nvPr/>
        </p:nvSpPr>
        <p:spPr>
          <a:xfrm>
            <a:off x="751223" y="1119402"/>
            <a:ext cx="1074545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Heebo Black" panose="00000A00000000000000" pitchFamily="2" charset="-79"/>
              </a:rPr>
              <a:t>일정 계획</a:t>
            </a:r>
            <a:endParaRPr lang="en-US" altLang="ko-KR" sz="14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Heebo Black" panose="00000A00000000000000" pitchFamily="2" charset="-79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1710A7B-96C4-4863-B443-2CCF38119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94089"/>
              </p:ext>
            </p:extLst>
          </p:nvPr>
        </p:nvGraphicFramePr>
        <p:xfrm>
          <a:off x="896895" y="1667023"/>
          <a:ext cx="10398210" cy="25341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60993">
                  <a:extLst>
                    <a:ext uri="{9D8B030D-6E8A-4147-A177-3AD203B41FA5}">
                      <a16:colId xmlns:a16="http://schemas.microsoft.com/office/drawing/2014/main" val="269387041"/>
                    </a:ext>
                  </a:extLst>
                </a:gridCol>
                <a:gridCol w="1129578">
                  <a:extLst>
                    <a:ext uri="{9D8B030D-6E8A-4147-A177-3AD203B41FA5}">
                      <a16:colId xmlns:a16="http://schemas.microsoft.com/office/drawing/2014/main" val="2145131939"/>
                    </a:ext>
                  </a:extLst>
                </a:gridCol>
                <a:gridCol w="1015377">
                  <a:extLst>
                    <a:ext uri="{9D8B030D-6E8A-4147-A177-3AD203B41FA5}">
                      <a16:colId xmlns:a16="http://schemas.microsoft.com/office/drawing/2014/main" val="3710365270"/>
                    </a:ext>
                  </a:extLst>
                </a:gridCol>
                <a:gridCol w="1015377">
                  <a:extLst>
                    <a:ext uri="{9D8B030D-6E8A-4147-A177-3AD203B41FA5}">
                      <a16:colId xmlns:a16="http://schemas.microsoft.com/office/drawing/2014/main" val="1984564623"/>
                    </a:ext>
                  </a:extLst>
                </a:gridCol>
                <a:gridCol w="1015377">
                  <a:extLst>
                    <a:ext uri="{9D8B030D-6E8A-4147-A177-3AD203B41FA5}">
                      <a16:colId xmlns:a16="http://schemas.microsoft.com/office/drawing/2014/main" val="4046326087"/>
                    </a:ext>
                  </a:extLst>
                </a:gridCol>
                <a:gridCol w="1015377">
                  <a:extLst>
                    <a:ext uri="{9D8B030D-6E8A-4147-A177-3AD203B41FA5}">
                      <a16:colId xmlns:a16="http://schemas.microsoft.com/office/drawing/2014/main" val="3458985228"/>
                    </a:ext>
                  </a:extLst>
                </a:gridCol>
                <a:gridCol w="1015377">
                  <a:extLst>
                    <a:ext uri="{9D8B030D-6E8A-4147-A177-3AD203B41FA5}">
                      <a16:colId xmlns:a16="http://schemas.microsoft.com/office/drawing/2014/main" val="387715458"/>
                    </a:ext>
                  </a:extLst>
                </a:gridCol>
                <a:gridCol w="1015377">
                  <a:extLst>
                    <a:ext uri="{9D8B030D-6E8A-4147-A177-3AD203B41FA5}">
                      <a16:colId xmlns:a16="http://schemas.microsoft.com/office/drawing/2014/main" val="1572939984"/>
                    </a:ext>
                  </a:extLst>
                </a:gridCol>
                <a:gridCol w="1015377">
                  <a:extLst>
                    <a:ext uri="{9D8B030D-6E8A-4147-A177-3AD203B41FA5}">
                      <a16:colId xmlns:a16="http://schemas.microsoft.com/office/drawing/2014/main" val="2833811455"/>
                    </a:ext>
                  </a:extLst>
                </a:gridCol>
              </a:tblGrid>
              <a:tr h="42236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 </a:t>
                      </a:r>
                      <a:r>
                        <a:rPr lang="en-US" altLang="ko-KR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 </a:t>
                      </a:r>
                      <a:r>
                        <a:rPr lang="en-US" altLang="ko-KR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 </a:t>
                      </a:r>
                      <a:r>
                        <a:rPr lang="en-US" altLang="ko-KR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 </a:t>
                      </a:r>
                      <a:r>
                        <a:rPr lang="en-US" altLang="ko-KR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 </a:t>
                      </a:r>
                      <a:r>
                        <a:rPr lang="en-US" altLang="ko-KR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 </a:t>
                      </a:r>
                      <a:r>
                        <a:rPr lang="en-US" altLang="ko-KR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 </a:t>
                      </a:r>
                      <a:r>
                        <a:rPr lang="en-US" altLang="ko-KR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 </a:t>
                      </a:r>
                      <a:r>
                        <a:rPr lang="en-US" altLang="ko-KR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607004430"/>
                  </a:ext>
                </a:extLst>
              </a:tr>
              <a:tr h="4223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Data</a:t>
                      </a:r>
                      <a:r>
                        <a:rPr lang="en-US" altLang="ko-KR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EDA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77619024"/>
                  </a:ext>
                </a:extLst>
              </a:tr>
              <a:tr h="4223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Model</a:t>
                      </a:r>
                      <a:r>
                        <a:rPr lang="en-US" altLang="ko-KR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Research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82216971"/>
                  </a:ext>
                </a:extLst>
              </a:tr>
              <a:tr h="4223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Mid</a:t>
                      </a:r>
                      <a:r>
                        <a:rPr lang="en-US" altLang="ko-KR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term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703147"/>
                  </a:ext>
                </a:extLst>
              </a:tr>
              <a:tr h="42236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Modeling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87473812"/>
                  </a:ext>
                </a:extLst>
              </a:tr>
              <a:tr h="4223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Program</a:t>
                      </a:r>
                      <a:r>
                        <a:rPr lang="en-US" altLang="ko-KR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Development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03867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82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-05-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5C2D9-CF36-4F63-8753-6B1ED2986C5B}"/>
              </a:ext>
            </a:extLst>
          </p:cNvPr>
          <p:cNvSpPr txBox="1"/>
          <p:nvPr/>
        </p:nvSpPr>
        <p:spPr>
          <a:xfrm>
            <a:off x="932166" y="667657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pPr algn="ctr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568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82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-06-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23A17E-80F4-4864-A945-2EF8A31665D1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99D5AC-E632-4DE5-9C6E-404C46446D37}"/>
              </a:ext>
            </a:extLst>
          </p:cNvPr>
          <p:cNvSpPr txBox="1"/>
          <p:nvPr/>
        </p:nvSpPr>
        <p:spPr>
          <a:xfrm>
            <a:off x="798313" y="667655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E6DC7-827C-49B2-9E0F-97D16166FA07}"/>
              </a:ext>
            </a:extLst>
          </p:cNvPr>
          <p:cNvSpPr txBox="1"/>
          <p:nvPr/>
        </p:nvSpPr>
        <p:spPr>
          <a:xfrm>
            <a:off x="775068" y="1119402"/>
            <a:ext cx="10745452" cy="5001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Columns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sample_id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개별 샘플의 인덱스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 :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x_df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 ~ 1379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y_df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 ~ 119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분의 값을 갖는다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동일한 샘플 내 시간정보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coin_index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10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 종류의 코인에 대한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비식별화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인덱스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(0~9)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 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시가</a:t>
            </a: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high : 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최고가</a:t>
            </a: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Low 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최저가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close 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종가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volume 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거래량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trades 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거래건수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quote_av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quote asset volume,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다른 화폐 가치로 환산된 거래량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tb_base_av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taker buy base asset volume,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체결된 거래량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tb_quote_av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taker buy quote asset volume,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화폐 단위로 환산된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구매량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AutoShape 5" descr="image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517" y="1262971"/>
            <a:ext cx="4060158" cy="305801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92E843-81FF-4759-BFCD-6C446164AD0F}"/>
              </a:ext>
            </a:extLst>
          </p:cNvPr>
          <p:cNvSpPr txBox="1"/>
          <p:nvPr/>
        </p:nvSpPr>
        <p:spPr>
          <a:xfrm>
            <a:off x="7436517" y="4320988"/>
            <a:ext cx="4060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2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컬럼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피쳐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종류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700D4-2896-49CD-8A61-51E1ACB530F8}"/>
              </a:ext>
            </a:extLst>
          </p:cNvPr>
          <p:cNvSpPr txBox="1"/>
          <p:nvPr/>
        </p:nvSpPr>
        <p:spPr>
          <a:xfrm>
            <a:off x="5904111" y="5981020"/>
            <a:ext cx="559256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*Source</a:t>
            </a:r>
            <a:r>
              <a:rPr lang="ko-KR" altLang="en-US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900" b="0" i="0" u="sng" dirty="0">
                <a:effectLst/>
                <a:latin typeface="-apple-system"/>
                <a:hlinkClick r:id="rId3"/>
              </a:rPr>
              <a:t>https://www.binance.kr/apidocs/#individual-symbol-mini-ticker-stream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93883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82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-06-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23A17E-80F4-4864-A945-2EF8A31665D1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E6DC7-827C-49B2-9E0F-97D16166FA07}"/>
              </a:ext>
            </a:extLst>
          </p:cNvPr>
          <p:cNvSpPr txBox="1"/>
          <p:nvPr/>
        </p:nvSpPr>
        <p:spPr>
          <a:xfrm>
            <a:off x="775068" y="1119402"/>
            <a:ext cx="5316083" cy="2415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One sample data description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 : 1380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(23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연속 데이터</a:t>
            </a:r>
            <a:endParaRPr lang="en-US" altLang="ko-KR" sz="1400" b="0" i="0" dirty="0">
              <a:solidFill>
                <a:srgbClr val="24292E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 : 120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연속 데이터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23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동안의 데이터 흐름을 보고 앞으로의 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데이터를 예측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 err="1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sample_id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7661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세트 구성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세트는 독립적인 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 err="1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coin_index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총 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종류로 구성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(index number is 0 ~ 9)</a:t>
            </a:r>
          </a:p>
        </p:txBody>
      </p:sp>
      <p:sp>
        <p:nvSpPr>
          <p:cNvPr id="2" name="AutoShape 5" descr="image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E0BD1F-80BA-4F57-B495-ADC37602C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" t="18127" r="1187" b="12900"/>
          <a:stretch/>
        </p:blipFill>
        <p:spPr bwMode="auto">
          <a:xfrm>
            <a:off x="766763" y="3814948"/>
            <a:ext cx="5316083" cy="188470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45262B-F8FA-404A-87CD-B1A50CDEB001}"/>
              </a:ext>
            </a:extLst>
          </p:cNvPr>
          <p:cNvSpPr txBox="1"/>
          <p:nvPr/>
        </p:nvSpPr>
        <p:spPr>
          <a:xfrm>
            <a:off x="6724135" y="1119402"/>
            <a:ext cx="4800307" cy="14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코인 별 샘플 개수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코인별로 샘플 개수는 다름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9, 8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번의 샘플 수가 가장 많음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A1F72-C21B-4B30-8045-9BF200B4B3D1}"/>
              </a:ext>
            </a:extLst>
          </p:cNvPr>
          <p:cNvSpPr txBox="1"/>
          <p:nvPr/>
        </p:nvSpPr>
        <p:spPr>
          <a:xfrm>
            <a:off x="766763" y="5699650"/>
            <a:ext cx="5615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3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샘플 데이터 예시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99FD978-AA31-4E79-BEA2-98F64EB3A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47"/>
          <a:stretch/>
        </p:blipFill>
        <p:spPr bwMode="auto">
          <a:xfrm>
            <a:off x="6724135" y="3814948"/>
            <a:ext cx="4001272" cy="18846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D651E5-A8FE-4F56-8221-D2D2513062D6}"/>
              </a:ext>
            </a:extLst>
          </p:cNvPr>
          <p:cNvSpPr txBox="1"/>
          <p:nvPr/>
        </p:nvSpPr>
        <p:spPr>
          <a:xfrm>
            <a:off x="6724135" y="5699650"/>
            <a:ext cx="4001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4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코인 별 샘플 개수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186FE57-C707-47BB-9849-A93D50B68AC8}"/>
              </a:ext>
            </a:extLst>
          </p:cNvPr>
          <p:cNvCxnSpPr>
            <a:cxnSpLocks/>
          </p:cNvCxnSpPr>
          <p:nvPr/>
        </p:nvCxnSpPr>
        <p:spPr>
          <a:xfrm>
            <a:off x="6360621" y="945666"/>
            <a:ext cx="0" cy="52551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4DC67D-D8D3-47CC-B2B9-A16054DD7FC9}"/>
              </a:ext>
            </a:extLst>
          </p:cNvPr>
          <p:cNvSpPr txBox="1"/>
          <p:nvPr/>
        </p:nvSpPr>
        <p:spPr>
          <a:xfrm>
            <a:off x="798313" y="667655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51300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82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-06-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23A17E-80F4-4864-A945-2EF8A31665D1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AutoShape 5" descr="image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45262B-F8FA-404A-87CD-B1A50CDEB001}"/>
              </a:ext>
            </a:extLst>
          </p:cNvPr>
          <p:cNvSpPr txBox="1"/>
          <p:nvPr/>
        </p:nvSpPr>
        <p:spPr>
          <a:xfrm>
            <a:off x="769216" y="1119401"/>
            <a:ext cx="3717782" cy="176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Open data outlier problem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429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샘플 내 특정 구간 이외에의 데이터들은 빈도가 너무 적음</a:t>
            </a:r>
            <a:r>
              <a:rPr lang="en-US" altLang="ko-KR" sz="1400" dirty="0">
                <a:solidFill>
                  <a:srgbClr val="2429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(outlier)</a:t>
            </a:r>
            <a:endParaRPr lang="ko-KR" altLang="en-US" sz="1400" b="0" i="0" dirty="0">
              <a:solidFill>
                <a:srgbClr val="24292E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429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Regression </a:t>
            </a:r>
            <a:r>
              <a:rPr lang="ko-KR" altLang="en-US" sz="1400" dirty="0">
                <a:solidFill>
                  <a:srgbClr val="2429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시 해당 부분들을 학습하기 어려움</a:t>
            </a:r>
            <a:endParaRPr lang="ko-KR" altLang="en-US" sz="1400" b="0" i="0" dirty="0">
              <a:solidFill>
                <a:srgbClr val="24292E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A1F72-C21B-4B30-8045-9BF200B4B3D1}"/>
              </a:ext>
            </a:extLst>
          </p:cNvPr>
          <p:cNvSpPr txBox="1"/>
          <p:nvPr/>
        </p:nvSpPr>
        <p:spPr>
          <a:xfrm>
            <a:off x="766763" y="5899782"/>
            <a:ext cx="33833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 데이터 분포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186FE57-C707-47BB-9849-A93D50B68AC8}"/>
              </a:ext>
            </a:extLst>
          </p:cNvPr>
          <p:cNvCxnSpPr>
            <a:cxnSpLocks/>
          </p:cNvCxnSpPr>
          <p:nvPr/>
        </p:nvCxnSpPr>
        <p:spPr>
          <a:xfrm>
            <a:off x="8175595" y="945666"/>
            <a:ext cx="0" cy="52551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0E7B0655-6397-4D9D-9E9D-7B23FC8F4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03" y="3452266"/>
            <a:ext cx="3383370" cy="241572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7353731-5512-4CAE-A6AF-79B489C01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457" y="3452266"/>
            <a:ext cx="2857673" cy="23234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3ECEE6A-1707-4F95-BEE2-2C75500BD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195" y="3411024"/>
            <a:ext cx="2930156" cy="236465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76226D3-FCB4-44AA-8D01-B36ECC3DE2B3}"/>
              </a:ext>
            </a:extLst>
          </p:cNvPr>
          <p:cNvCxnSpPr>
            <a:cxnSpLocks/>
          </p:cNvCxnSpPr>
          <p:nvPr/>
        </p:nvCxnSpPr>
        <p:spPr>
          <a:xfrm>
            <a:off x="4486998" y="945666"/>
            <a:ext cx="0" cy="52551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14EC80-A749-40AC-A04C-5EFBECEC6F92}"/>
              </a:ext>
            </a:extLst>
          </p:cNvPr>
          <p:cNvSpPr txBox="1"/>
          <p:nvPr/>
        </p:nvSpPr>
        <p:spPr>
          <a:xfrm>
            <a:off x="4711253" y="5899782"/>
            <a:ext cx="33833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샘플 데이터 예시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5E9D24-4208-418C-BD25-50A862E3CB8B}"/>
              </a:ext>
            </a:extLst>
          </p:cNvPr>
          <p:cNvSpPr txBox="1"/>
          <p:nvPr/>
        </p:nvSpPr>
        <p:spPr>
          <a:xfrm>
            <a:off x="8041867" y="5899782"/>
            <a:ext cx="33833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샘플 데이터 예시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480FFC-77BD-43FB-AB2D-29575C16BC2F}"/>
              </a:ext>
            </a:extLst>
          </p:cNvPr>
          <p:cNvSpPr txBox="1"/>
          <p:nvPr/>
        </p:nvSpPr>
        <p:spPr>
          <a:xfrm>
            <a:off x="4527402" y="1119401"/>
            <a:ext cx="3717782" cy="176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Open data box plot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Box-plotting 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</a:t>
            </a:r>
            <a:r>
              <a:rPr lang="en-US" altLang="ko-KR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0" i="0" dirty="0">
                <a:solidFill>
                  <a:srgbClr val="24292E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데이터의 분포가 아래 그림과 같음</a:t>
            </a:r>
            <a:endParaRPr lang="en-US" altLang="ko-KR" sz="1400" b="0" i="0" dirty="0">
              <a:solidFill>
                <a:srgbClr val="24292E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429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Outlier </a:t>
            </a:r>
            <a:r>
              <a:rPr lang="ko-KR" altLang="en-US" sz="1400" dirty="0">
                <a:solidFill>
                  <a:srgbClr val="2429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들에 대한 </a:t>
            </a:r>
            <a:r>
              <a:rPr lang="ko-KR" altLang="en-US" sz="1400" dirty="0" err="1">
                <a:solidFill>
                  <a:srgbClr val="2429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1400" dirty="0">
                <a:solidFill>
                  <a:srgbClr val="2429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혹은 </a:t>
            </a:r>
            <a:r>
              <a:rPr lang="en-US" altLang="ko-KR" sz="1400" dirty="0">
                <a:solidFill>
                  <a:srgbClr val="2429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trimming </a:t>
            </a:r>
            <a:r>
              <a:rPr lang="ko-KR" altLang="en-US" sz="1400" dirty="0">
                <a:solidFill>
                  <a:srgbClr val="2429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필요함</a:t>
            </a:r>
            <a:endParaRPr lang="ko-KR" altLang="en-US" sz="1400" b="0" i="0" dirty="0">
              <a:solidFill>
                <a:srgbClr val="24292E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CF86E8-D89B-47D0-A34B-CEF35B95ED3F}"/>
              </a:ext>
            </a:extLst>
          </p:cNvPr>
          <p:cNvSpPr txBox="1"/>
          <p:nvPr/>
        </p:nvSpPr>
        <p:spPr>
          <a:xfrm>
            <a:off x="8241787" y="1119401"/>
            <a:ext cx="3383369" cy="209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Open data range box plot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429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전 </a:t>
            </a:r>
            <a:r>
              <a:rPr lang="en-US" altLang="ko-KR" sz="1400" dirty="0">
                <a:solidFill>
                  <a:srgbClr val="2429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outlier </a:t>
            </a:r>
            <a:r>
              <a:rPr lang="ko-KR" altLang="en-US" sz="1400" dirty="0">
                <a:solidFill>
                  <a:srgbClr val="2429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가진 샘플들을 </a:t>
            </a:r>
            <a:r>
              <a:rPr lang="en-US" altLang="ko-KR" sz="1400" dirty="0">
                <a:solidFill>
                  <a:srgbClr val="2429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detection</a:t>
            </a:r>
            <a:r>
              <a:rPr lang="ko-KR" altLang="en-US" sz="1400" dirty="0">
                <a:solidFill>
                  <a:srgbClr val="2429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하기 위해</a:t>
            </a:r>
            <a:r>
              <a:rPr lang="en-US" altLang="ko-KR" sz="1400" dirty="0">
                <a:solidFill>
                  <a:srgbClr val="2429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2429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과 같이 데이터의 </a:t>
            </a:r>
            <a:r>
              <a:rPr lang="en-US" altLang="ko-KR" sz="1400" dirty="0">
                <a:solidFill>
                  <a:srgbClr val="2429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max-min(range)</a:t>
            </a:r>
            <a:r>
              <a:rPr lang="ko-KR" altLang="en-US" sz="1400" dirty="0">
                <a:solidFill>
                  <a:srgbClr val="2429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en-US" altLang="ko-KR" sz="1400" dirty="0">
                <a:solidFill>
                  <a:srgbClr val="2429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plotting </a:t>
            </a:r>
            <a:r>
              <a:rPr lang="ko-KR" altLang="en-US" sz="1400" dirty="0">
                <a:solidFill>
                  <a:srgbClr val="2429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 이를 기준으로 처리 계획</a:t>
            </a:r>
            <a:endParaRPr lang="ko-KR" altLang="en-US" sz="1400" b="0" i="0" dirty="0">
              <a:solidFill>
                <a:srgbClr val="24292E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116AED-149E-461A-880A-3B85C9B64ACC}"/>
              </a:ext>
            </a:extLst>
          </p:cNvPr>
          <p:cNvSpPr txBox="1"/>
          <p:nvPr/>
        </p:nvSpPr>
        <p:spPr>
          <a:xfrm>
            <a:off x="798313" y="667655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13830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374185"/>
            <a:ext cx="482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-09-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23A17E-80F4-4864-A945-2EF8A31665D1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EE6DC7-827C-49B2-9E0F-97D16166FA07}"/>
              </a:ext>
            </a:extLst>
          </p:cNvPr>
          <p:cNvSpPr txBox="1"/>
          <p:nvPr/>
        </p:nvSpPr>
        <p:spPr>
          <a:xfrm>
            <a:off x="774247" y="1119075"/>
            <a:ext cx="1074545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 Research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ARIMA  / AUTO ARIMA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Prophet  / Neural Prophet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RNN(Encoder &amp; Decoder)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Deep Learning(GRU)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Deep Learning(bidirectional GRU)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 Deep Learning(LSTM) with data compression</a:t>
            </a:r>
          </a:p>
        </p:txBody>
      </p:sp>
      <p:sp>
        <p:nvSpPr>
          <p:cNvPr id="2" name="AutoShape 5" descr="image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99D5AC-E632-4DE5-9C6E-404C46446D37}"/>
              </a:ext>
            </a:extLst>
          </p:cNvPr>
          <p:cNvSpPr txBox="1"/>
          <p:nvPr/>
        </p:nvSpPr>
        <p:spPr>
          <a:xfrm>
            <a:off x="775068" y="667133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 Research</a:t>
            </a:r>
          </a:p>
        </p:txBody>
      </p:sp>
    </p:spTree>
    <p:extLst>
      <p:ext uri="{BB962C8B-B14F-4D97-AF65-F5344CB8AC3E}">
        <p14:creationId xmlns:p14="http://schemas.microsoft.com/office/powerpoint/2010/main" val="22414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2473</Words>
  <Application>Microsoft Office PowerPoint</Application>
  <PresentationFormat>와이드스크린</PresentationFormat>
  <Paragraphs>476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-apple-system</vt:lpstr>
      <vt:lpstr>나눔스퀘어 Bold</vt:lpstr>
      <vt:lpstr>나눔스퀘어_ac Bold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손 정습</cp:lastModifiedBy>
  <cp:revision>288</cp:revision>
  <dcterms:created xsi:type="dcterms:W3CDTF">2019-08-03T08:01:22Z</dcterms:created>
  <dcterms:modified xsi:type="dcterms:W3CDTF">2021-06-07T12:59:58Z</dcterms:modified>
</cp:coreProperties>
</file>