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76" r:id="rId5"/>
    <p:sldId id="258" r:id="rId6"/>
    <p:sldId id="259" r:id="rId7"/>
    <p:sldId id="479" r:id="rId8"/>
    <p:sldId id="477" r:id="rId9"/>
    <p:sldId id="480" r:id="rId10"/>
    <p:sldId id="262" r:id="rId11"/>
    <p:sldId id="261" r:id="rId12"/>
    <p:sldId id="260" r:id="rId13"/>
    <p:sldId id="263" r:id="rId14"/>
    <p:sldId id="4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82CD-53B0-734A-3D59-D8ABD68C1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C21F2C-A72B-5C0B-4F8F-8B87A7901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D73B2-C707-DC86-EA2A-E9B035B8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211-1C9B-47A3-A75C-06374D674E7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5B287-C0B0-948D-D6DC-A801E0C1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9C42A-2BD8-69A8-6EEA-9E6C92F3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CC11-BF1D-4B7F-B30A-39DEF5230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A0DC8-1836-4174-B9DB-E5836468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B225C-0919-4C55-AF9A-5B31FFF21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0FB31-AD23-CB3A-3307-5B623054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211-1C9B-47A3-A75C-06374D674E7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10EFA-8F0B-EDD2-B1EE-ED1244A3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35C48-185F-14A3-E85E-EDE4DE96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CC11-BF1D-4B7F-B30A-39DEF5230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7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03DE64-2B8E-84AB-563E-00F679D8B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1BA106-8EBB-2637-D303-5DED0731E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9B4B7-8850-FD4C-ED12-B540ACC5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211-1C9B-47A3-A75C-06374D674E7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B19D0-5162-998B-D54D-522A4ED1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4B595-B909-9DDD-643B-D01F5608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CC11-BF1D-4B7F-B30A-39DEF5230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1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7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0451C-6F5E-9144-0FCC-2C1334DA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E3D6D-2FB1-AECB-AF15-F3C2DAB4B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E4A21-94B2-C827-F82E-06BADF25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211-1C9B-47A3-A75C-06374D674E7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FAD57-DA09-74A9-0FEE-F161E14B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573A7-F75C-2966-C59B-406E4F9F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CC11-BF1D-4B7F-B30A-39DEF5230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6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96F2-0C4A-ADE0-B8D1-FD975890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816760-0C94-7781-CE03-B8E0EDB5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A02B8-A3E4-E372-0682-C32584D9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211-1C9B-47A3-A75C-06374D674E7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6DA59-6B95-7BA5-0478-E511D603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FF6E8-114A-01B7-BBD0-577ED65D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CC11-BF1D-4B7F-B30A-39DEF5230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3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1D096-C097-D4CB-3F59-8F49D98A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0F719-C2B8-7E87-41A0-E304492A5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E1625-B931-D3A3-D0BB-E2B31D5BF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86B3E-7B8D-FEB5-0B35-AAE3E78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211-1C9B-47A3-A75C-06374D674E7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035B5-D106-6FCD-24DE-C51B004D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633C3-9CC6-A50C-1ACB-99A9AF8C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CC11-BF1D-4B7F-B30A-39DEF5230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9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4B65-EC45-107C-AA44-3B921EF2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26D36-A8A8-7C6F-AAD2-A5045929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C4709D-5D0F-04D8-7612-F5734F9C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61875A-F0F9-32CB-48A7-43A46D853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40115C-12C1-9A33-4CF2-328D0E5F9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456473-F697-98AF-4F58-C6C57981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211-1C9B-47A3-A75C-06374D674E7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1CC43-94B3-817E-559B-E90CCB0D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0F5E4-5434-A819-1455-6931E369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CC11-BF1D-4B7F-B30A-39DEF5230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DB8F1-DB35-3A01-7717-7D72F877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FAF7F9-0A4B-CAB0-21ED-6FF7D7FC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211-1C9B-47A3-A75C-06374D674E7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5CEFB-E448-DC41-26FF-20CC501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5AC1BE-0EFC-E417-F1A5-DF84DC93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CC11-BF1D-4B7F-B30A-39DEF5230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53336-3C34-ED93-ADE2-F6B6FBE9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211-1C9B-47A3-A75C-06374D674E7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C24307-50F9-A5E2-7E86-8ED2BFA6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6F83D-FF1E-B2BD-19FF-97934696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CC11-BF1D-4B7F-B30A-39DEF5230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333BD-DF44-3674-69F9-4754672D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95A85-CE0F-5580-05A7-7DF76BB5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5792CA-B189-3BFC-EDE0-6F54D4280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DF5D3-70EC-3D9F-23A6-57278FAB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211-1C9B-47A3-A75C-06374D674E7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7D809-862D-F3E0-0037-2B9961DE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2A81FC-05E5-DC6C-CD59-C520D786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CC11-BF1D-4B7F-B30A-39DEF5230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3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CFA31-1AD5-A63C-1E92-FEC15E72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D1ED7C-A66F-1D90-6D1A-7E932D767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6047EB-9B64-1FEE-DA28-BFBC22C2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8B50B-7DB8-07DD-CE24-A3410C34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211-1C9B-47A3-A75C-06374D674E7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08448-C0B9-9ADB-DB79-DC6B3F0A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A19F3-6DFF-87D9-D2E2-BB3FB809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CC11-BF1D-4B7F-B30A-39DEF5230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2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8B213A-55D8-9EAB-6CC4-B773688E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1A88C-067B-0CD5-E9C1-CD63CE08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8F011-6619-94E4-A7AB-9AC652976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7211-1C9B-47A3-A75C-06374D674E7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FE3A2-F811-2365-F5A0-40BAC65DA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77318-99FF-B3F3-425B-892D6A8D2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CC11-BF1D-4B7F-B30A-39DEF5230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C397797C-34F7-4785-97CF-33570D2C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731" y1="35443" x2="54731" y2="35443"/>
                        <a14:foregroundMark x1="76623" y1="50090" x2="76623" y2="50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30" y="493450"/>
            <a:ext cx="5157970" cy="55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DEFA24-D0A6-43DB-971C-5C39CE9AA3BC}"/>
              </a:ext>
            </a:extLst>
          </p:cNvPr>
          <p:cNvSpPr txBox="1"/>
          <p:nvPr/>
        </p:nvSpPr>
        <p:spPr>
          <a:xfrm>
            <a:off x="2065661" y="3630530"/>
            <a:ext cx="820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>
                <a:latin typeface="HY견고딕" pitchFamily="18" charset="-127"/>
                <a:ea typeface="HY견고딕" pitchFamily="18" charset="-127"/>
              </a:rPr>
              <a:t>주제</a:t>
            </a:r>
            <a:r>
              <a:rPr lang="en-US" altLang="ko-KR" sz="4000" b="1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4000" b="1" dirty="0" err="1">
                <a:latin typeface="HY견고딕" pitchFamily="18" charset="-127"/>
                <a:ea typeface="HY견고딕" pitchFamily="18" charset="-127"/>
              </a:rPr>
              <a:t>육목</a:t>
            </a:r>
            <a:r>
              <a:rPr lang="en-US" altLang="ko-KR" sz="4000" b="1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4000" b="1" dirty="0" err="1">
                <a:latin typeface="HY견고딕" pitchFamily="18" charset="-127"/>
                <a:ea typeface="HY견고딕" pitchFamily="18" charset="-127"/>
              </a:rPr>
              <a:t>ConnectSix</a:t>
            </a:r>
            <a:r>
              <a:rPr lang="en-US" altLang="ko-KR" sz="3200" b="1" dirty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FAB44-8091-4289-93AC-8F73D97283D0}"/>
              </a:ext>
            </a:extLst>
          </p:cNvPr>
          <p:cNvSpPr txBox="1"/>
          <p:nvPr/>
        </p:nvSpPr>
        <p:spPr>
          <a:xfrm>
            <a:off x="1768126" y="5373216"/>
            <a:ext cx="850433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1" algn="r"/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2022. 12. 15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90E27-D3C5-40CB-816D-867D2CDC6FBA}"/>
              </a:ext>
            </a:extLst>
          </p:cNvPr>
          <p:cNvSpPr txBox="1"/>
          <p:nvPr/>
        </p:nvSpPr>
        <p:spPr>
          <a:xfrm>
            <a:off x="2065661" y="992158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HY견고딕" pitchFamily="18" charset="-127"/>
                <a:ea typeface="HY견고딕" pitchFamily="18" charset="-127"/>
              </a:rPr>
              <a:t>프로그램설계방법론 팀프로젝트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C7E3A8-E36A-4476-8BFF-CA2C531C90AB}"/>
              </a:ext>
            </a:extLst>
          </p:cNvPr>
          <p:cNvSpPr txBox="1"/>
          <p:nvPr/>
        </p:nvSpPr>
        <p:spPr>
          <a:xfrm>
            <a:off x="2065662" y="661015"/>
            <a:ext cx="621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2022</a:t>
            </a:r>
            <a:r>
              <a:rPr lang="ko-KR" altLang="en-US" sz="2000" b="1" dirty="0">
                <a:latin typeface="HY견고딕" pitchFamily="18" charset="-127"/>
                <a:ea typeface="HY견고딕" pitchFamily="18" charset="-127"/>
              </a:rPr>
              <a:t>년 한양대학교 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ERICA</a:t>
            </a:r>
            <a:r>
              <a:rPr lang="ko-KR" altLang="en-US" sz="2000" b="1" dirty="0"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6567F-5D25-4735-9C83-89288507E576}"/>
              </a:ext>
            </a:extLst>
          </p:cNvPr>
          <p:cNvSpPr/>
          <p:nvPr/>
        </p:nvSpPr>
        <p:spPr>
          <a:xfrm>
            <a:off x="2065662" y="1628801"/>
            <a:ext cx="8206803" cy="45719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0439D1-69A8-4F6F-BFFF-AAB685157AD2}"/>
              </a:ext>
            </a:extLst>
          </p:cNvPr>
          <p:cNvSpPr txBox="1"/>
          <p:nvPr/>
        </p:nvSpPr>
        <p:spPr>
          <a:xfrm>
            <a:off x="1745706" y="4463401"/>
            <a:ext cx="852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/>
              <a:t>정연찬</a:t>
            </a:r>
            <a:r>
              <a:rPr lang="en-US" altLang="ko-KR" b="1" dirty="0"/>
              <a:t>(8786), </a:t>
            </a:r>
            <a:r>
              <a:rPr lang="ko-KR" altLang="en-US" b="1" dirty="0" err="1"/>
              <a:t>전상언</a:t>
            </a:r>
            <a:r>
              <a:rPr lang="en-US" altLang="ko-KR" b="1" dirty="0"/>
              <a:t>(1049), </a:t>
            </a:r>
            <a:r>
              <a:rPr lang="ko-KR" altLang="en-US" b="1" dirty="0" err="1"/>
              <a:t>오예성</a:t>
            </a:r>
            <a:r>
              <a:rPr lang="en-US" altLang="ko-KR" b="1" dirty="0"/>
              <a:t>(7938)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512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0DA668A-2C1F-2214-17FB-7FF0EABD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59992"/>
              </p:ext>
            </p:extLst>
          </p:nvPr>
        </p:nvGraphicFramePr>
        <p:xfrm>
          <a:off x="505326" y="176861"/>
          <a:ext cx="11181348" cy="65042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8514">
                  <a:extLst>
                    <a:ext uri="{9D8B030D-6E8A-4147-A177-3AD203B41FA5}">
                      <a16:colId xmlns:a16="http://schemas.microsoft.com/office/drawing/2014/main" val="371754359"/>
                    </a:ext>
                  </a:extLst>
                </a:gridCol>
                <a:gridCol w="4358640">
                  <a:extLst>
                    <a:ext uri="{9D8B030D-6E8A-4147-A177-3AD203B41FA5}">
                      <a16:colId xmlns:a16="http://schemas.microsoft.com/office/drawing/2014/main" val="3807533646"/>
                    </a:ext>
                  </a:extLst>
                </a:gridCol>
                <a:gridCol w="4544194">
                  <a:extLst>
                    <a:ext uri="{9D8B030D-6E8A-4147-A177-3AD203B41FA5}">
                      <a16:colId xmlns:a16="http://schemas.microsoft.com/office/drawing/2014/main" val="2583960264"/>
                    </a:ext>
                  </a:extLst>
                </a:gridCol>
              </a:tblGrid>
              <a:tr h="4777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ScoreBoard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97439"/>
                  </a:ext>
                </a:extLst>
              </a:tr>
              <a:tr h="37034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필드변수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JLabel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set_score_black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흑돌</a:t>
                      </a:r>
                      <a:r>
                        <a:rPr lang="ko-KR" altLang="en-US" dirty="0"/>
                        <a:t> 세트스코어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158618"/>
                  </a:ext>
                </a:extLst>
              </a:tr>
              <a:tr h="37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JLabel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set_score_white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백돌의</a:t>
                      </a:r>
                      <a:r>
                        <a:rPr lang="ko-KR" altLang="en-US" dirty="0"/>
                        <a:t> 세트스코어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516849"/>
                  </a:ext>
                </a:extLst>
              </a:tr>
              <a:tr h="37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Board </a:t>
                      </a:r>
                      <a:r>
                        <a:rPr lang="en-US" altLang="ko-KR" dirty="0" err="1"/>
                        <a:t>board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Board</a:t>
                      </a:r>
                      <a:r>
                        <a:rPr lang="ko-KR" altLang="en-US" dirty="0"/>
                        <a:t>객체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700025"/>
                  </a:ext>
                </a:extLst>
              </a:tr>
              <a:tr h="37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JLabel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p_black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흑돌</a:t>
                      </a:r>
                      <a:r>
                        <a:rPr lang="ko-KR" altLang="en-US" dirty="0"/>
                        <a:t> 사용자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525930"/>
                  </a:ext>
                </a:extLst>
              </a:tr>
              <a:tr h="37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JLabel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p_white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백돌</a:t>
                      </a:r>
                      <a:r>
                        <a:rPr lang="ko-KR" altLang="en-US" dirty="0"/>
                        <a:t> 사용자 이름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66743"/>
                  </a:ext>
                </a:extLst>
              </a:tr>
              <a:tr h="3787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Boolean </a:t>
                      </a:r>
                      <a:r>
                        <a:rPr lang="en-US" altLang="ko-KR" dirty="0" err="1"/>
                        <a:t>black_win</a:t>
                      </a:r>
                      <a:endParaRPr lang="en-US" alt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흑돌의</a:t>
                      </a:r>
                      <a:r>
                        <a:rPr lang="ko-KR" altLang="en-US" dirty="0"/>
                        <a:t> 승리여부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88611"/>
                  </a:ext>
                </a:extLst>
              </a:tr>
              <a:tr h="925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컨스트럭트</a:t>
                      </a:r>
                      <a:r>
                        <a:rPr lang="ko-KR" altLang="en-US" b="0" dirty="0"/>
                        <a:t> 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ScoreBoard</a:t>
                      </a:r>
                      <a:r>
                        <a:rPr lang="en-US" altLang="ko-KR" dirty="0"/>
                        <a:t>(String player1, String player2, Board b)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ScoreBoard</a:t>
                      </a:r>
                      <a:r>
                        <a:rPr lang="ko-KR" altLang="en-US" dirty="0"/>
                        <a:t>를 생성한다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사용자의 이름과 </a:t>
                      </a:r>
                      <a:r>
                        <a:rPr lang="en-US" altLang="ko-KR" dirty="0"/>
                        <a:t>board</a:t>
                      </a:r>
                      <a:r>
                        <a:rPr lang="ko-KR" altLang="en-US" dirty="0"/>
                        <a:t>를 받아와 필드변수에 저장한다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27946"/>
                  </a:ext>
                </a:extLst>
              </a:tr>
              <a:tr h="37034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player_black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흑돌</a:t>
                      </a:r>
                      <a:r>
                        <a:rPr lang="ko-KR" altLang="en-US" dirty="0"/>
                        <a:t> 사용자의 이름을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63889"/>
                  </a:ext>
                </a:extLst>
              </a:tr>
              <a:tr h="37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player_white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백돌</a:t>
                      </a:r>
                      <a:r>
                        <a:rPr lang="ko-KR" altLang="en-US" dirty="0"/>
                        <a:t> 사용자의 이름을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607120"/>
                  </a:ext>
                </a:extLst>
              </a:tr>
              <a:tr h="37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 begin()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ScoreBoard</a:t>
                      </a:r>
                      <a:r>
                        <a:rPr lang="ko-KR" altLang="en-US" dirty="0"/>
                        <a:t>의 초기화한다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18541"/>
                  </a:ext>
                </a:extLst>
              </a:tr>
              <a:tr h="37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boolean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matchOver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게임이 종료되었는지 확인한다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29585"/>
                  </a:ext>
                </a:extLst>
              </a:tr>
              <a:tr h="6481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boid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updateSetScore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JLabel</a:t>
                      </a:r>
                      <a:r>
                        <a:rPr lang="en-US" altLang="ko-KR" dirty="0"/>
                        <a:t> winner)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사용자의 점수를 올려주고 </a:t>
                      </a:r>
                      <a:r>
                        <a:rPr lang="en-US" altLang="ko-KR" dirty="0" err="1"/>
                        <a:t>ScoreBoard</a:t>
                      </a:r>
                      <a:r>
                        <a:rPr lang="ko-KR" altLang="en-US" dirty="0"/>
                        <a:t>에 작성한다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278569"/>
                  </a:ext>
                </a:extLst>
              </a:tr>
              <a:tr h="37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 update()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승리한 사용자의 점수를 올려준다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986192"/>
                  </a:ext>
                </a:extLst>
              </a:tr>
              <a:tr h="37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 update(</a:t>
                      </a:r>
                      <a:r>
                        <a:rPr lang="en-US" altLang="ko-KR" dirty="0" err="1"/>
                        <a:t>ImageIcon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승리한 사용자의 점수를 올려준다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895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23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F82ABDB-3352-204D-85B3-966F1FD0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076"/>
              </p:ext>
            </p:extLst>
          </p:nvPr>
        </p:nvGraphicFramePr>
        <p:xfrm>
          <a:off x="806529" y="650704"/>
          <a:ext cx="10578941" cy="55565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0996">
                  <a:extLst>
                    <a:ext uri="{9D8B030D-6E8A-4147-A177-3AD203B41FA5}">
                      <a16:colId xmlns:a16="http://schemas.microsoft.com/office/drawing/2014/main" val="2664066213"/>
                    </a:ext>
                  </a:extLst>
                </a:gridCol>
                <a:gridCol w="4149658">
                  <a:extLst>
                    <a:ext uri="{9D8B030D-6E8A-4147-A177-3AD203B41FA5}">
                      <a16:colId xmlns:a16="http://schemas.microsoft.com/office/drawing/2014/main" val="2789834894"/>
                    </a:ext>
                  </a:extLst>
                </a:gridCol>
                <a:gridCol w="4938287">
                  <a:extLst>
                    <a:ext uri="{9D8B030D-6E8A-4147-A177-3AD203B41FA5}">
                      <a16:colId xmlns:a16="http://schemas.microsoft.com/office/drawing/2014/main" val="3166201428"/>
                    </a:ext>
                  </a:extLst>
                </a:gridCol>
              </a:tblGrid>
              <a:tr h="58510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GiveUpButton</a:t>
                      </a:r>
                      <a:endParaRPr lang="ko-KR" altLang="en-US" sz="2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7932"/>
                  </a:ext>
                </a:extLst>
              </a:tr>
              <a:tr h="58510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상속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extends </a:t>
                      </a:r>
                      <a:r>
                        <a:rPr lang="en-US" altLang="ko-KR" dirty="0" err="1"/>
                        <a:t>JButton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Jbutton</a:t>
                      </a:r>
                      <a:r>
                        <a:rPr lang="ko-KR" altLang="en-US" dirty="0"/>
                        <a:t>를 상속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057052"/>
                  </a:ext>
                </a:extLst>
              </a:tr>
              <a:tr h="585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Implements ActionListener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ActionListner</a:t>
                      </a:r>
                      <a:r>
                        <a:rPr lang="ko-KR" altLang="en-US" dirty="0"/>
                        <a:t>를 구현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213805"/>
                  </a:ext>
                </a:extLst>
              </a:tr>
              <a:tr h="5851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필드변수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BackGroundFrame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bFrame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BackGroundFrame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받음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89534"/>
                  </a:ext>
                </a:extLst>
              </a:tr>
              <a:tr h="585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board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Board</a:t>
                      </a:r>
                      <a:r>
                        <a:rPr lang="ko-KR" altLang="en-US" dirty="0"/>
                        <a:t>객체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337802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컨스트럭트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GiveUpButton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ScoreBoard</a:t>
                      </a:r>
                      <a:r>
                        <a:rPr lang="en-US" altLang="ko-KR" dirty="0"/>
                        <a:t> sb, Board b)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생성된 점수판과 보드를 받음 </a:t>
                      </a:r>
                      <a:r>
                        <a:rPr lang="ko-KR" altLang="en-US" dirty="0" err="1"/>
                        <a:t>메소드이용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55449"/>
                  </a:ext>
                </a:extLst>
              </a:tr>
              <a:tr h="585108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</a:t>
                      </a:r>
                      <a:r>
                        <a:rPr lang="en-US" altLang="ko-KR" dirty="0" err="1"/>
                        <a:t>actionPerformed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ActionEvent</a:t>
                      </a:r>
                      <a:r>
                        <a:rPr lang="en-US" altLang="ko-KR" dirty="0"/>
                        <a:t> e)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상대편 선수 점수 할당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게임을 재시작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456600"/>
                  </a:ext>
                </a:extLst>
              </a:tr>
              <a:tr h="765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</a:t>
                      </a:r>
                      <a:r>
                        <a:rPr lang="en-US" altLang="ko-KR" dirty="0" err="1"/>
                        <a:t>getScore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상대편 선수 점수 할당 및 이겼다는 </a:t>
                      </a:r>
                      <a:r>
                        <a:rPr lang="ko-KR" altLang="en-US" dirty="0" err="1"/>
                        <a:t>매세지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264867"/>
                  </a:ext>
                </a:extLst>
              </a:tr>
              <a:tr h="585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reset()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게임이 끝났는지를 판별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끝났다면 게임을 재시작 할지 여부를 물음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5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4F61BD-87C1-BD5B-73E4-2BE93F831A16}"/>
              </a:ext>
            </a:extLst>
          </p:cNvPr>
          <p:cNvSpPr txBox="1"/>
          <p:nvPr/>
        </p:nvSpPr>
        <p:spPr>
          <a:xfrm>
            <a:off x="271330" y="2416016"/>
            <a:ext cx="4975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육목</a:t>
            </a:r>
            <a:r>
              <a:rPr lang="ko-KR" altLang="en-US" sz="2400" b="1" dirty="0"/>
              <a:t> 게임규칙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흑돌이</a:t>
            </a:r>
            <a:r>
              <a:rPr lang="ko-KR" altLang="en-US" dirty="0"/>
              <a:t> 먼저 돌을 하나 둔다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백돌이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개를 둔다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흑돌이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개를 두고 번갈아 가며 </a:t>
            </a:r>
            <a:r>
              <a:rPr lang="en-US" altLang="ko-KR" dirty="0"/>
              <a:t>2</a:t>
            </a:r>
            <a:r>
              <a:rPr lang="ko-KR" altLang="en-US" dirty="0"/>
              <a:t>개씩 둔다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6</a:t>
            </a:r>
            <a:r>
              <a:rPr lang="ko-KR" altLang="en-US" dirty="0"/>
              <a:t>개의 돌이 먼저 이어지는 쪽이 승리한다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E3D39-6446-47CD-ACDF-38220BCB892F}"/>
              </a:ext>
            </a:extLst>
          </p:cNvPr>
          <p:cNvSpPr txBox="1"/>
          <p:nvPr/>
        </p:nvSpPr>
        <p:spPr>
          <a:xfrm>
            <a:off x="5609516" y="798969"/>
            <a:ext cx="6311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요구사항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선수이름을 각각 입력 받는다</a:t>
            </a:r>
            <a:r>
              <a:rPr lang="en-US" altLang="ko-KR" dirty="0"/>
              <a:t>.(</a:t>
            </a:r>
            <a:r>
              <a:rPr lang="en-US" altLang="ko-KR" dirty="0" err="1"/>
              <a:t>JOptionPane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개의 테마를 고를 수 있게 한다</a:t>
            </a:r>
            <a:r>
              <a:rPr lang="en-US" altLang="ko-KR" dirty="0"/>
              <a:t>.(</a:t>
            </a:r>
            <a:r>
              <a:rPr lang="ko-KR" altLang="en-US" dirty="0"/>
              <a:t>이미지는 </a:t>
            </a:r>
            <a:r>
              <a:rPr lang="en-US" altLang="ko-KR" dirty="0" err="1"/>
              <a:t>ImageIcon</a:t>
            </a:r>
            <a:r>
              <a:rPr lang="ko-KR" altLang="en-US" dirty="0"/>
              <a:t>클래스를 사용하여 비어 있는 바둑판을 받아온다</a:t>
            </a:r>
            <a:r>
              <a:rPr lang="en-US" altLang="ko-KR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흑돌이</a:t>
            </a:r>
            <a:r>
              <a:rPr lang="ko-KR" altLang="en-US" dirty="0"/>
              <a:t> 먼저 하나 두고 번갈아 가며 </a:t>
            </a:r>
            <a:r>
              <a:rPr lang="en-US" altLang="ko-KR" dirty="0"/>
              <a:t>2</a:t>
            </a:r>
            <a:r>
              <a:rPr lang="ko-KR" altLang="en-US" dirty="0"/>
              <a:t>개씩 둔다</a:t>
            </a:r>
            <a:r>
              <a:rPr lang="en-US" altLang="ko-KR" dirty="0"/>
              <a:t>.(</a:t>
            </a:r>
            <a:r>
              <a:rPr lang="ko-KR" altLang="en-US" dirty="0" err="1"/>
              <a:t>흑돌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백돌</a:t>
            </a:r>
            <a:r>
              <a:rPr lang="ko-KR" altLang="en-US" dirty="0"/>
              <a:t> 또한 </a:t>
            </a:r>
            <a:r>
              <a:rPr lang="en-US" altLang="ko-KR" dirty="0" err="1"/>
              <a:t>ImageIcon</a:t>
            </a:r>
            <a:r>
              <a:rPr lang="ko-KR" altLang="en-US" dirty="0"/>
              <a:t>를 사용하여 받아오고 바둑판 이미지를 돌이 깔린 이미지로 바꾼다</a:t>
            </a:r>
            <a:r>
              <a:rPr lang="en-US" altLang="ko-KR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6</a:t>
            </a:r>
            <a:r>
              <a:rPr lang="ko-KR" altLang="en-US" dirty="0"/>
              <a:t>개의 돌이 먼저 이어지는 쪽이 승리한다</a:t>
            </a:r>
            <a:r>
              <a:rPr lang="en-US" altLang="ko-KR" dirty="0"/>
              <a:t>.(</a:t>
            </a:r>
            <a:r>
              <a:rPr lang="ko-KR" altLang="en-US" dirty="0" err="1"/>
              <a:t>흑돌</a:t>
            </a:r>
            <a:r>
              <a:rPr lang="en-US" altLang="ko-KR" dirty="0"/>
              <a:t>, </a:t>
            </a:r>
            <a:r>
              <a:rPr lang="ko-KR" altLang="en-US" dirty="0" err="1"/>
              <a:t>백돌</a:t>
            </a:r>
            <a:r>
              <a:rPr lang="ko-KR" altLang="en-US" dirty="0"/>
              <a:t> 이미지 중 먼저 </a:t>
            </a:r>
            <a:r>
              <a:rPr lang="en-US" altLang="ko-KR" dirty="0"/>
              <a:t>6</a:t>
            </a:r>
            <a:r>
              <a:rPr lang="ko-KR" altLang="en-US" dirty="0"/>
              <a:t>개가 이어지는 쪽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승리 시 바둑판이 초기화 되며 이긴 쪽의 스코어가 오른다</a:t>
            </a:r>
            <a:r>
              <a:rPr lang="en-US" altLang="ko-KR" dirty="0"/>
              <a:t>.(</a:t>
            </a:r>
            <a:r>
              <a:rPr lang="ko-KR" altLang="en-US" dirty="0"/>
              <a:t>초기화 시 비어 있는 바둑판으로 채운다</a:t>
            </a:r>
            <a:r>
              <a:rPr lang="en-US" altLang="ko-KR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기권 버튼을 누를 시 상대방의 스코어가 오르며 게임판이 초기화된다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판을 먼저 이긴 쪽이 </a:t>
            </a:r>
            <a:r>
              <a:rPr lang="ko-KR" altLang="en-US" dirty="0" err="1"/>
              <a:t>최종승리하며</a:t>
            </a:r>
            <a:r>
              <a:rPr lang="ko-KR" altLang="en-US" dirty="0"/>
              <a:t> 새게임을 물어보는 대화창이 뜬다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새 게임을 물어보는 창에서 </a:t>
            </a:r>
            <a:r>
              <a:rPr lang="en-US" altLang="ko-KR" dirty="0"/>
              <a:t>yes</a:t>
            </a:r>
            <a:r>
              <a:rPr lang="ko-KR" altLang="en-US" dirty="0"/>
              <a:t>을 누를 시 스코어와 게임판이 초기화 되며 선수이름을 다시 받는다</a:t>
            </a:r>
            <a:r>
              <a:rPr lang="en-US" altLang="ko-KR" dirty="0"/>
              <a:t>. No</a:t>
            </a:r>
            <a:r>
              <a:rPr lang="ko-KR" altLang="en-US" dirty="0"/>
              <a:t>를 누르면 창이 닫아진다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572FBC-71F8-27EF-43B0-2712CC641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12517"/>
              </p:ext>
            </p:extLst>
          </p:nvPr>
        </p:nvGraphicFramePr>
        <p:xfrm>
          <a:off x="8537014" y="4711173"/>
          <a:ext cx="20828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3080728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GoStone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91023"/>
                  </a:ext>
                </a:extLst>
              </a:tr>
              <a:tr h="5011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state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68555"/>
                  </a:ext>
                </a:extLst>
              </a:tr>
              <a:tr h="8834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state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state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GoStone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row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col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16453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2D52196-33DF-33D8-73E3-11D990B69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85958"/>
              </p:ext>
            </p:extLst>
          </p:nvPr>
        </p:nvGraphicFramePr>
        <p:xfrm>
          <a:off x="3695659" y="4670967"/>
          <a:ext cx="3203390" cy="1981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390">
                  <a:extLst>
                    <a:ext uri="{9D8B030D-6E8A-4147-A177-3AD203B41FA5}">
                      <a16:colId xmlns:a16="http://schemas.microsoft.com/office/drawing/2014/main" val="3080728260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91023"/>
                  </a:ext>
                </a:extLst>
              </a:tr>
              <a:tr h="426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JButton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ActionListener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68555"/>
                  </a:ext>
                </a:extLst>
              </a:tr>
              <a:tr h="426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Board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board</a:t>
                      </a:r>
                      <a:endParaRPr lang="en-US" altLang="ko-KR" sz="1100" b="1" dirty="0">
                        <a:solidFill>
                          <a:srgbClr val="9CDCF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GoStone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stone</a:t>
                      </a: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ScoreBoard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score_board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16453"/>
                  </a:ext>
                </a:extLst>
              </a:tr>
              <a:tr h="4812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GoStone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stone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US" altLang="ko-KR" sz="1100" b="1" dirty="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GoStone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image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Board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actionPerformed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ActionEvent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53106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D257D647-BB6E-7E80-928B-DDF40667E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6668"/>
              </p:ext>
            </p:extLst>
          </p:nvPr>
        </p:nvGraphicFramePr>
        <p:xfrm>
          <a:off x="0" y="661091"/>
          <a:ext cx="2542013" cy="90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013">
                  <a:extLst>
                    <a:ext uri="{9D8B030D-6E8A-4147-A177-3AD203B41FA5}">
                      <a16:colId xmlns:a16="http://schemas.microsoft.com/office/drawing/2014/main" val="3080728260"/>
                    </a:ext>
                  </a:extLst>
                </a:gridCol>
              </a:tblGrid>
              <a:tr h="4546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GameStart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91023"/>
                  </a:ext>
                </a:extLst>
              </a:tr>
              <a:tr h="4546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static 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main(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68555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F1D12C04-4CBD-7525-3F2A-37393A4F665F}"/>
              </a:ext>
            </a:extLst>
          </p:cNvPr>
          <p:cNvSpPr txBox="1"/>
          <p:nvPr/>
        </p:nvSpPr>
        <p:spPr>
          <a:xfrm>
            <a:off x="7010396" y="4940961"/>
            <a:ext cx="3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314F42-B963-4C41-9785-5D46A5FD068D}"/>
              </a:ext>
            </a:extLst>
          </p:cNvPr>
          <p:cNvSpPr txBox="1"/>
          <p:nvPr/>
        </p:nvSpPr>
        <p:spPr>
          <a:xfrm>
            <a:off x="8191542" y="4969019"/>
            <a:ext cx="2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endParaRPr lang="ko-KR" altLang="en-US" b="1" dirty="0"/>
          </a:p>
        </p:txBody>
      </p:sp>
      <p:graphicFrame>
        <p:nvGraphicFramePr>
          <p:cNvPr id="87" name="표 4">
            <a:extLst>
              <a:ext uri="{FF2B5EF4-FFF2-40B4-BE49-F238E27FC236}">
                <a16:creationId xmlns:a16="http://schemas.microsoft.com/office/drawing/2014/main" id="{8A2A9472-CB76-BEED-65AB-DAACFB2BF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37285"/>
              </p:ext>
            </p:extLst>
          </p:nvPr>
        </p:nvGraphicFramePr>
        <p:xfrm>
          <a:off x="104546" y="4722698"/>
          <a:ext cx="2832347" cy="170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47">
                  <a:extLst>
                    <a:ext uri="{9D8B030D-6E8A-4147-A177-3AD203B41FA5}">
                      <a16:colId xmlns:a16="http://schemas.microsoft.com/office/drawing/2014/main" val="3080728260"/>
                    </a:ext>
                  </a:extLst>
                </a:gridCol>
              </a:tblGrid>
              <a:tr h="381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BackGroundButton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91023"/>
                  </a:ext>
                </a:extLst>
              </a:tr>
              <a:tr h="4446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JButton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ActionListener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68555"/>
                  </a:ext>
                </a:extLst>
              </a:tr>
              <a:tr h="17153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BackGroundFrame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bFrame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anchorCtr="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16453"/>
                  </a:ext>
                </a:extLst>
              </a:tr>
              <a:tr h="6192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BackGroundButton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BackGroundFrame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actionPerformed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ActionEvent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53106"/>
                  </a:ext>
                </a:extLst>
              </a:tr>
            </a:tbl>
          </a:graphicData>
        </a:graphic>
      </p:graphicFrame>
      <p:graphicFrame>
        <p:nvGraphicFramePr>
          <p:cNvPr id="88" name="표 4">
            <a:extLst>
              <a:ext uri="{FF2B5EF4-FFF2-40B4-BE49-F238E27FC236}">
                <a16:creationId xmlns:a16="http://schemas.microsoft.com/office/drawing/2014/main" id="{FD487A47-C870-068D-0EDB-A9222643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76677"/>
              </p:ext>
            </p:extLst>
          </p:nvPr>
        </p:nvGraphicFramePr>
        <p:xfrm>
          <a:off x="197573" y="2330869"/>
          <a:ext cx="2278849" cy="151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849">
                  <a:extLst>
                    <a:ext uri="{9D8B030D-6E8A-4147-A177-3AD203B41FA5}">
                      <a16:colId xmlns:a16="http://schemas.microsoft.com/office/drawing/2014/main" val="3080728260"/>
                    </a:ext>
                  </a:extLst>
                </a:gridCol>
              </a:tblGrid>
              <a:tr h="381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BackGroundFrame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91023"/>
                  </a:ext>
                </a:extLst>
              </a:tr>
              <a:tr h="1373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JFrame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68555"/>
                  </a:ext>
                </a:extLst>
              </a:tr>
              <a:tr h="1322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number 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anchorCtr="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16453"/>
                  </a:ext>
                </a:extLst>
              </a:tr>
              <a:tr h="6192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getNumber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BackGroundFrame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choice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53106"/>
                  </a:ext>
                </a:extLst>
              </a:tr>
            </a:tbl>
          </a:graphicData>
        </a:graphic>
      </p:graphicFrame>
      <p:graphicFrame>
        <p:nvGraphicFramePr>
          <p:cNvPr id="90" name="표 4">
            <a:extLst>
              <a:ext uri="{FF2B5EF4-FFF2-40B4-BE49-F238E27FC236}">
                <a16:creationId xmlns:a16="http://schemas.microsoft.com/office/drawing/2014/main" id="{3BEB01D3-C65A-2CE9-CE50-AB1B76F47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92838"/>
              </p:ext>
            </p:extLst>
          </p:nvPr>
        </p:nvGraphicFramePr>
        <p:xfrm>
          <a:off x="2631058" y="162305"/>
          <a:ext cx="2344442" cy="333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442">
                  <a:extLst>
                    <a:ext uri="{9D8B030D-6E8A-4147-A177-3AD203B41FA5}">
                      <a16:colId xmlns:a16="http://schemas.microsoft.com/office/drawing/2014/main" val="3080728260"/>
                    </a:ext>
                  </a:extLst>
                </a:gridCol>
              </a:tblGrid>
              <a:tr h="381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91023"/>
                  </a:ext>
                </a:extLst>
              </a:tr>
              <a:tr h="237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Jframe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68555"/>
                  </a:ext>
                </a:extLst>
              </a:tr>
              <a:tr h="4446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Put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[][]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goboard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Put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[][]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goboard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img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black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turn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= black</a:t>
                      </a: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ScoreBoard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score_board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anchorCtr="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16453"/>
                  </a:ext>
                </a:extLst>
              </a:tr>
              <a:tr h="6192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black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turn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Board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CheckWin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GoStone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reStart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put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GoStone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update_score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53106"/>
                  </a:ext>
                </a:extLst>
              </a:tr>
            </a:tbl>
          </a:graphicData>
        </a:graphic>
      </p:graphicFrame>
      <p:graphicFrame>
        <p:nvGraphicFramePr>
          <p:cNvPr id="93" name="표 4">
            <a:extLst>
              <a:ext uri="{FF2B5EF4-FFF2-40B4-BE49-F238E27FC236}">
                <a16:creationId xmlns:a16="http://schemas.microsoft.com/office/drawing/2014/main" id="{E7AACB0D-B555-849A-91C1-DDBAE8497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19072"/>
              </p:ext>
            </p:extLst>
          </p:nvPr>
        </p:nvGraphicFramePr>
        <p:xfrm>
          <a:off x="8900160" y="1161926"/>
          <a:ext cx="3203390" cy="1981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390">
                  <a:extLst>
                    <a:ext uri="{9D8B030D-6E8A-4147-A177-3AD203B41FA5}">
                      <a16:colId xmlns:a16="http://schemas.microsoft.com/office/drawing/2014/main" val="3080728260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GiveUpButton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91023"/>
                  </a:ext>
                </a:extLst>
              </a:tr>
              <a:tr h="426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JButton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ActionListener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68555"/>
                  </a:ext>
                </a:extLst>
              </a:tr>
              <a:tr h="426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ScoreBoard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score_board</a:t>
                      </a:r>
                      <a:endParaRPr lang="en-US" altLang="ko-KR" sz="1100" b="1" dirty="0">
                        <a:solidFill>
                          <a:srgbClr val="9CDCF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Board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board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16453"/>
                  </a:ext>
                </a:extLst>
              </a:tr>
              <a:tr h="4812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GiveUpButton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ScoreBoard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sb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Board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actionPerformed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ActionEvent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getScore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53106"/>
                  </a:ext>
                </a:extLst>
              </a:tr>
            </a:tbl>
          </a:graphicData>
        </a:graphic>
      </p:graphicFrame>
      <p:graphicFrame>
        <p:nvGraphicFramePr>
          <p:cNvPr id="96" name="표 4">
            <a:extLst>
              <a:ext uri="{FF2B5EF4-FFF2-40B4-BE49-F238E27FC236}">
                <a16:creationId xmlns:a16="http://schemas.microsoft.com/office/drawing/2014/main" id="{2812D1F0-2FFF-2470-6760-AB57EE3E9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20206"/>
              </p:ext>
            </p:extLst>
          </p:nvPr>
        </p:nvGraphicFramePr>
        <p:xfrm>
          <a:off x="5554621" y="162305"/>
          <a:ext cx="2758841" cy="34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841">
                  <a:extLst>
                    <a:ext uri="{9D8B030D-6E8A-4147-A177-3AD203B41FA5}">
                      <a16:colId xmlns:a16="http://schemas.microsoft.com/office/drawing/2014/main" val="3080728260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ScoreBoard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91023"/>
                  </a:ext>
                </a:extLst>
              </a:tr>
              <a:tr h="233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JFrame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68555"/>
                  </a:ext>
                </a:extLst>
              </a:tr>
              <a:tr h="589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JLabel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set_score_black</a:t>
                      </a:r>
                      <a:endParaRPr lang="en-US" altLang="ko-KR" sz="1100" b="1" dirty="0">
                        <a:solidFill>
                          <a:srgbClr val="9CDCF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Jlabel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set_score_white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Board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board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p_black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p_white</a:t>
                      </a:r>
                      <a:endParaRPr lang="en-US" altLang="ko-KR" sz="1100" b="1" dirty="0">
                        <a:solidFill>
                          <a:srgbClr val="9CDCF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black_win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16453"/>
                  </a:ext>
                </a:extLst>
              </a:tr>
              <a:tr h="4812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player_black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player_white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ScoreBoard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p1_name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p2_name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Board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matchOver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updateSetScore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JLabel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winner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update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throws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IOException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update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100" b="1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throws</a:t>
                      </a:r>
                      <a:r>
                        <a:rPr lang="en-US" altLang="ko-KR" sz="11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IOException</a:t>
                      </a:r>
                      <a:endParaRPr lang="en-US" altLang="ko-KR" sz="1100" b="1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53106"/>
                  </a:ext>
                </a:extLst>
              </a:tr>
            </a:tbl>
          </a:graphicData>
        </a:graphic>
      </p:graphicFrame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1D15D85-97C5-E596-8337-E3B245B6B6AA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1321171" y="1534378"/>
            <a:ext cx="15826" cy="796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D9A4B22-3962-E44A-ED0A-5AABBE70207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809463" y="3491989"/>
            <a:ext cx="1487891" cy="11789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1BFEF14-7B01-A92B-1897-F1A8328C137D}"/>
              </a:ext>
            </a:extLst>
          </p:cNvPr>
          <p:cNvCxnSpPr>
            <a:cxnSpLocks/>
            <a:stCxn id="96" idx="3"/>
            <a:endCxn id="93" idx="1"/>
          </p:cNvCxnSpPr>
          <p:nvPr/>
        </p:nvCxnSpPr>
        <p:spPr>
          <a:xfrm>
            <a:off x="8313462" y="1907334"/>
            <a:ext cx="586698" cy="2453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0A16736-ABA7-466D-0FF9-D4B75818953A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899049" y="5656053"/>
            <a:ext cx="1637965" cy="5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8D2318D-4118-735B-832D-727B65A257A3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4975500" y="1831166"/>
            <a:ext cx="579121" cy="761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9648828-41C3-5BF7-9B94-6FD7AC02327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32107" y="5574773"/>
            <a:ext cx="763552" cy="869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0FBFA64-2EFB-8702-8F8B-78D0825D9188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V="1">
            <a:off x="1520719" y="3500027"/>
            <a:ext cx="2282560" cy="12226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CBE9F2C-66ED-B930-44A7-98D47DE46557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493520" y="3897429"/>
            <a:ext cx="27199" cy="8252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7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F82ABDB-3352-204D-85B3-966F1FD0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44081"/>
              </p:ext>
            </p:extLst>
          </p:nvPr>
        </p:nvGraphicFramePr>
        <p:xfrm>
          <a:off x="806529" y="2304929"/>
          <a:ext cx="10578941" cy="22481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0996">
                  <a:extLst>
                    <a:ext uri="{9D8B030D-6E8A-4147-A177-3AD203B41FA5}">
                      <a16:colId xmlns:a16="http://schemas.microsoft.com/office/drawing/2014/main" val="2664066213"/>
                    </a:ext>
                  </a:extLst>
                </a:gridCol>
                <a:gridCol w="5089843">
                  <a:extLst>
                    <a:ext uri="{9D8B030D-6E8A-4147-A177-3AD203B41FA5}">
                      <a16:colId xmlns:a16="http://schemas.microsoft.com/office/drawing/2014/main" val="2789834894"/>
                    </a:ext>
                  </a:extLst>
                </a:gridCol>
                <a:gridCol w="3998102">
                  <a:extLst>
                    <a:ext uri="{9D8B030D-6E8A-4147-A177-3AD203B41FA5}">
                      <a16:colId xmlns:a16="http://schemas.microsoft.com/office/drawing/2014/main" val="3166201428"/>
                    </a:ext>
                  </a:extLst>
                </a:gridCol>
              </a:tblGrid>
              <a:tr h="6014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GameStart</a:t>
                      </a:r>
                      <a:r>
                        <a:rPr lang="en-US" altLang="ko-KR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7932"/>
                  </a:ext>
                </a:extLst>
              </a:tr>
              <a:tr h="1646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static void main(String[] </a:t>
                      </a:r>
                      <a:r>
                        <a:rPr lang="en-US" altLang="ko-KR" dirty="0" err="1"/>
                        <a:t>args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BackGroundFrame</a:t>
                      </a:r>
                      <a:r>
                        <a:rPr lang="ko-KR" altLang="en-US" dirty="0"/>
                        <a:t>을 만들면서 게임을 시작함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05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18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F82ABDB-3352-204D-85B3-966F1FD0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76371"/>
              </p:ext>
            </p:extLst>
          </p:nvPr>
        </p:nvGraphicFramePr>
        <p:xfrm>
          <a:off x="806529" y="1202819"/>
          <a:ext cx="10578941" cy="44523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0996">
                  <a:extLst>
                    <a:ext uri="{9D8B030D-6E8A-4147-A177-3AD203B41FA5}">
                      <a16:colId xmlns:a16="http://schemas.microsoft.com/office/drawing/2014/main" val="2664066213"/>
                    </a:ext>
                  </a:extLst>
                </a:gridCol>
                <a:gridCol w="5089843">
                  <a:extLst>
                    <a:ext uri="{9D8B030D-6E8A-4147-A177-3AD203B41FA5}">
                      <a16:colId xmlns:a16="http://schemas.microsoft.com/office/drawing/2014/main" val="2789834894"/>
                    </a:ext>
                  </a:extLst>
                </a:gridCol>
                <a:gridCol w="3998102">
                  <a:extLst>
                    <a:ext uri="{9D8B030D-6E8A-4147-A177-3AD203B41FA5}">
                      <a16:colId xmlns:a16="http://schemas.microsoft.com/office/drawing/2014/main" val="3166201428"/>
                    </a:ext>
                  </a:extLst>
                </a:gridCol>
              </a:tblGrid>
              <a:tr h="5899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BackGroundFrame</a:t>
                      </a:r>
                      <a:endParaRPr lang="ko-KR" altLang="en-US" sz="2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7932"/>
                  </a:ext>
                </a:extLst>
              </a:tr>
              <a:tr h="772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상속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extends </a:t>
                      </a:r>
                      <a:r>
                        <a:rPr lang="en-US" altLang="ko-KR" dirty="0" err="1"/>
                        <a:t>Jframe</a:t>
                      </a:r>
                      <a:endParaRPr lang="en-US" alt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Jframe</a:t>
                      </a:r>
                      <a:r>
                        <a:rPr lang="ko-KR" altLang="en-US" dirty="0"/>
                        <a:t>를 상속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057052"/>
                  </a:ext>
                </a:extLst>
              </a:tr>
              <a:tr h="772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필드변수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private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 number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배경 선택을 </a:t>
                      </a:r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로 저장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89534"/>
                  </a:ext>
                </a:extLst>
              </a:tr>
              <a:tr h="772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컨스트럭트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BackGroundFrame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배경에 대한 프레임을 만듦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55449"/>
                  </a:ext>
                </a:extLst>
              </a:tr>
              <a:tr h="77248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 choice(String s)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입력받은</a:t>
                      </a:r>
                      <a:r>
                        <a:rPr lang="ko-KR" altLang="en-US" dirty="0"/>
                        <a:t> 문자에 따라 배경 선택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456600"/>
                  </a:ext>
                </a:extLst>
              </a:tr>
              <a:tr h="7724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 </a:t>
                      </a:r>
                      <a:r>
                        <a:rPr lang="en-US" altLang="ko-KR" dirty="0" err="1"/>
                        <a:t>getNumber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배경 선택에 해당하는 </a:t>
                      </a:r>
                      <a:r>
                        <a:rPr lang="en-US" altLang="ko-KR" dirty="0"/>
                        <a:t>int </a:t>
                      </a:r>
                      <a:r>
                        <a:rPr lang="ko-KR" altLang="en-US" dirty="0"/>
                        <a:t>리턴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62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F82ABDB-3352-204D-85B3-966F1FD0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3150"/>
              </p:ext>
            </p:extLst>
          </p:nvPr>
        </p:nvGraphicFramePr>
        <p:xfrm>
          <a:off x="806529" y="801649"/>
          <a:ext cx="10578941" cy="52547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0996">
                  <a:extLst>
                    <a:ext uri="{9D8B030D-6E8A-4147-A177-3AD203B41FA5}">
                      <a16:colId xmlns:a16="http://schemas.microsoft.com/office/drawing/2014/main" val="2664066213"/>
                    </a:ext>
                  </a:extLst>
                </a:gridCol>
                <a:gridCol w="5089843">
                  <a:extLst>
                    <a:ext uri="{9D8B030D-6E8A-4147-A177-3AD203B41FA5}">
                      <a16:colId xmlns:a16="http://schemas.microsoft.com/office/drawing/2014/main" val="2789834894"/>
                    </a:ext>
                  </a:extLst>
                </a:gridCol>
                <a:gridCol w="3998102">
                  <a:extLst>
                    <a:ext uri="{9D8B030D-6E8A-4147-A177-3AD203B41FA5}">
                      <a16:colId xmlns:a16="http://schemas.microsoft.com/office/drawing/2014/main" val="3166201428"/>
                    </a:ext>
                  </a:extLst>
                </a:gridCol>
              </a:tblGrid>
              <a:tr h="68270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BackGroundButton</a:t>
                      </a:r>
                      <a:r>
                        <a:rPr lang="en-US" altLang="ko-KR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7932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상속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extends </a:t>
                      </a:r>
                      <a:r>
                        <a:rPr lang="en-US" altLang="ko-KR" dirty="0" err="1"/>
                        <a:t>JButton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Jbutton</a:t>
                      </a:r>
                      <a:r>
                        <a:rPr lang="ko-KR" altLang="en-US" dirty="0"/>
                        <a:t>를 상속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05705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Implements ActionListener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ActionListner</a:t>
                      </a:r>
                      <a:r>
                        <a:rPr lang="ko-KR" altLang="en-US" dirty="0"/>
                        <a:t>를 구현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2138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필드변수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BackGroundFrame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bFrame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BackGroundFrame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받음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8953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컨스트럭트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BackGroundButton</a:t>
                      </a:r>
                      <a:r>
                        <a:rPr lang="en-US" altLang="ko-KR" dirty="0"/>
                        <a:t>(String s, </a:t>
                      </a:r>
                      <a:r>
                        <a:rPr lang="en-US" altLang="ko-KR" dirty="0" err="1"/>
                        <a:t>BackGroundFrame</a:t>
                      </a:r>
                      <a:r>
                        <a:rPr lang="en-US" altLang="ko-KR" dirty="0"/>
                        <a:t> f)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생성시 입력 받은 </a:t>
                      </a:r>
                      <a:r>
                        <a:rPr lang="en-US" altLang="ko-KR" dirty="0"/>
                        <a:t>String</a:t>
                      </a:r>
                      <a:r>
                        <a:rPr lang="ko-KR" altLang="en-US" dirty="0"/>
                        <a:t>에 따라 버튼내용 형성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생성된 </a:t>
                      </a:r>
                      <a:r>
                        <a:rPr lang="en-US" altLang="ko-KR" dirty="0" err="1"/>
                        <a:t>BackGroundFrame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객체를 받음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554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</a:t>
                      </a:r>
                      <a:r>
                        <a:rPr lang="en-US" altLang="ko-KR" dirty="0" err="1"/>
                        <a:t>actionPerformed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ActionEvent</a:t>
                      </a:r>
                      <a:r>
                        <a:rPr lang="en-US" altLang="ko-KR" dirty="0"/>
                        <a:t> e)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 받은 배경에 따라서 배경에 따른 </a:t>
                      </a:r>
                      <a:r>
                        <a:rPr lang="en-US" altLang="ko-KR" dirty="0"/>
                        <a:t>Board</a:t>
                      </a:r>
                      <a:r>
                        <a:rPr lang="ko-KR" altLang="en-US" dirty="0"/>
                        <a:t>를 생성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45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81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4A70CC2-8CFB-90D5-C803-71FC58047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25629"/>
              </p:ext>
            </p:extLst>
          </p:nvPr>
        </p:nvGraphicFramePr>
        <p:xfrm>
          <a:off x="783704" y="274320"/>
          <a:ext cx="10624592" cy="6309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978">
                  <a:extLst>
                    <a:ext uri="{9D8B030D-6E8A-4147-A177-3AD203B41FA5}">
                      <a16:colId xmlns:a16="http://schemas.microsoft.com/office/drawing/2014/main" val="432705437"/>
                    </a:ext>
                  </a:extLst>
                </a:gridCol>
                <a:gridCol w="3724789">
                  <a:extLst>
                    <a:ext uri="{9D8B030D-6E8A-4147-A177-3AD203B41FA5}">
                      <a16:colId xmlns:a16="http://schemas.microsoft.com/office/drawing/2014/main" val="2715470245"/>
                    </a:ext>
                  </a:extLst>
                </a:gridCol>
                <a:gridCol w="5316825">
                  <a:extLst>
                    <a:ext uri="{9D8B030D-6E8A-4147-A177-3AD203B41FA5}">
                      <a16:colId xmlns:a16="http://schemas.microsoft.com/office/drawing/2014/main" val="172406410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ysClr val="windowText" lastClr="000000"/>
                          </a:solidFill>
                        </a:rPr>
                        <a:t>Board</a:t>
                      </a:r>
                      <a:endParaRPr lang="ko-KR" altLang="en-US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67715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필드변수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Put[][] </a:t>
                      </a:r>
                      <a:r>
                        <a:rPr lang="en-US" altLang="ko-KR" dirty="0" err="1"/>
                        <a:t>goboard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바둑돌 두는 배열생성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3072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 count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바둑알을 몇 번 뒀는지 알려주는 인수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번 두면 턴이 바뀜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3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ImageIcon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img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바둑판 이미지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7323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ImageIcon</a:t>
                      </a:r>
                      <a:r>
                        <a:rPr lang="en-US" altLang="ko-KR" dirty="0"/>
                        <a:t> white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백돌</a:t>
                      </a:r>
                      <a:r>
                        <a:rPr lang="ko-KR" altLang="en-US" dirty="0"/>
                        <a:t> 이미지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731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ImageIcon</a:t>
                      </a:r>
                      <a:r>
                        <a:rPr lang="en-US" altLang="ko-KR" dirty="0"/>
                        <a:t> black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흑돌</a:t>
                      </a:r>
                      <a:r>
                        <a:rPr lang="ko-KR" altLang="en-US" dirty="0"/>
                        <a:t> 이미지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8407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ImageIcon</a:t>
                      </a:r>
                      <a:r>
                        <a:rPr lang="en-US" altLang="ko-KR" dirty="0"/>
                        <a:t> turn = black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사용자의 차례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초기값 </a:t>
                      </a:r>
                      <a:r>
                        <a:rPr lang="ko-KR" altLang="en-US" dirty="0" err="1"/>
                        <a:t>흑돌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424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ScoareBoard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score_board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스코어 보드 생성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컨스트럭터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Board(String b)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 이름을 받고 이미지를 받아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컨테이너를 생성한 뒤 연결함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6080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ImageIcon</a:t>
                      </a:r>
                      <a:r>
                        <a:rPr lang="en-US" altLang="ko-KR" dirty="0"/>
                        <a:t> white()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백돌을</a:t>
                      </a:r>
                      <a:r>
                        <a:rPr lang="ko-KR" altLang="en-US" dirty="0"/>
                        <a:t> 리턴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5572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ImageIcon</a:t>
                      </a:r>
                      <a:r>
                        <a:rPr lang="en-US" altLang="ko-KR" dirty="0"/>
                        <a:t> black()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흑돌을</a:t>
                      </a:r>
                      <a:r>
                        <a:rPr lang="ko-KR" altLang="en-US" dirty="0"/>
                        <a:t> 리턴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9303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ImageIcon</a:t>
                      </a:r>
                      <a:r>
                        <a:rPr lang="en-US" altLang="ko-KR" dirty="0"/>
                        <a:t> turn()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누구 턴인지를 리턴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1879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CheckWin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GoStone</a:t>
                      </a:r>
                      <a:r>
                        <a:rPr lang="en-US" altLang="ko-KR" dirty="0"/>
                        <a:t> e)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승리조건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4038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 restart()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 시작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6774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 put(</a:t>
                      </a:r>
                      <a:r>
                        <a:rPr lang="en-US" altLang="ko-KR" dirty="0" err="1"/>
                        <a:t>GoStone</a:t>
                      </a:r>
                      <a:r>
                        <a:rPr lang="en-US" altLang="ko-KR" dirty="0"/>
                        <a:t> s)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바둑돌을 두었을 때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12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5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F82ABDB-3352-204D-85B3-966F1FD0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03088"/>
              </p:ext>
            </p:extLst>
          </p:nvPr>
        </p:nvGraphicFramePr>
        <p:xfrm>
          <a:off x="806529" y="979058"/>
          <a:ext cx="10578941" cy="489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0996">
                  <a:extLst>
                    <a:ext uri="{9D8B030D-6E8A-4147-A177-3AD203B41FA5}">
                      <a16:colId xmlns:a16="http://schemas.microsoft.com/office/drawing/2014/main" val="2664066213"/>
                    </a:ext>
                  </a:extLst>
                </a:gridCol>
                <a:gridCol w="5089843">
                  <a:extLst>
                    <a:ext uri="{9D8B030D-6E8A-4147-A177-3AD203B41FA5}">
                      <a16:colId xmlns:a16="http://schemas.microsoft.com/office/drawing/2014/main" val="2789834894"/>
                    </a:ext>
                  </a:extLst>
                </a:gridCol>
                <a:gridCol w="3998102">
                  <a:extLst>
                    <a:ext uri="{9D8B030D-6E8A-4147-A177-3AD203B41FA5}">
                      <a16:colId xmlns:a16="http://schemas.microsoft.com/office/drawing/2014/main" val="3166201428"/>
                    </a:ext>
                  </a:extLst>
                </a:gridCol>
              </a:tblGrid>
              <a:tr h="4767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2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7932"/>
                  </a:ext>
                </a:extLst>
              </a:tr>
              <a:tr h="4767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상속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extends </a:t>
                      </a:r>
                      <a:r>
                        <a:rPr lang="en-US" altLang="ko-KR" dirty="0" err="1"/>
                        <a:t>JButton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JButton</a:t>
                      </a:r>
                      <a:r>
                        <a:rPr lang="ko-KR" altLang="en-US" dirty="0"/>
                        <a:t>를 상속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057052"/>
                  </a:ext>
                </a:extLst>
              </a:tr>
              <a:tr h="4767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Implements ActionListener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ActionListner</a:t>
                      </a:r>
                      <a:r>
                        <a:rPr lang="ko-KR" altLang="en-US" dirty="0"/>
                        <a:t>를 구현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213805"/>
                  </a:ext>
                </a:extLst>
              </a:tr>
              <a:tr h="4767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필드변수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 </a:t>
                      </a:r>
                      <a:r>
                        <a:rPr lang="en-US" altLang="ko-KR" dirty="0" err="1"/>
                        <a:t>board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</a:t>
                      </a:r>
                      <a:r>
                        <a:rPr lang="ko-KR" altLang="en-US" dirty="0"/>
                        <a:t> 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89534"/>
                  </a:ext>
                </a:extLst>
              </a:tr>
              <a:tr h="4767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GoStone</a:t>
                      </a:r>
                      <a:r>
                        <a:rPr lang="en-US" altLang="ko-KR" dirty="0"/>
                        <a:t> stone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바둑돌 정보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83283"/>
                  </a:ext>
                </a:extLst>
              </a:tr>
              <a:tr h="4767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ScoreBoard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score_board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점수판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706349"/>
                  </a:ext>
                </a:extLst>
              </a:tr>
              <a:tr h="1175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컨스트럭트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Put(</a:t>
                      </a:r>
                      <a:r>
                        <a:rPr lang="en-US" altLang="ko-KR" dirty="0" err="1"/>
                        <a:t>GoStone</a:t>
                      </a:r>
                      <a:r>
                        <a:rPr lang="en-US" altLang="ko-KR" dirty="0"/>
                        <a:t> s, </a:t>
                      </a:r>
                      <a:r>
                        <a:rPr lang="en-US" altLang="ko-KR" dirty="0" err="1"/>
                        <a:t>ImageIcon</a:t>
                      </a:r>
                      <a:r>
                        <a:rPr lang="en-US" altLang="ko-KR" dirty="0"/>
                        <a:t> image, Board b)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GoStone</a:t>
                      </a:r>
                      <a:r>
                        <a:rPr lang="ko-KR" altLang="en-US" dirty="0"/>
                        <a:t>에서 돌의 정보를 토대로 </a:t>
                      </a:r>
                      <a:r>
                        <a:rPr lang="en-US" altLang="ko-KR" dirty="0"/>
                        <a:t>image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Board</a:t>
                      </a:r>
                      <a:r>
                        <a:rPr lang="ko-KR" altLang="en-US" dirty="0"/>
                        <a:t>에 불러옴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55449"/>
                  </a:ext>
                </a:extLst>
              </a:tr>
              <a:tr h="822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</a:t>
                      </a:r>
                      <a:r>
                        <a:rPr lang="en-US" altLang="ko-KR" dirty="0" err="1"/>
                        <a:t>actionPerformed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ActionEvent</a:t>
                      </a:r>
                      <a:r>
                        <a:rPr lang="en-US" altLang="ko-KR" dirty="0"/>
                        <a:t> e)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돌을 두고 업데이트한 뒤 승패가 정해질 경우 문구를 내보냄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45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28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F0A4AD6-2C3B-5916-571D-EFB29B24B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40253"/>
              </p:ext>
            </p:extLst>
          </p:nvPr>
        </p:nvGraphicFramePr>
        <p:xfrm>
          <a:off x="587896" y="1569720"/>
          <a:ext cx="11016207" cy="3718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4705">
                  <a:extLst>
                    <a:ext uri="{9D8B030D-6E8A-4147-A177-3AD203B41FA5}">
                      <a16:colId xmlns:a16="http://schemas.microsoft.com/office/drawing/2014/main" val="2929859722"/>
                    </a:ext>
                  </a:extLst>
                </a:gridCol>
                <a:gridCol w="3953723">
                  <a:extLst>
                    <a:ext uri="{9D8B030D-6E8A-4147-A177-3AD203B41FA5}">
                      <a16:colId xmlns:a16="http://schemas.microsoft.com/office/drawing/2014/main" val="2538127920"/>
                    </a:ext>
                  </a:extLst>
                </a:gridCol>
                <a:gridCol w="5287779">
                  <a:extLst>
                    <a:ext uri="{9D8B030D-6E8A-4147-A177-3AD203B41FA5}">
                      <a16:colId xmlns:a16="http://schemas.microsoft.com/office/drawing/2014/main" val="3427880233"/>
                    </a:ext>
                  </a:extLst>
                </a:gridCol>
              </a:tblGrid>
              <a:tr h="2825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err="1">
                          <a:solidFill>
                            <a:schemeClr val="tx1"/>
                          </a:solidFill>
                          <a:effectLst/>
                        </a:rPr>
                        <a:t>GoStone</a:t>
                      </a:r>
                      <a:endParaRPr lang="ko-KR" altLang="en-US" sz="2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577634"/>
                  </a:ext>
                </a:extLst>
              </a:tr>
              <a:tr h="19946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필드변수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 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바둑돌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97304"/>
                  </a:ext>
                </a:extLst>
              </a:tr>
              <a:tr h="1994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 y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바둑돌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733540"/>
                  </a:ext>
                </a:extLst>
              </a:tr>
              <a:tr h="2493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 state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바둑돌의 상태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824525"/>
                  </a:ext>
                </a:extLst>
              </a:tr>
              <a:tr h="19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컨스트럭트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GoStone</a:t>
                      </a:r>
                      <a:r>
                        <a:rPr lang="en-US" altLang="ko-KR" dirty="0"/>
                        <a:t>(int row, int col)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바둑돌 위치와 차례를 저장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518157"/>
                  </a:ext>
                </a:extLst>
              </a:tr>
              <a:tr h="19946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메소드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바둑돌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좌표를 리턴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99014"/>
                  </a:ext>
                </a:extLst>
              </a:tr>
              <a:tr h="1994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 y()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바둑돌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좌표를 리턴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865717"/>
                  </a:ext>
                </a:extLst>
              </a:tr>
              <a:tr h="1994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 state()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바둑돌의 상태를 반환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백</a:t>
                      </a:r>
                      <a:r>
                        <a:rPr lang="en-US" altLang="ko-KR" dirty="0"/>
                        <a:t>/Null)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4177"/>
                  </a:ext>
                </a:extLst>
              </a:tr>
              <a:tr h="3490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 state(String s)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바둑돌의 색을 설정한다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83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5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A2194E31C01D24F86A3042119FF6623" ma:contentTypeVersion="4" ma:contentTypeDescription="새 문서를 만듭니다." ma:contentTypeScope="" ma:versionID="4395871d8add7cd88ef30cc1b3727b9e">
  <xsd:schema xmlns:xsd="http://www.w3.org/2001/XMLSchema" xmlns:xs="http://www.w3.org/2001/XMLSchema" xmlns:p="http://schemas.microsoft.com/office/2006/metadata/properties" xmlns:ns3="4d57a3a7-0704-4a31-9d0a-f18a4fb9494e" targetNamespace="http://schemas.microsoft.com/office/2006/metadata/properties" ma:root="true" ma:fieldsID="16466b094c28e5d0e9b45ab76f58365a" ns3:_="">
    <xsd:import namespace="4d57a3a7-0704-4a31-9d0a-f18a4fb949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7a3a7-0704-4a31-9d0a-f18a4fb94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AB97C2-38FC-4031-8E81-6098282D5A7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4d57a3a7-0704-4a31-9d0a-f18a4fb9494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9AF6E0-9020-4AFE-84F8-77884CC060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431F06-A3A8-491F-8392-1C0CCE95BC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7a3a7-0704-4a31-9d0a-f18a4fb949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1037</Words>
  <Application>Microsoft Office PowerPoint</Application>
  <PresentationFormat>와이드스크린</PresentationFormat>
  <Paragraphs>265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정연찬</dc:creator>
  <cp:lastModifiedBy>Jeonsangeon</cp:lastModifiedBy>
  <cp:revision>26</cp:revision>
  <dcterms:created xsi:type="dcterms:W3CDTF">2022-12-13T04:12:39Z</dcterms:created>
  <dcterms:modified xsi:type="dcterms:W3CDTF">2022-12-15T02:10:11Z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0x0101005A2194E31C01D24F86A3042119FF6623</vt:lpwstr>
  </property>
</Properties>
</file>