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1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E7C5B-53FA-4EE2-9D61-D83840A7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INTRODUCTION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TO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4400" dirty="0">
                <a:solidFill>
                  <a:schemeClr val="tx1"/>
                </a:solidFill>
              </a:rPr>
              <a:t>OPTIMIZATION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B52E3-6676-4D2F-8479-018848D0C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LINEAR PROGRAMMING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6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152BA4-E4F3-43F2-B5CF-167487FE5B49}"/>
                  </a:ext>
                </a:extLst>
              </p:cNvPr>
              <p:cNvSpPr txBox="1"/>
              <p:nvPr/>
            </p:nvSpPr>
            <p:spPr>
              <a:xfrm>
                <a:off x="4947920" y="2176828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152BA4-E4F3-43F2-B5CF-167487FE5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20" y="2176828"/>
                <a:ext cx="2296160" cy="928267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9CB2618-A6C5-4C06-9B4E-9DEEAFD859A9}"/>
              </a:ext>
            </a:extLst>
          </p:cNvPr>
          <p:cNvSpPr txBox="1"/>
          <p:nvPr/>
        </p:nvSpPr>
        <p:spPr>
          <a:xfrm>
            <a:off x="1414272" y="152708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refer to a linear program of the form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E8ABED-A763-4482-B4CB-5015A2C781B5}"/>
                  </a:ext>
                </a:extLst>
              </p:cNvPr>
              <p:cNvSpPr txBox="1"/>
              <p:nvPr/>
            </p:nvSpPr>
            <p:spPr>
              <a:xfrm>
                <a:off x="1414272" y="3583633"/>
                <a:ext cx="8119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is 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matrix composed of real entries,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rank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E8ABED-A763-4482-B4CB-5015A2C7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3583633"/>
                <a:ext cx="8119872" cy="369332"/>
              </a:xfrm>
              <a:prstGeom prst="rect">
                <a:avLst/>
              </a:prstGeom>
              <a:blipFill>
                <a:blip r:embed="rId4"/>
                <a:stretch>
                  <a:fillRect l="-601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0065FD-2551-4C0F-A020-DAD6DB15DC2D}"/>
                  </a:ext>
                </a:extLst>
              </p:cNvPr>
              <p:cNvSpPr txBox="1"/>
              <p:nvPr/>
            </p:nvSpPr>
            <p:spPr>
              <a:xfrm>
                <a:off x="2514600" y="4449502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0065FD-2551-4C0F-A020-DAD6DB15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49502"/>
                <a:ext cx="2296160" cy="928267"/>
              </a:xfrm>
              <a:prstGeom prst="rect">
                <a:avLst/>
              </a:prstGeom>
              <a:blipFill>
                <a:blip r:embed="rId5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BA455F-1C2C-494D-987E-CC0AF67F2FB6}"/>
                  </a:ext>
                </a:extLst>
              </p:cNvPr>
              <p:cNvSpPr txBox="1"/>
              <p:nvPr/>
            </p:nvSpPr>
            <p:spPr>
              <a:xfrm>
                <a:off x="7034784" y="4449502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BA455F-1C2C-494D-987E-CC0AF67F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84" y="4449502"/>
                <a:ext cx="2296160" cy="928267"/>
              </a:xfrm>
              <a:prstGeom prst="rect">
                <a:avLst/>
              </a:prstGeom>
              <a:blipFill>
                <a:blip r:embed="rId6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C82F59-2925-4D46-9F9C-D9C7ADBD31EA}"/>
              </a:ext>
            </a:extLst>
          </p:cNvPr>
          <p:cNvSpPr txBox="1"/>
          <p:nvPr/>
        </p:nvSpPr>
        <p:spPr>
          <a:xfrm>
            <a:off x="2604018" y="564018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Standard Form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66D92E-A8B5-44AE-82E7-4BC1A7892716}"/>
              </a:ext>
            </a:extLst>
          </p:cNvPr>
          <p:cNvSpPr txBox="1"/>
          <p:nvPr/>
        </p:nvSpPr>
        <p:spPr>
          <a:xfrm>
            <a:off x="7102861" y="564018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Canonical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18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53899-F536-4050-9730-D81FDD5393EE}"/>
                  </a:ext>
                </a:extLst>
              </p:cNvPr>
              <p:cNvSpPr txBox="1"/>
              <p:nvPr/>
            </p:nvSpPr>
            <p:spPr>
              <a:xfrm>
                <a:off x="1414272" y="2707746"/>
                <a:ext cx="414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Surplus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53899-F536-4050-9730-D81FDD53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2707746"/>
                <a:ext cx="4145280" cy="369332"/>
              </a:xfrm>
              <a:prstGeom prst="rect">
                <a:avLst/>
              </a:prstGeom>
              <a:blipFill>
                <a:blip r:embed="rId3"/>
                <a:stretch>
                  <a:fillRect l="-117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93D46-9406-4C8F-B417-4E9B6DEA62A9}"/>
                  </a:ext>
                </a:extLst>
              </p:cNvPr>
              <p:cNvSpPr txBox="1"/>
              <p:nvPr/>
            </p:nvSpPr>
            <p:spPr>
              <a:xfrm>
                <a:off x="1905000" y="3376976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93D46-9406-4C8F-B417-4E9B6DE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376976"/>
                <a:ext cx="2296160" cy="928267"/>
              </a:xfrm>
              <a:prstGeom prst="rect">
                <a:avLst/>
              </a:prstGeom>
              <a:blipFill>
                <a:blip r:embed="rId4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92697F-32D5-447B-B92D-05D0A06744BF}"/>
                  </a:ext>
                </a:extLst>
              </p:cNvPr>
              <p:cNvSpPr txBox="1"/>
              <p:nvPr/>
            </p:nvSpPr>
            <p:spPr>
              <a:xfrm>
                <a:off x="4593844" y="3376976"/>
                <a:ext cx="6961632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…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1, 2.. m</a:t>
                </a: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92697F-32D5-447B-B92D-05D0A067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44" y="3376976"/>
                <a:ext cx="6961632" cy="1205266"/>
              </a:xfrm>
              <a:prstGeom prst="rect">
                <a:avLst/>
              </a:prstGeom>
              <a:blipFill>
                <a:blip r:embed="rId5"/>
                <a:stretch>
                  <a:fillRect l="-263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56AE6-0014-4A12-A1A8-676DB75926FD}"/>
                  </a:ext>
                </a:extLst>
              </p:cNvPr>
              <p:cNvSpPr txBox="1"/>
              <p:nvPr/>
            </p:nvSpPr>
            <p:spPr>
              <a:xfrm>
                <a:off x="1905000" y="1779898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56AE6-0014-4A12-A1A8-676DB759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79898"/>
                <a:ext cx="2296160" cy="928267"/>
              </a:xfrm>
              <a:prstGeom prst="rect">
                <a:avLst/>
              </a:prstGeom>
              <a:blipFill>
                <a:blip r:embed="rId6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BC80473-6620-41A7-A10E-E6C1FB86066A}"/>
              </a:ext>
            </a:extLst>
          </p:cNvPr>
          <p:cNvSpPr txBox="1"/>
          <p:nvPr/>
        </p:nvSpPr>
        <p:spPr>
          <a:xfrm>
            <a:off x="1414272" y="134104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Canonical Form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C02D69-1AF8-4CBE-8234-2A23DD4FCBD4}"/>
                  </a:ext>
                </a:extLst>
              </p:cNvPr>
              <p:cNvSpPr txBox="1"/>
              <p:nvPr/>
            </p:nvSpPr>
            <p:spPr>
              <a:xfrm>
                <a:off x="1905000" y="4653357"/>
                <a:ext cx="30327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C02D69-1AF8-4CBE-8234-2A23DD4FC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3357"/>
                <a:ext cx="3032760" cy="928267"/>
              </a:xfrm>
              <a:prstGeom prst="rect">
                <a:avLst/>
              </a:prstGeom>
              <a:blipFill>
                <a:blip r:embed="rId7"/>
                <a:stretch>
                  <a:fillRect l="-60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5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53899-F536-4050-9730-D81FDD5393EE}"/>
                  </a:ext>
                </a:extLst>
              </p:cNvPr>
              <p:cNvSpPr txBox="1"/>
              <p:nvPr/>
            </p:nvSpPr>
            <p:spPr>
              <a:xfrm>
                <a:off x="1414272" y="2707746"/>
                <a:ext cx="414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53899-F536-4050-9730-D81FDD53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2707746"/>
                <a:ext cx="4145280" cy="369332"/>
              </a:xfrm>
              <a:prstGeom prst="rect">
                <a:avLst/>
              </a:prstGeom>
              <a:blipFill>
                <a:blip r:embed="rId3"/>
                <a:stretch>
                  <a:fillRect l="-117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93D46-9406-4C8F-B417-4E9B6DEA62A9}"/>
                  </a:ext>
                </a:extLst>
              </p:cNvPr>
              <p:cNvSpPr txBox="1"/>
              <p:nvPr/>
            </p:nvSpPr>
            <p:spPr>
              <a:xfrm>
                <a:off x="1905000" y="3387131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93D46-9406-4C8F-B417-4E9B6DE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387131"/>
                <a:ext cx="2296160" cy="928267"/>
              </a:xfrm>
              <a:prstGeom prst="rect">
                <a:avLst/>
              </a:prstGeom>
              <a:blipFill>
                <a:blip r:embed="rId4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92697F-32D5-447B-B92D-05D0A06744BF}"/>
                  </a:ext>
                </a:extLst>
              </p:cNvPr>
              <p:cNvSpPr txBox="1"/>
              <p:nvPr/>
            </p:nvSpPr>
            <p:spPr>
              <a:xfrm>
                <a:off x="4593844" y="3387131"/>
                <a:ext cx="6961632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+ …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1, 2.. m</a:t>
                </a: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92697F-32D5-447B-B92D-05D0A067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44" y="3387131"/>
                <a:ext cx="6961632" cy="1205266"/>
              </a:xfrm>
              <a:prstGeom prst="rect">
                <a:avLst/>
              </a:prstGeom>
              <a:blipFill>
                <a:blip r:embed="rId5"/>
                <a:stretch>
                  <a:fillRect l="-263" b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56AE6-0014-4A12-A1A8-676DB75926FD}"/>
                  </a:ext>
                </a:extLst>
              </p:cNvPr>
              <p:cNvSpPr txBox="1"/>
              <p:nvPr/>
            </p:nvSpPr>
            <p:spPr>
              <a:xfrm>
                <a:off x="1905000" y="1779898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56AE6-0014-4A12-A1A8-676DB759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79898"/>
                <a:ext cx="2296160" cy="928267"/>
              </a:xfrm>
              <a:prstGeom prst="rect">
                <a:avLst/>
              </a:prstGeom>
              <a:blipFill>
                <a:blip r:embed="rId6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BC80473-6620-41A7-A10E-E6C1FB86066A}"/>
              </a:ext>
            </a:extLst>
          </p:cNvPr>
          <p:cNvSpPr txBox="1"/>
          <p:nvPr/>
        </p:nvSpPr>
        <p:spPr>
          <a:xfrm>
            <a:off x="1414272" y="134104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Canonical Form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C02D69-1AF8-4CBE-8234-2A23DD4FCBD4}"/>
                  </a:ext>
                </a:extLst>
              </p:cNvPr>
              <p:cNvSpPr txBox="1"/>
              <p:nvPr/>
            </p:nvSpPr>
            <p:spPr>
              <a:xfrm>
                <a:off x="1905000" y="4653357"/>
                <a:ext cx="30327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C02D69-1AF8-4CBE-8234-2A23DD4FC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3357"/>
                <a:ext cx="3032760" cy="928267"/>
              </a:xfrm>
              <a:prstGeom prst="rect">
                <a:avLst/>
              </a:prstGeom>
              <a:blipFill>
                <a:blip r:embed="rId7"/>
                <a:stretch>
                  <a:fillRect l="-60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2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1279279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3F38BD-C161-4A9E-BB14-B8C42B554B74}"/>
                  </a:ext>
                </a:extLst>
              </p:cNvPr>
              <p:cNvSpPr txBox="1"/>
              <p:nvPr/>
            </p:nvSpPr>
            <p:spPr>
              <a:xfrm>
                <a:off x="7034784" y="2232005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3F38BD-C161-4A9E-BB14-B8C42B554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84" y="2232005"/>
                <a:ext cx="2296160" cy="928267"/>
              </a:xfrm>
              <a:prstGeom prst="rect">
                <a:avLst/>
              </a:prstGeo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3658CAB-BA17-438D-B454-38CD5B0E8914}"/>
              </a:ext>
            </a:extLst>
          </p:cNvPr>
          <p:cNvSpPr txBox="1"/>
          <p:nvPr/>
        </p:nvSpPr>
        <p:spPr>
          <a:xfrm>
            <a:off x="2604018" y="3422689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Standard Form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8AF79-363C-4983-97D6-433033F33BFC}"/>
              </a:ext>
            </a:extLst>
          </p:cNvPr>
          <p:cNvSpPr txBox="1"/>
          <p:nvPr/>
        </p:nvSpPr>
        <p:spPr>
          <a:xfrm>
            <a:off x="7102861" y="3422689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Canonical Form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D6B9E-BC6E-4C5D-A702-F745CA87A31C}"/>
              </a:ext>
            </a:extLst>
          </p:cNvPr>
          <p:cNvSpPr txBox="1"/>
          <p:nvPr/>
        </p:nvSpPr>
        <p:spPr>
          <a:xfrm>
            <a:off x="6304791" y="3792021"/>
            <a:ext cx="464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problem refers to the intersection of</a:t>
            </a:r>
          </a:p>
          <a:p>
            <a:r>
              <a:rPr lang="en-US" altLang="ko-KR" dirty="0"/>
              <a:t> half-spaces in the n-dimensional space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24DE7A-5419-4441-9F3D-66FC797C288F}"/>
              </a:ext>
            </a:extLst>
          </p:cNvPr>
          <p:cNvSpPr/>
          <p:nvPr/>
        </p:nvSpPr>
        <p:spPr>
          <a:xfrm>
            <a:off x="1810010" y="3792021"/>
            <a:ext cx="4145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This problem refers to an intersection of half-spaces and hyperplanes in the (n + m)-dimensional space.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F38290-8016-41E3-8302-3023ABA10EC0}"/>
                  </a:ext>
                </a:extLst>
              </p:cNvPr>
              <p:cNvSpPr txBox="1"/>
              <p:nvPr/>
            </p:nvSpPr>
            <p:spPr>
              <a:xfrm>
                <a:off x="2366266" y="2232005"/>
                <a:ext cx="30327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F38290-8016-41E3-8302-3023ABA1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266" y="2232005"/>
                <a:ext cx="3032760" cy="928267"/>
              </a:xfrm>
              <a:prstGeom prst="rect">
                <a:avLst/>
              </a:prstGeom>
              <a:blipFill>
                <a:blip r:embed="rId4"/>
                <a:stretch>
                  <a:fillRect l="-602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092B0-BD2B-449B-BD69-8714909A1D92}"/>
              </a:ext>
            </a:extLst>
          </p:cNvPr>
          <p:cNvSpPr/>
          <p:nvPr/>
        </p:nvSpPr>
        <p:spPr>
          <a:xfrm>
            <a:off x="3048000" y="523886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/>
              <a:t>Both forms are equivalent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616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AC218-D8D3-4BE7-A0AA-DE361308E742}"/>
              </a:ext>
            </a:extLst>
          </p:cNvPr>
          <p:cNvSpPr txBox="1"/>
          <p:nvPr/>
        </p:nvSpPr>
        <p:spPr>
          <a:xfrm>
            <a:off x="1414272" y="134104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708D042-8F82-47E7-A94E-3DD7718A1288}"/>
                  </a:ext>
                </a:extLst>
              </p:cNvPr>
              <p:cNvSpPr/>
              <p:nvPr/>
            </p:nvSpPr>
            <p:spPr>
              <a:xfrm>
                <a:off x="4086715" y="1736130"/>
                <a:ext cx="39779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Maximize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708D042-8F82-47E7-A94E-3DD7718A1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15" y="1736130"/>
                <a:ext cx="3977930" cy="369332"/>
              </a:xfrm>
              <a:prstGeom prst="rect">
                <a:avLst/>
              </a:prstGeom>
              <a:blipFill>
                <a:blip r:embed="rId3"/>
                <a:stretch>
                  <a:fillRect l="-122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35539-30B1-44CA-8B98-16C59EF9C96B}"/>
                  </a:ext>
                </a:extLst>
              </p:cNvPr>
              <p:cNvSpPr/>
              <p:nvPr/>
            </p:nvSpPr>
            <p:spPr>
              <a:xfrm>
                <a:off x="3623418" y="2097580"/>
                <a:ext cx="422822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35539-30B1-44CA-8B98-16C59EF9C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418" y="2097580"/>
                <a:ext cx="422822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CBC9FE-4284-476B-9133-BE0816D9E091}"/>
                  </a:ext>
                </a:extLst>
              </p:cNvPr>
              <p:cNvSpPr txBox="1"/>
              <p:nvPr/>
            </p:nvSpPr>
            <p:spPr>
              <a:xfrm>
                <a:off x="1665404" y="3110066"/>
                <a:ext cx="261924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CBC9FE-4284-476B-9133-BE0816D9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04" y="3110066"/>
                <a:ext cx="2619248" cy="391646"/>
              </a:xfrm>
              <a:prstGeom prst="rect">
                <a:avLst/>
              </a:prstGeom>
              <a:blipFill>
                <a:blip r:embed="rId5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BF87090B-A0B8-4CE4-9480-A59277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/>
          <a:stretch/>
        </p:blipFill>
        <p:spPr>
          <a:xfrm>
            <a:off x="3981885" y="3131061"/>
            <a:ext cx="4228229" cy="34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AC218-D8D3-4BE7-A0AA-DE361308E742}"/>
              </a:ext>
            </a:extLst>
          </p:cNvPr>
          <p:cNvSpPr txBox="1"/>
          <p:nvPr/>
        </p:nvSpPr>
        <p:spPr>
          <a:xfrm>
            <a:off x="1414272" y="134104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708D042-8F82-47E7-A94E-3DD7718A1288}"/>
                  </a:ext>
                </a:extLst>
              </p:cNvPr>
              <p:cNvSpPr/>
              <p:nvPr/>
            </p:nvSpPr>
            <p:spPr>
              <a:xfrm>
                <a:off x="4086715" y="2024321"/>
                <a:ext cx="39779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Maximize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708D042-8F82-47E7-A94E-3DD7718A1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15" y="2024321"/>
                <a:ext cx="3977930" cy="369332"/>
              </a:xfrm>
              <a:prstGeom prst="rect">
                <a:avLst/>
              </a:prstGeom>
              <a:blipFill>
                <a:blip r:embed="rId3"/>
                <a:stretch>
                  <a:fillRect l="-1225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35539-30B1-44CA-8B98-16C59EF9C96B}"/>
                  </a:ext>
                </a:extLst>
              </p:cNvPr>
              <p:cNvSpPr/>
              <p:nvPr/>
            </p:nvSpPr>
            <p:spPr>
              <a:xfrm>
                <a:off x="3623418" y="2484810"/>
                <a:ext cx="422822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35539-30B1-44CA-8B98-16C59EF9C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418" y="2484810"/>
                <a:ext cx="422822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F7D633-5B60-4ADC-85BB-D4F4F257B5D4}"/>
              </a:ext>
            </a:extLst>
          </p:cNvPr>
          <p:cNvSpPr txBox="1"/>
          <p:nvPr/>
        </p:nvSpPr>
        <p:spPr>
          <a:xfrm>
            <a:off x="1556492" y="3529664"/>
            <a:ext cx="46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 the constraints into standard form: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9C7BA94-CCC6-4979-8D8F-3592CE1EA8CD}"/>
                  </a:ext>
                </a:extLst>
              </p:cNvPr>
              <p:cNvSpPr/>
              <p:nvPr/>
            </p:nvSpPr>
            <p:spPr>
              <a:xfrm>
                <a:off x="2857988" y="398079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1, 2, 3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9C7BA94-CCC6-4979-8D8F-3592CE1EA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988" y="3980790"/>
                <a:ext cx="6096000" cy="923330"/>
              </a:xfrm>
              <a:prstGeom prst="rect">
                <a:avLst/>
              </a:prstGeom>
              <a:blipFill>
                <a:blip r:embed="rId5"/>
                <a:stretch>
                  <a:fillRect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B5B823-E033-45BF-A0CE-805F8E53611A}"/>
                  </a:ext>
                </a:extLst>
              </p:cNvPr>
              <p:cNvSpPr/>
              <p:nvPr/>
            </p:nvSpPr>
            <p:spPr>
              <a:xfrm>
                <a:off x="1556492" y="5577805"/>
                <a:ext cx="5616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be the set of points satisfying the constraints.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B5B823-E033-45BF-A0CE-805F8E536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92" y="5577805"/>
                <a:ext cx="5616987" cy="369332"/>
              </a:xfrm>
              <a:prstGeom prst="rect">
                <a:avLst/>
              </a:prstGeom>
              <a:blipFill>
                <a:blip r:embed="rId6"/>
                <a:stretch>
                  <a:fillRect l="-868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51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Standard Form Linear Programs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AC218-D8D3-4BE7-A0AA-DE361308E742}"/>
              </a:ext>
            </a:extLst>
          </p:cNvPr>
          <p:cNvSpPr txBox="1"/>
          <p:nvPr/>
        </p:nvSpPr>
        <p:spPr>
          <a:xfrm>
            <a:off x="1414272" y="1341046"/>
            <a:ext cx="23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B5B823-E033-45BF-A0CE-805F8E53611A}"/>
                  </a:ext>
                </a:extLst>
              </p:cNvPr>
              <p:cNvSpPr/>
              <p:nvPr/>
            </p:nvSpPr>
            <p:spPr>
              <a:xfrm>
                <a:off x="1556492" y="1736130"/>
                <a:ext cx="5616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be the set of points satisfying the constraints.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B5B823-E033-45BF-A0CE-805F8E536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92" y="1736130"/>
                <a:ext cx="5616987" cy="369332"/>
              </a:xfrm>
              <a:prstGeom prst="rect">
                <a:avLst/>
              </a:prstGeom>
              <a:blipFill>
                <a:blip r:embed="rId3"/>
                <a:stretch>
                  <a:fillRect l="-868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32670ECD-5871-4FA4-8EB3-8178E54DE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42" y="2447576"/>
            <a:ext cx="4563544" cy="3636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10FF44E-E07A-46BB-9A18-3CA60F1751EF}"/>
                  </a:ext>
                </a:extLst>
              </p:cNvPr>
              <p:cNvSpPr/>
              <p:nvPr/>
            </p:nvSpPr>
            <p:spPr>
              <a:xfrm>
                <a:off x="5620512" y="341376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We now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onto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dirty="0"/>
                  <a:t>plane. The projected set consists of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10FF44E-E07A-46BB-9A18-3CA60F175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12" y="3413760"/>
                <a:ext cx="6096000" cy="923330"/>
              </a:xfrm>
              <a:prstGeom prst="rect">
                <a:avLst/>
              </a:prstGeom>
              <a:blipFill>
                <a:blip r:embed="rId5"/>
                <a:stretch>
                  <a:fillRect l="-800" t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/>
              <p:nvPr/>
            </p:nvSpPr>
            <p:spPr>
              <a:xfrm>
                <a:off x="2997200" y="1588649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588649"/>
                <a:ext cx="2296160" cy="928267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9B9FA-82C1-4603-B42A-6C2596AA7C09}"/>
                  </a:ext>
                </a:extLst>
              </p:cNvPr>
              <p:cNvSpPr txBox="1"/>
              <p:nvPr/>
            </p:nvSpPr>
            <p:spPr>
              <a:xfrm>
                <a:off x="660400" y="877332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• Linear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9B9FA-82C1-4603-B42A-6C2596AA7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877332"/>
                <a:ext cx="2540000" cy="369332"/>
              </a:xfrm>
              <a:prstGeom prst="rect">
                <a:avLst/>
              </a:prstGeom>
              <a:blipFill>
                <a:blip r:embed="rId4"/>
                <a:stretch>
                  <a:fillRect l="-1918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/>
              <p:nvPr/>
            </p:nvSpPr>
            <p:spPr>
              <a:xfrm>
                <a:off x="6502402" y="1588649"/>
                <a:ext cx="3495038" cy="11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=[1, 5]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2" y="1588649"/>
                <a:ext cx="3495038" cy="1119089"/>
              </a:xfrm>
              <a:prstGeom prst="rect">
                <a:avLst/>
              </a:prstGeom>
              <a:blipFill>
                <a:blip r:embed="rId5"/>
                <a:stretch>
                  <a:fillRect l="-1571" t="-2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BC737-3787-4CBA-A485-4E955C49D586}"/>
                  </a:ext>
                </a:extLst>
              </p:cNvPr>
              <p:cNvSpPr txBox="1"/>
              <p:nvPr/>
            </p:nvSpPr>
            <p:spPr>
              <a:xfrm>
                <a:off x="1000760" y="2697722"/>
                <a:ext cx="5501642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Set of equations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BC737-3787-4CBA-A485-4E955C49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" y="2697722"/>
                <a:ext cx="5501642" cy="651269"/>
              </a:xfrm>
              <a:prstGeom prst="rect">
                <a:avLst/>
              </a:prstGeom>
              <a:blipFill>
                <a:blip r:embed="rId6"/>
                <a:stretch>
                  <a:fillRect l="-886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4CAA04-EE06-43CB-B538-1A835AD6E5FC}"/>
                  </a:ext>
                </a:extLst>
              </p:cNvPr>
              <p:cNvSpPr txBox="1"/>
              <p:nvPr/>
            </p:nvSpPr>
            <p:spPr>
              <a:xfrm>
                <a:off x="1000760" y="3168055"/>
                <a:ext cx="9771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Thus, We can choose several values for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and we can make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while still satisfying the constrains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i="1" dirty="0"/>
                  <a:t>. </a:t>
                </a:r>
                <a:r>
                  <a:rPr lang="en-US" altLang="ko-KR" dirty="0"/>
                  <a:t>(With Geometrically solution)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4CAA04-EE06-43CB-B538-1A835AD6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" y="3168055"/>
                <a:ext cx="9771378" cy="646331"/>
              </a:xfrm>
              <a:prstGeom prst="rect">
                <a:avLst/>
              </a:prstGeom>
              <a:blipFill>
                <a:blip r:embed="rId7"/>
                <a:stretch>
                  <a:fillRect l="-499" t="-4717" r="-998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4915248-A9C8-4535-97DE-8DF272957DE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"/>
          <a:stretch/>
        </p:blipFill>
        <p:spPr>
          <a:xfrm>
            <a:off x="3423920" y="3783853"/>
            <a:ext cx="5344160" cy="28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/>
              <p:nvPr/>
            </p:nvSpPr>
            <p:spPr>
              <a:xfrm>
                <a:off x="3373122" y="4251185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22" y="4251185"/>
                <a:ext cx="2296160" cy="928267"/>
              </a:xfrm>
              <a:prstGeom prst="rect">
                <a:avLst/>
              </a:prstGeo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C9B9FA-82C1-4603-B42A-6C2596AA7C09}"/>
              </a:ext>
            </a:extLst>
          </p:cNvPr>
          <p:cNvSpPr txBox="1"/>
          <p:nvPr/>
        </p:nvSpPr>
        <p:spPr>
          <a:xfrm>
            <a:off x="660400" y="123127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/>
              <p:nvPr/>
            </p:nvSpPr>
            <p:spPr>
              <a:xfrm>
                <a:off x="6380482" y="4329733"/>
                <a:ext cx="3180078" cy="141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=[5, 1]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0.3    0.7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82" y="4329733"/>
                <a:ext cx="3180078" cy="1418915"/>
              </a:xfrm>
              <a:prstGeom prst="rect">
                <a:avLst/>
              </a:prstGeom>
              <a:blipFill>
                <a:blip r:embed="rId4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9AD54-B985-40F1-A35A-D41BF4648D5E}"/>
                  </a:ext>
                </a:extLst>
              </p:cNvPr>
              <p:cNvSpPr txBox="1"/>
              <p:nvPr/>
            </p:nvSpPr>
            <p:spPr>
              <a:xfrm>
                <a:off x="985520" y="1753003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Two different types of concrete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9AD54-B985-40F1-A35A-D41BF4648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753003"/>
                <a:ext cx="4155440" cy="369332"/>
              </a:xfrm>
              <a:prstGeom prst="rect">
                <a:avLst/>
              </a:prstGeom>
              <a:blipFill>
                <a:blip r:embed="rId5"/>
                <a:stretch>
                  <a:fillRect l="-13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672580-4569-4625-BF07-7C238DBD79B2}"/>
                  </a:ext>
                </a:extLst>
              </p:cNvPr>
              <p:cNvSpPr txBox="1"/>
              <p:nvPr/>
            </p:nvSpPr>
            <p:spPr>
              <a:xfrm>
                <a:off x="985520" y="2030040"/>
                <a:ext cx="3952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30% cement, 40% gravel, 30% sand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10% cement, 20% gravel, 70% sand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672580-4569-4625-BF07-7C238DBD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2030040"/>
                <a:ext cx="3952240" cy="646331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DB955F-8E9C-4494-BF94-E2341B7593DE}"/>
                  </a:ext>
                </a:extLst>
              </p:cNvPr>
              <p:cNvSpPr txBox="1"/>
              <p:nvPr/>
            </p:nvSpPr>
            <p:spPr>
              <a:xfrm>
                <a:off x="5405120" y="1994642"/>
                <a:ext cx="3952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5$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1$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DB955F-8E9C-4494-BF94-E2341B75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20" y="1994642"/>
                <a:ext cx="3952240" cy="646331"/>
              </a:xfrm>
              <a:prstGeom prst="rect">
                <a:avLst/>
              </a:prstGeom>
              <a:blipFill>
                <a:blip r:embed="rId7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540044-BB98-4D69-8F53-2ECA324E0CA0}"/>
                  </a:ext>
                </a:extLst>
              </p:cNvPr>
              <p:cNvSpPr txBox="1"/>
              <p:nvPr/>
            </p:nvSpPr>
            <p:spPr>
              <a:xfrm>
                <a:off x="5405120" y="1753003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costs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540044-BB98-4D69-8F53-2ECA324E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20" y="1753003"/>
                <a:ext cx="4155440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EA2ED15-E153-4086-AB24-C82BE6FFC0ED}"/>
              </a:ext>
            </a:extLst>
          </p:cNvPr>
          <p:cNvSpPr txBox="1"/>
          <p:nvPr/>
        </p:nvSpPr>
        <p:spPr>
          <a:xfrm>
            <a:off x="985520" y="2734315"/>
            <a:ext cx="742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Minimize Cost, but you get concrete mixture that has at least a total of 5 pounds of cement, 3pounds of gravel, 4 pounds of sand.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90741-8099-45AA-971C-1F4734AE9318}"/>
              </a:ext>
            </a:extLst>
          </p:cNvPr>
          <p:cNvSpPr txBox="1"/>
          <p:nvPr/>
        </p:nvSpPr>
        <p:spPr>
          <a:xfrm>
            <a:off x="1016000" y="3462064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problem can be represented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/>
              <p:nvPr/>
            </p:nvSpPr>
            <p:spPr>
              <a:xfrm>
                <a:off x="3373122" y="1356763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22" y="1356763"/>
                <a:ext cx="2296160" cy="928267"/>
              </a:xfrm>
              <a:prstGeom prst="rect">
                <a:avLst/>
              </a:prstGeo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C9B9FA-82C1-4603-B42A-6C2596AA7C09}"/>
              </a:ext>
            </a:extLst>
          </p:cNvPr>
          <p:cNvSpPr txBox="1"/>
          <p:nvPr/>
        </p:nvSpPr>
        <p:spPr>
          <a:xfrm>
            <a:off x="660400" y="86716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/>
              <p:nvPr/>
            </p:nvSpPr>
            <p:spPr>
              <a:xfrm>
                <a:off x="6380482" y="1435311"/>
                <a:ext cx="3180078" cy="141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=[5, 1]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0.3    0.7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C473D-FDE8-4065-9543-1E6907D0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82" y="1435311"/>
                <a:ext cx="3180078" cy="1418915"/>
              </a:xfrm>
              <a:prstGeom prst="rect">
                <a:avLst/>
              </a:prstGeom>
              <a:blipFill>
                <a:blip r:embed="rId4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3F2872EC-EBCB-4B52-9A3A-9362AC4BE6CF}"/>
              </a:ext>
            </a:extLst>
          </p:cNvPr>
          <p:cNvSpPr/>
          <p:nvPr/>
        </p:nvSpPr>
        <p:spPr>
          <a:xfrm>
            <a:off x="997613" y="242726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Geometrically solution</a:t>
            </a:r>
            <a:endParaRPr lang="ko-KR" altLang="en-US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F3422B4-97FA-4498-8F04-00A69607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79" y="2662209"/>
            <a:ext cx="4578690" cy="3840191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53A25312-5C9A-48C9-889F-FE22800EA77E}"/>
              </a:ext>
            </a:extLst>
          </p:cNvPr>
          <p:cNvSpPr/>
          <p:nvPr/>
        </p:nvSpPr>
        <p:spPr>
          <a:xfrm>
            <a:off x="4133088" y="3694176"/>
            <a:ext cx="2779776" cy="963168"/>
          </a:xfrm>
          <a:custGeom>
            <a:avLst/>
            <a:gdLst>
              <a:gd name="connsiteX0" fmla="*/ 0 w 2779776"/>
              <a:gd name="connsiteY0" fmla="*/ 0 h 963168"/>
              <a:gd name="connsiteX1" fmla="*/ 0 w 2779776"/>
              <a:gd name="connsiteY1" fmla="*/ 682752 h 963168"/>
              <a:gd name="connsiteX2" fmla="*/ 950976 w 2779776"/>
              <a:gd name="connsiteY2" fmla="*/ 902208 h 963168"/>
              <a:gd name="connsiteX3" fmla="*/ 1877568 w 2779776"/>
              <a:gd name="connsiteY3" fmla="*/ 963168 h 963168"/>
              <a:gd name="connsiteX4" fmla="*/ 2779776 w 2779776"/>
              <a:gd name="connsiteY4" fmla="*/ 963168 h 963168"/>
              <a:gd name="connsiteX5" fmla="*/ 0 w 2779776"/>
              <a:gd name="connsiteY5" fmla="*/ 0 h 9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9776" h="963168">
                <a:moveTo>
                  <a:pt x="0" y="0"/>
                </a:moveTo>
                <a:lnTo>
                  <a:pt x="0" y="682752"/>
                </a:lnTo>
                <a:lnTo>
                  <a:pt x="950976" y="902208"/>
                </a:lnTo>
                <a:lnTo>
                  <a:pt x="1877568" y="963168"/>
                </a:lnTo>
                <a:lnTo>
                  <a:pt x="2779776" y="9631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D745B-1BBA-4AAB-90BD-5BD4CF23C78C}"/>
              </a:ext>
            </a:extLst>
          </p:cNvPr>
          <p:cNvSpPr txBox="1"/>
          <p:nvPr/>
        </p:nvSpPr>
        <p:spPr>
          <a:xfrm>
            <a:off x="6580269" y="5699576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5x1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10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9B9FA-82C1-4603-B42A-6C2596AA7C09}"/>
              </a:ext>
            </a:extLst>
          </p:cNvPr>
          <p:cNvSpPr txBox="1"/>
          <p:nvPr/>
        </p:nvSpPr>
        <p:spPr>
          <a:xfrm>
            <a:off x="660400" y="675198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Convex </a:t>
            </a:r>
            <a:r>
              <a:rPr lang="en-US" altLang="ko-KR" dirty="0" err="1"/>
              <a:t>Polyhedra</a:t>
            </a:r>
            <a:r>
              <a:rPr lang="en-US" altLang="ko-KR" dirty="0"/>
              <a:t> and Linear Programming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EC15A-09AC-4839-A702-646D13A1E14D}"/>
              </a:ext>
            </a:extLst>
          </p:cNvPr>
          <p:cNvSpPr txBox="1"/>
          <p:nvPr/>
        </p:nvSpPr>
        <p:spPr>
          <a:xfrm>
            <a:off x="1249680" y="1188010"/>
            <a:ext cx="90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goal of linear programming is to minimize(or maximize) a linear object function.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487A180-343A-452F-B5A5-58816BB06524}"/>
                  </a:ext>
                </a:extLst>
              </p:cNvPr>
              <p:cNvSpPr/>
              <p:nvPr/>
            </p:nvSpPr>
            <p:spPr>
              <a:xfrm>
                <a:off x="3477977" y="1788422"/>
                <a:ext cx="393556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487A180-343A-452F-B5A5-58816BB06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77" y="1788422"/>
                <a:ext cx="3935565" cy="374270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A72F5-B6C6-45C2-85E3-AC8016936D24}"/>
              </a:ext>
            </a:extLst>
          </p:cNvPr>
          <p:cNvSpPr/>
          <p:nvPr/>
        </p:nvSpPr>
        <p:spPr>
          <a:xfrm>
            <a:off x="1249680" y="2380733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set of points satisfying these constraints can be represented as the intersection of finite number of closed half-spaces. Thus the constraints define a Convex Polytope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541FF-DCE8-40B6-9E67-73383F07D0C9}"/>
              </a:ext>
            </a:extLst>
          </p:cNvPr>
          <p:cNvSpPr txBox="1"/>
          <p:nvPr/>
        </p:nvSpPr>
        <p:spPr>
          <a:xfrm>
            <a:off x="1351280" y="3044695"/>
            <a:ext cx="28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 Convex(</a:t>
            </a:r>
            <a:r>
              <a:rPr lang="ko-KR" altLang="en-US" dirty="0"/>
              <a:t>볼록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B7CD1-BE06-4AF6-9F58-8C4769075B1A}"/>
              </a:ext>
            </a:extLst>
          </p:cNvPr>
          <p:cNvSpPr txBox="1"/>
          <p:nvPr/>
        </p:nvSpPr>
        <p:spPr>
          <a:xfrm>
            <a:off x="1351280" y="3414027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집합에서 임의의 점 두 점 사이 임의의 점 모두가 집합안에 포함되어 </a:t>
            </a:r>
            <a:r>
              <a:rPr lang="ko-KR" altLang="en-US"/>
              <a:t>있는 집합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082092-388A-41BB-A3C8-0ED52284D3BC}"/>
                  </a:ext>
                </a:extLst>
              </p:cNvPr>
              <p:cNvSpPr txBox="1"/>
              <p:nvPr/>
            </p:nvSpPr>
            <p:spPr>
              <a:xfrm>
                <a:off x="1781257" y="3729339"/>
                <a:ext cx="6797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convex,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convex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convex,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convex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082092-388A-41BB-A3C8-0ED52284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57" y="3729339"/>
                <a:ext cx="6797040" cy="646331"/>
              </a:xfrm>
              <a:prstGeom prst="rect">
                <a:avLst/>
              </a:prstGeom>
              <a:blipFill>
                <a:blip r:embed="rId4"/>
                <a:stretch>
                  <a:fillRect l="-717" t="-68868" b="-10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3D0BD2D-74FF-49D2-9141-CA7523BD8A28}"/>
              </a:ext>
            </a:extLst>
          </p:cNvPr>
          <p:cNvSpPr txBox="1"/>
          <p:nvPr/>
        </p:nvSpPr>
        <p:spPr>
          <a:xfrm>
            <a:off x="1351280" y="4310452"/>
            <a:ext cx="28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 Convex function(</a:t>
            </a:r>
            <a:r>
              <a:rPr lang="ko-KR" altLang="en-US" dirty="0"/>
              <a:t>볼록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A2268D-174E-4C24-BE3C-021F39C93017}"/>
                  </a:ext>
                </a:extLst>
              </p:cNvPr>
              <p:cNvSpPr/>
              <p:nvPr/>
            </p:nvSpPr>
            <p:spPr>
              <a:xfrm>
                <a:off x="1781257" y="4658196"/>
                <a:ext cx="8991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convex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+(1 −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∈[0, 1]</m:t>
                    </m:r>
                  </m:oMath>
                </a14:m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A2268D-174E-4C24-BE3C-021F39C93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57" y="4658196"/>
                <a:ext cx="8991600" cy="369332"/>
              </a:xfrm>
              <a:prstGeom prst="rect">
                <a:avLst/>
              </a:prstGeom>
              <a:blipFill>
                <a:blip r:embed="rId5"/>
                <a:stretch>
                  <a:fillRect l="-20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50E56AD0-C939-4CFD-A0D5-B7E02D4B9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89" y="5054530"/>
            <a:ext cx="3973382" cy="14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675198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Convex </a:t>
            </a:r>
            <a:r>
              <a:rPr lang="en-US" altLang="ko-KR" dirty="0" err="1"/>
              <a:t>Polyhedra</a:t>
            </a:r>
            <a:r>
              <a:rPr lang="en-US" altLang="ko-KR" dirty="0"/>
              <a:t> and Linear Programming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7750EF-6EE0-49AD-8B8B-06A678D17C46}"/>
                  </a:ext>
                </a:extLst>
              </p:cNvPr>
              <p:cNvSpPr txBox="1"/>
              <p:nvPr/>
            </p:nvSpPr>
            <p:spPr>
              <a:xfrm>
                <a:off x="1249680" y="1404354"/>
                <a:ext cx="909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equations of constraints define a polyhedron(</a:t>
                </a:r>
                <a:r>
                  <a:rPr lang="ko-KR" altLang="en-US" dirty="0"/>
                  <a:t>다면체</a:t>
                </a:r>
                <a:r>
                  <a:rPr lang="en-US" altLang="ko-KR" dirty="0"/>
                  <a:t>) 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7750EF-6EE0-49AD-8B8B-06A678D1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1404354"/>
                <a:ext cx="9093200" cy="369332"/>
              </a:xfrm>
              <a:prstGeom prst="rect">
                <a:avLst/>
              </a:prstGeom>
              <a:blipFill>
                <a:blip r:embed="rId3"/>
                <a:stretch>
                  <a:fillRect l="-536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307AA08-45FA-4722-A547-9DEE2548BC1E}"/>
              </a:ext>
            </a:extLst>
          </p:cNvPr>
          <p:cNvSpPr txBox="1"/>
          <p:nvPr/>
        </p:nvSpPr>
        <p:spPr>
          <a:xfrm>
            <a:off x="1249680" y="1946406"/>
            <a:ext cx="90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H be a hyperplane of support of this polyhedron.</a:t>
            </a:r>
            <a:endParaRPr lang="ko-KR" altLang="en-US" dirty="0"/>
          </a:p>
        </p:txBody>
      </p:sp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1019FC2-EE88-490F-ACE6-75EF26CE8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76" y="2815626"/>
            <a:ext cx="5693664" cy="2409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E83BA9-2CCB-4912-86E9-55EF59879CF6}"/>
              </a:ext>
            </a:extLst>
          </p:cNvPr>
          <p:cNvSpPr txBox="1"/>
          <p:nvPr/>
        </p:nvSpPr>
        <p:spPr>
          <a:xfrm>
            <a:off x="5352288" y="2517884"/>
            <a:ext cx="14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Hyperplane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58D9F9-6FA9-4D33-87E2-A538AD858404}"/>
                  </a:ext>
                </a:extLst>
              </p:cNvPr>
              <p:cNvSpPr txBox="1"/>
              <p:nvPr/>
            </p:nvSpPr>
            <p:spPr>
              <a:xfrm>
                <a:off x="3744976" y="5352954"/>
                <a:ext cx="410260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k </a:t>
                </a:r>
                <a:r>
                  <a:rPr lang="ko-KR" altLang="en-US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집합 </a:t>
                </a:r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58D9F9-6FA9-4D33-87E2-A538AD85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76" y="5352954"/>
                <a:ext cx="4102608" cy="374270"/>
              </a:xfrm>
              <a:prstGeom prst="rect">
                <a:avLst/>
              </a:prstGeom>
              <a:blipFill>
                <a:blip r:embed="rId5"/>
                <a:stretch>
                  <a:fillRect l="-1189" t="-9677" r="-14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3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962675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Convex </a:t>
            </a:r>
            <a:r>
              <a:rPr lang="en-US" altLang="ko-KR" dirty="0" err="1"/>
              <a:t>Polyhedra</a:t>
            </a:r>
            <a:r>
              <a:rPr lang="en-US" altLang="ko-KR" dirty="0"/>
              <a:t> and Linear Programming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3D908-89EF-42AF-AA60-13034452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58" y="1931683"/>
            <a:ext cx="6537083" cy="34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Convex </a:t>
            </a:r>
            <a:r>
              <a:rPr lang="en-US" altLang="ko-KR" dirty="0" err="1"/>
              <a:t>Polyhedra</a:t>
            </a:r>
            <a:r>
              <a:rPr lang="en-US" altLang="ko-KR" dirty="0"/>
              <a:t> and Linear Programming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4367E3-1202-4EC6-9FF1-961D8CBCE4DE}"/>
                  </a:ext>
                </a:extLst>
              </p:cNvPr>
              <p:cNvSpPr txBox="1"/>
              <p:nvPr/>
            </p:nvSpPr>
            <p:spPr>
              <a:xfrm>
                <a:off x="1121664" y="2307182"/>
                <a:ext cx="510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dirty="0"/>
                  <a:t> be the hyperplane defined by the equation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4367E3-1202-4EC6-9FF1-961D8CBC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307182"/>
                <a:ext cx="5108448" cy="369332"/>
              </a:xfrm>
              <a:prstGeom prst="rect">
                <a:avLst/>
              </a:prstGeom>
              <a:blipFill>
                <a:blip r:embed="rId3"/>
                <a:stretch>
                  <a:fillRect l="-955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0E33AE-54C4-474D-8524-79A40F1BC130}"/>
                  </a:ext>
                </a:extLst>
              </p:cNvPr>
              <p:cNvSpPr/>
              <p:nvPr/>
            </p:nvSpPr>
            <p:spPr>
              <a:xfrm>
                <a:off x="3156867" y="2778907"/>
                <a:ext cx="1038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0E33AE-54C4-474D-8524-79A40F1BC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67" y="2778907"/>
                <a:ext cx="1038041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94078F-20EE-45FD-A461-D2A1CC3E5A2F}"/>
                  </a:ext>
                </a:extLst>
              </p:cNvPr>
              <p:cNvSpPr txBox="1"/>
              <p:nvPr/>
            </p:nvSpPr>
            <p:spPr>
              <a:xfrm>
                <a:off x="1121664" y="3350646"/>
                <a:ext cx="8802624" cy="653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A hyperplane of support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the polyhedron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, which is parallel to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dirty="0"/>
                  <a:t> and positioned such that the vector c points in the direction of the half-space that does not contain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94078F-20EE-45FD-A461-D2A1CC3E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3350646"/>
                <a:ext cx="8802624" cy="653192"/>
              </a:xfrm>
              <a:prstGeom prst="rect">
                <a:avLst/>
              </a:prstGeom>
              <a:blipFill>
                <a:blip r:embed="rId5"/>
                <a:stretch>
                  <a:fillRect l="-554" t="-5607" b="-14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0A47A17-3A57-42AB-A41B-5799E0664FBA}"/>
                  </a:ext>
                </a:extLst>
              </p:cNvPr>
              <p:cNvSpPr/>
              <p:nvPr/>
            </p:nvSpPr>
            <p:spPr>
              <a:xfrm>
                <a:off x="3156867" y="4146068"/>
                <a:ext cx="105625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0A47A17-3A57-42AB-A41B-5799E0664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67" y="4146068"/>
                <a:ext cx="1056251" cy="374270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17BF38D-071C-4113-A039-FB69E473CED8}"/>
              </a:ext>
            </a:extLst>
          </p:cNvPr>
          <p:cNvSpPr txBox="1"/>
          <p:nvPr/>
        </p:nvSpPr>
        <p:spPr>
          <a:xfrm>
            <a:off x="1121664" y="1444133"/>
            <a:ext cx="840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goal of our linear programming problem is to maximize a linear objective function f(x) on the convex polyhedron M.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10D75-6364-432E-85C8-2C818B78ECB6}"/>
                  </a:ext>
                </a:extLst>
              </p:cNvPr>
              <p:cNvSpPr txBox="1"/>
              <p:nvPr/>
            </p:nvSpPr>
            <p:spPr>
              <a:xfrm>
                <a:off x="1121664" y="4729233"/>
                <a:ext cx="8802624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Denote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ko-KR" dirty="0"/>
                  <a:t> the convex polyhedron that is the intersection of the hyperplane of support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ko-KR" dirty="0"/>
                  <a:t> with the polyhedron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10D75-6364-432E-85C8-2C818B78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4729233"/>
                <a:ext cx="8802624" cy="678904"/>
              </a:xfrm>
              <a:prstGeom prst="rect">
                <a:avLst/>
              </a:prstGeom>
              <a:blipFill>
                <a:blip r:embed="rId7"/>
                <a:stretch>
                  <a:fillRect l="-554" t="-5405" r="-1870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59828F-C425-42C9-AF94-F05F1CF6FE27}"/>
                  </a:ext>
                </a:extLst>
              </p:cNvPr>
              <p:cNvSpPr txBox="1"/>
              <p:nvPr/>
            </p:nvSpPr>
            <p:spPr>
              <a:xfrm>
                <a:off x="1121664" y="5492218"/>
                <a:ext cx="9131808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 To this end,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be two arbitrary points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ko-KR" dirty="0"/>
                  <a:t>. This implies that both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belong to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59828F-C425-42C9-AF94-F05F1CF6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5492218"/>
                <a:ext cx="9131808" cy="376193"/>
              </a:xfrm>
              <a:prstGeom prst="rect">
                <a:avLst/>
              </a:prstGeom>
              <a:blipFill>
                <a:blip r:embed="rId8"/>
                <a:stretch>
                  <a:fillRect l="-534"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727C3A-D503-4B83-A7A4-9214A94FC2A8}"/>
                  </a:ext>
                </a:extLst>
              </p:cNvPr>
              <p:cNvSpPr/>
              <p:nvPr/>
            </p:nvSpPr>
            <p:spPr>
              <a:xfrm>
                <a:off x="2204119" y="6059230"/>
                <a:ext cx="331885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727C3A-D503-4B83-A7A4-9214A94F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19" y="6059230"/>
                <a:ext cx="3318857" cy="374270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Two-Dimensional Linear Programs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BEE1D-C20A-4D03-9302-3F65543E676F}"/>
              </a:ext>
            </a:extLst>
          </p:cNvPr>
          <p:cNvSpPr txBox="1"/>
          <p:nvPr/>
        </p:nvSpPr>
        <p:spPr>
          <a:xfrm>
            <a:off x="660400" y="877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Convex </a:t>
            </a:r>
            <a:r>
              <a:rPr lang="en-US" altLang="ko-KR" dirty="0" err="1"/>
              <a:t>Polyhedra</a:t>
            </a:r>
            <a:r>
              <a:rPr lang="en-US" altLang="ko-KR" dirty="0"/>
              <a:t> and Linear Programming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5B679-0E29-42DD-B0EC-90795421714C}"/>
              </a:ext>
            </a:extLst>
          </p:cNvPr>
          <p:cNvSpPr txBox="1"/>
          <p:nvPr/>
        </p:nvSpPr>
        <p:spPr>
          <a:xfrm>
            <a:off x="1276076" y="1365504"/>
            <a:ext cx="699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8A9D2A-E253-449E-917C-86502ADC30D0}"/>
                  </a:ext>
                </a:extLst>
              </p:cNvPr>
              <p:cNvSpPr/>
              <p:nvPr/>
            </p:nvSpPr>
            <p:spPr>
              <a:xfrm>
                <a:off x="1384671" y="1426464"/>
                <a:ext cx="419948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a point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ko-KR" dirty="0"/>
                  <a:t>, and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be a point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8A9D2A-E253-449E-917C-86502ADC3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71" y="1426464"/>
                <a:ext cx="4199483" cy="376193"/>
              </a:xfrm>
              <a:prstGeom prst="rect">
                <a:avLst/>
              </a:prstGeom>
              <a:blipFill>
                <a:blip r:embed="rId3"/>
                <a:stretch>
                  <a:fillRect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860088F-4A84-479F-A2AE-334F4AB21EB3}"/>
                  </a:ext>
                </a:extLst>
              </p:cNvPr>
              <p:cNvSpPr/>
              <p:nvPr/>
            </p:nvSpPr>
            <p:spPr>
              <a:xfrm>
                <a:off x="2996808" y="2034698"/>
                <a:ext cx="177837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860088F-4A84-479F-A2AE-334F4AB21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08" y="2034698"/>
                <a:ext cx="1778372" cy="37427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1313E46-2DC7-4C28-81EE-EFAC14E83692}"/>
                  </a:ext>
                </a:extLst>
              </p:cNvPr>
              <p:cNvSpPr/>
              <p:nvPr/>
            </p:nvSpPr>
            <p:spPr>
              <a:xfrm>
                <a:off x="2996808" y="2726142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1313E46-2DC7-4C28-81EE-EFAC14E83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08" y="2726142"/>
                <a:ext cx="145866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B0B92B21-70F4-46DB-9F6F-525ED93C3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9" y="3357741"/>
            <a:ext cx="5771097" cy="3004312"/>
          </a:xfrm>
          <a:prstGeom prst="rect">
            <a:avLst/>
          </a:prstGeom>
        </p:spPr>
      </p:pic>
      <p:pic>
        <p:nvPicPr>
          <p:cNvPr id="23" name="그림 22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884A2BD2-31FA-44D1-9280-A9EFCA5758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5069" b="7899"/>
          <a:stretch/>
        </p:blipFill>
        <p:spPr>
          <a:xfrm>
            <a:off x="6376416" y="3304032"/>
            <a:ext cx="5210266" cy="30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33F2D"/>
      </a:dk2>
      <a:lt2>
        <a:srgbClr val="EBE6EA"/>
      </a:lt2>
      <a:accent1>
        <a:srgbClr val="48B65E"/>
      </a:accent1>
      <a:accent2>
        <a:srgbClr val="54B13B"/>
      </a:accent2>
      <a:accent3>
        <a:srgbClr val="87AD44"/>
      </a:accent3>
      <a:accent4>
        <a:srgbClr val="AAA438"/>
      </a:accent4>
      <a:accent5>
        <a:srgbClr val="C38C4D"/>
      </a:accent5>
      <a:accent6>
        <a:srgbClr val="B1493B"/>
      </a:accent6>
      <a:hlink>
        <a:srgbClr val="9D7E34"/>
      </a:hlink>
      <a:folHlink>
        <a:srgbClr val="848484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1064</Words>
  <Application>Microsoft Office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Cambria Math</vt:lpstr>
      <vt:lpstr>Garamond</vt:lpstr>
      <vt:lpstr>SavonVTI</vt:lpstr>
      <vt:lpstr>INTRODUCTION TO OPTIMIZATION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OPTIMIZATION</dc:title>
  <dc:creator>전상은</dc:creator>
  <cp:lastModifiedBy>전상은</cp:lastModifiedBy>
  <cp:revision>24</cp:revision>
  <dcterms:created xsi:type="dcterms:W3CDTF">2019-09-02T15:24:01Z</dcterms:created>
  <dcterms:modified xsi:type="dcterms:W3CDTF">2019-09-03T10:04:59Z</dcterms:modified>
</cp:coreProperties>
</file>