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66" d="100"/>
          <a:sy n="66" d="100"/>
        </p:scale>
        <p:origin x="10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10/30/2019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71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697" r:id="rId5"/>
    <p:sldLayoutId id="2147483703" r:id="rId6"/>
    <p:sldLayoutId id="2147483704" r:id="rId7"/>
    <p:sldLayoutId id="2147483694" r:id="rId8"/>
    <p:sldLayoutId id="2147483695" r:id="rId9"/>
    <p:sldLayoutId id="2147483696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E7C5B-53FA-4EE2-9D61-D83840A7C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INTRODUCTION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2800" dirty="0">
                <a:solidFill>
                  <a:schemeClr val="tx1"/>
                </a:solidFill>
              </a:rPr>
              <a:t>TO</a:t>
            </a:r>
            <a:br>
              <a:rPr lang="en-US" altLang="ko-KR" sz="4400" dirty="0">
                <a:solidFill>
                  <a:schemeClr val="tx1"/>
                </a:solidFill>
              </a:rPr>
            </a:br>
            <a:r>
              <a:rPr lang="en-US" altLang="ko-KR" sz="4400" dirty="0">
                <a:solidFill>
                  <a:schemeClr val="tx1"/>
                </a:solidFill>
              </a:rPr>
              <a:t>OPTIMIZATION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B52E3-6676-4D2F-8479-018848D0C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NON-LINEAR PROGRAMMING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-Problems with Equality Constraints-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6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1037032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20.5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05022B-2A7D-42AB-989F-F483CC06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57" y="1884838"/>
            <a:ext cx="43434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0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1037032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Theorem 20.1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/>
              <p:nvPr/>
            </p:nvSpPr>
            <p:spPr>
              <a:xfrm>
                <a:off x="1107007" y="1540404"/>
                <a:ext cx="959002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b="1" i="1" dirty="0"/>
                  <a:t>S</a:t>
                </a:r>
                <a:r>
                  <a:rPr lang="en-US" altLang="ko-KR" sz="2000" dirty="0"/>
                  <a:t> is a regular point and </a:t>
                </a:r>
                <a:r>
                  <a:rPr lang="en-US" altLang="ko-KR" sz="2000" b="1" i="1" dirty="0"/>
                  <a:t>T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) is the tangent space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. Then,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b="1" i="1" dirty="0"/>
                  <a:t>T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) if and only if there exists a differentiable curve in </a:t>
                </a:r>
                <a:r>
                  <a:rPr lang="en-US" altLang="ko-KR" sz="2000" b="1" i="1" dirty="0"/>
                  <a:t>S</a:t>
                </a:r>
                <a:r>
                  <a:rPr lang="en-US" altLang="ko-KR" sz="2000" dirty="0"/>
                  <a:t> passing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with derivative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2000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.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07" y="1540404"/>
                <a:ext cx="9590022" cy="707886"/>
              </a:xfrm>
              <a:prstGeom prst="rect">
                <a:avLst/>
              </a:prstGeom>
              <a:blipFill>
                <a:blip r:embed="rId3"/>
                <a:stretch>
                  <a:fillRect l="-699" t="-4310" r="-101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E9F6C-22D8-40D5-AE3F-72F75CB0FA7D}"/>
                  </a:ext>
                </a:extLst>
              </p:cNvPr>
              <p:cNvSpPr txBox="1"/>
              <p:nvPr/>
            </p:nvSpPr>
            <p:spPr>
              <a:xfrm>
                <a:off x="1107006" y="2844800"/>
                <a:ext cx="959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1" dirty="0"/>
                  <a:t>Proof</a:t>
                </a:r>
                <a:r>
                  <a:rPr lang="en-US" altLang="ko-KR" dirty="0"/>
                  <a:t> &lt;=: Suppose that there exists a curve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} in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such that </a:t>
                </a:r>
              </a:p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/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Then,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2E9F6C-22D8-40D5-AE3F-72F75CB0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06" y="2844800"/>
                <a:ext cx="9590021" cy="646331"/>
              </a:xfrm>
              <a:prstGeom prst="rect">
                <a:avLst/>
              </a:prstGeom>
              <a:blipFill>
                <a:blip r:embed="rId4"/>
                <a:stretch>
                  <a:fillRect l="-572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30CB59-CB93-4FDE-B712-9DE2353EEC0C}"/>
                  </a:ext>
                </a:extLst>
              </p:cNvPr>
              <p:cNvSpPr/>
              <p:nvPr/>
            </p:nvSpPr>
            <p:spPr>
              <a:xfrm>
                <a:off x="5178580" y="3576568"/>
                <a:ext cx="144687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430CB59-CB93-4FDE-B712-9DE2353EE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80" y="3576568"/>
                <a:ext cx="1446871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1AAAF7-DC03-4152-B2D7-6BB2934B82FC}"/>
                  </a:ext>
                </a:extLst>
              </p:cNvPr>
              <p:cNvSpPr txBox="1"/>
              <p:nvPr/>
            </p:nvSpPr>
            <p:spPr>
              <a:xfrm>
                <a:off x="1110145" y="4087641"/>
                <a:ext cx="989482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/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If we differentiate the function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with respect to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dirty="0"/>
                  <a:t> using the chain rule, we obtain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1AAAF7-DC03-4152-B2D7-6BB2934B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45" y="4087641"/>
                <a:ext cx="9894824" cy="404983"/>
              </a:xfrm>
              <a:prstGeom prst="rect">
                <a:avLst/>
              </a:prstGeom>
              <a:blipFill>
                <a:blip r:embed="rId6"/>
                <a:stretch>
                  <a:fillRect l="-493" t="-151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4B77B32-EC90-45F5-A62F-44EF3A77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536" y="4599781"/>
            <a:ext cx="3299559" cy="651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0EA1FF-D515-49C5-8325-9C477F27EA08}"/>
                  </a:ext>
                </a:extLst>
              </p:cNvPr>
              <p:cNvSpPr txBox="1"/>
              <p:nvPr/>
            </p:nvSpPr>
            <p:spPr>
              <a:xfrm>
                <a:off x="1182849" y="5336569"/>
                <a:ext cx="57912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/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Therefore,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we get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0EA1FF-D515-49C5-8325-9C477F27E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5336569"/>
                <a:ext cx="5791200" cy="392993"/>
              </a:xfrm>
              <a:prstGeom prst="rect">
                <a:avLst/>
              </a:prstGeom>
              <a:blipFill>
                <a:blip r:embed="rId8"/>
                <a:stretch>
                  <a:fillRect l="-842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F4F3962F-98E6-4E60-A0A7-14A5B56B5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440" y="5752896"/>
            <a:ext cx="1562671" cy="5515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819FDE-0300-478C-A71E-EC80DC9338ED}"/>
                  </a:ext>
                </a:extLst>
              </p:cNvPr>
              <p:cNvSpPr/>
              <p:nvPr/>
            </p:nvSpPr>
            <p:spPr>
              <a:xfrm>
                <a:off x="6275176" y="5803076"/>
                <a:ext cx="1157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b="1" i="1" dirty="0"/>
                  <a:t>T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4819FDE-0300-478C-A71E-EC80DC933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76" y="5803076"/>
                <a:ext cx="1157625" cy="369332"/>
              </a:xfrm>
              <a:prstGeom prst="rect">
                <a:avLst/>
              </a:prstGeom>
              <a:blipFill>
                <a:blip r:embed="rId10"/>
                <a:stretch>
                  <a:fillRect t="-8197" r="-315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3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1037032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20.6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/>
              <p:nvPr/>
            </p:nvSpPr>
            <p:spPr>
              <a:xfrm>
                <a:off x="1107007" y="1540404"/>
                <a:ext cx="9590022" cy="734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 The normal space </a:t>
                </a:r>
                <a:r>
                  <a:rPr lang="en-US" altLang="ko-KR" sz="2000" b="1" i="1" dirty="0"/>
                  <a:t>N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)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on the surface </a:t>
                </a:r>
                <a:r>
                  <a:rPr lang="en-US" altLang="ko-KR" sz="2000" b="1" i="1" dirty="0"/>
                  <a:t>S</a:t>
                </a:r>
                <a:r>
                  <a:rPr lang="en-US" altLang="ko-KR" sz="2000" dirty="0"/>
                  <a:t> = {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} is the set </a:t>
                </a:r>
                <a:r>
                  <a:rPr lang="en-US" altLang="ko-KR" sz="2000" b="1" i="1" dirty="0"/>
                  <a:t>N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) = {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ko-KR" sz="2000" b="1" dirty="0">
                            <a:latin typeface="Cambria Math" panose="02040503050406030204" pitchFamily="18" charset="0"/>
                          </a:rPr>
                          <m:t>𝐡</m:t>
                        </m:r>
                        <m:d>
                          <m:dPr>
                            <m:ctrlPr>
                              <a:rPr lang="en-US" altLang="ko-KR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} 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007" y="1540404"/>
                <a:ext cx="9590022" cy="734240"/>
              </a:xfrm>
              <a:prstGeom prst="rect">
                <a:avLst/>
              </a:prstGeom>
              <a:blipFill>
                <a:blip r:embed="rId3"/>
                <a:stretch>
                  <a:fillRect l="-699" t="-4167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44A8FD71-9590-4570-8F7E-EF9F7CC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65" y="2867189"/>
            <a:ext cx="4440790" cy="3179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560AF9-ACCF-4326-8B62-C2599B72A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80" y="2733988"/>
            <a:ext cx="6698796" cy="20029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AEDA39-BDE2-4431-BE82-64FDB3DCA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007" y="5317596"/>
            <a:ext cx="4440790" cy="4702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6B3EC9-619E-4857-88BC-EB3A49C2B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407" y="5469996"/>
            <a:ext cx="4440790" cy="4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F72FF8-18EF-45BA-9D70-6EFB9536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64" y="1445077"/>
            <a:ext cx="8251659" cy="431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F6F8E-2B97-4662-8BF9-F937A26FB3D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/>
              <p:nvPr/>
            </p:nvSpPr>
            <p:spPr>
              <a:xfrm>
                <a:off x="4232875" y="1796967"/>
                <a:ext cx="269239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1BDBD-9941-446D-A4AC-0AA71EBE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75" y="1796967"/>
                <a:ext cx="2692399" cy="945643"/>
              </a:xfrm>
              <a:prstGeom prst="rect">
                <a:avLst/>
              </a:prstGeom>
              <a:blipFill>
                <a:blip r:embed="rId3"/>
                <a:stretch>
                  <a:fillRect l="-679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9B9FA-82C1-4603-B42A-6C2596AA7C09}"/>
                  </a:ext>
                </a:extLst>
              </p:cNvPr>
              <p:cNvSpPr txBox="1"/>
              <p:nvPr/>
            </p:nvSpPr>
            <p:spPr>
              <a:xfrm>
                <a:off x="660400" y="887308"/>
                <a:ext cx="10794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• Nonlinear problems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C9B9FA-82C1-4603-B42A-6C2596AA7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887308"/>
                <a:ext cx="10794314" cy="369332"/>
              </a:xfrm>
              <a:prstGeom prst="rect">
                <a:avLst/>
              </a:prstGeom>
              <a:blipFill>
                <a:blip r:embed="rId4"/>
                <a:stretch>
                  <a:fillRect l="-45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BC737-3787-4CBA-A485-4E955C49D586}"/>
                  </a:ext>
                </a:extLst>
              </p:cNvPr>
              <p:cNvSpPr txBox="1"/>
              <p:nvPr/>
            </p:nvSpPr>
            <p:spPr>
              <a:xfrm>
                <a:off x="2644209" y="2891701"/>
                <a:ext cx="7167056" cy="42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r>
                  <a:rPr lang="en-US" altLang="ko-KR" i="1" dirty="0"/>
                  <a:t> </a:t>
                </a:r>
                <a:r>
                  <a:rPr lang="en-US" altLang="ko-KR" dirty="0"/>
                  <a:t>and m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n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EBC737-3787-4CBA-A485-4E955C49D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09" y="2891701"/>
                <a:ext cx="7167056" cy="421654"/>
              </a:xfrm>
              <a:prstGeom prst="rect">
                <a:avLst/>
              </a:prstGeom>
              <a:blipFill>
                <a:blip r:embed="rId5"/>
                <a:stretch>
                  <a:fillRect l="-766" b="-1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900B2A-B47E-4F76-8F90-B75F82DFCC3C}"/>
                  </a:ext>
                </a:extLst>
              </p:cNvPr>
              <p:cNvSpPr txBox="1"/>
              <p:nvPr/>
            </p:nvSpPr>
            <p:spPr>
              <a:xfrm>
                <a:off x="6548511" y="2070780"/>
                <a:ext cx="1977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900B2A-B47E-4F76-8F90-B75F82DFC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11" y="2070780"/>
                <a:ext cx="1977652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256D84D-1D0D-46A8-853F-6EB52092636A}"/>
              </a:ext>
            </a:extLst>
          </p:cNvPr>
          <p:cNvSpPr txBox="1"/>
          <p:nvPr/>
        </p:nvSpPr>
        <p:spPr>
          <a:xfrm>
            <a:off x="660400" y="3501725"/>
            <a:ext cx="230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In vector notation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1DE916-53AB-4742-8B40-093B91FEAD84}"/>
                  </a:ext>
                </a:extLst>
              </p:cNvPr>
              <p:cNvSpPr txBox="1"/>
              <p:nvPr/>
            </p:nvSpPr>
            <p:spPr>
              <a:xfrm>
                <a:off x="1902803" y="5362617"/>
                <a:ext cx="716705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Where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1DE916-53AB-4742-8B40-093B91FE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803" y="5362617"/>
                <a:ext cx="7167056" cy="391646"/>
              </a:xfrm>
              <a:prstGeom prst="rect">
                <a:avLst/>
              </a:prstGeom>
              <a:blipFill>
                <a:blip r:embed="rId7"/>
                <a:stretch>
                  <a:fillRect t="-9375"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4FB929-3ACE-4C65-919E-5CA5C04AE651}"/>
                  </a:ext>
                </a:extLst>
              </p:cNvPr>
              <p:cNvSpPr txBox="1"/>
              <p:nvPr/>
            </p:nvSpPr>
            <p:spPr>
              <a:xfrm>
                <a:off x="4232875" y="4352172"/>
                <a:ext cx="269239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4FB929-3ACE-4C65-919E-5CA5C04A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75" y="4352172"/>
                <a:ext cx="2692399" cy="945643"/>
              </a:xfrm>
              <a:prstGeom prst="rect">
                <a:avLst/>
              </a:prstGeom>
              <a:blipFill>
                <a:blip r:embed="rId8"/>
                <a:stretch>
                  <a:fillRect l="-679" b="-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4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ADB9E-6028-42E9-A769-5E7755545F7A}"/>
              </a:ext>
            </a:extLst>
          </p:cNvPr>
          <p:cNvSpPr txBox="1"/>
          <p:nvPr/>
        </p:nvSpPr>
        <p:spPr>
          <a:xfrm>
            <a:off x="660400" y="887308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1A48C-A439-4005-B2CE-5FD3C753D52D}"/>
              </a:ext>
            </a:extLst>
          </p:cNvPr>
          <p:cNvSpPr txBox="1"/>
          <p:nvPr/>
        </p:nvSpPr>
        <p:spPr>
          <a:xfrm>
            <a:off x="1433384" y="14090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Any point satisfying the constraints is called a feasible point The set of all feasible points,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242D7-9CC1-4AB2-B558-E75AC546BDCA}"/>
              </a:ext>
            </a:extLst>
          </p:cNvPr>
          <p:cNvSpPr txBox="1"/>
          <p:nvPr/>
        </p:nvSpPr>
        <p:spPr>
          <a:xfrm>
            <a:off x="1433384" y="233807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 called a </a:t>
            </a:r>
            <a:r>
              <a:rPr lang="en-US" altLang="ko-KR" i="1" dirty="0"/>
              <a:t>feasible set</a:t>
            </a:r>
            <a:r>
              <a:rPr lang="en-US" altLang="ko-KR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816BA22-986C-4459-96B9-2B43E3DFBC28}"/>
                  </a:ext>
                </a:extLst>
              </p:cNvPr>
              <p:cNvSpPr/>
              <p:nvPr/>
            </p:nvSpPr>
            <p:spPr>
              <a:xfrm>
                <a:off x="3916263" y="1881707"/>
                <a:ext cx="3263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≤0}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816BA22-986C-4459-96B9-2B43E3DF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63" y="1881707"/>
                <a:ext cx="3263842" cy="369332"/>
              </a:xfrm>
              <a:prstGeom prst="rect">
                <a:avLst/>
              </a:prstGeom>
              <a:blipFill>
                <a:blip r:embed="rId3"/>
                <a:stretch>
                  <a:fillRect l="-149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0EE14-6085-4BC7-853D-6F074656C45C}"/>
                  </a:ext>
                </a:extLst>
              </p:cNvPr>
              <p:cNvSpPr txBox="1"/>
              <p:nvPr/>
            </p:nvSpPr>
            <p:spPr>
              <a:xfrm>
                <a:off x="2375248" y="3139146"/>
                <a:ext cx="2296160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/>
                  <a:t>	     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80EE14-6085-4BC7-853D-6F074656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48" y="3139146"/>
                <a:ext cx="2296160" cy="928267"/>
              </a:xfrm>
              <a:prstGeom prst="rect">
                <a:avLst/>
              </a:prstGeom>
              <a:blipFill>
                <a:blip r:embed="rId4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BF0CEF-958D-4CD3-AA1D-D77928EE0E0C}"/>
              </a:ext>
            </a:extLst>
          </p:cNvPr>
          <p:cNvSpPr txBox="1"/>
          <p:nvPr/>
        </p:nvSpPr>
        <p:spPr>
          <a:xfrm>
            <a:off x="1631646" y="4181074"/>
            <a:ext cx="407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 programming problems of the form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4DBF62-EC61-4530-ADA9-E516C9EB2A6B}"/>
                  </a:ext>
                </a:extLst>
              </p:cNvPr>
              <p:cNvSpPr txBox="1"/>
              <p:nvPr/>
            </p:nvSpPr>
            <p:spPr>
              <a:xfrm>
                <a:off x="7180105" y="3057139"/>
                <a:ext cx="269239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  <a:p>
                <a:r>
                  <a:rPr lang="en-US" altLang="ko-KR" b="0" dirty="0"/>
                  <a:t>	     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4DBF62-EC61-4530-ADA9-E516C9EB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05" y="3057139"/>
                <a:ext cx="2692399" cy="945643"/>
              </a:xfrm>
              <a:prstGeom prst="rect">
                <a:avLst/>
              </a:prstGeom>
              <a:blipFill>
                <a:blip r:embed="rId5"/>
                <a:stretch>
                  <a:fillRect l="-679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14CE9BC-071F-4149-B34D-2519165922C2}"/>
              </a:ext>
            </a:extLst>
          </p:cNvPr>
          <p:cNvSpPr txBox="1"/>
          <p:nvPr/>
        </p:nvSpPr>
        <p:spPr>
          <a:xfrm>
            <a:off x="6205845" y="4167848"/>
            <a:ext cx="464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Non-Linear programming problems of the form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C3EAD-338F-4441-8046-007A6ECCE67B}"/>
              </a:ext>
            </a:extLst>
          </p:cNvPr>
          <p:cNvSpPr txBox="1"/>
          <p:nvPr/>
        </p:nvSpPr>
        <p:spPr>
          <a:xfrm>
            <a:off x="1433384" y="4977581"/>
            <a:ext cx="789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It can easily be transformed into the minimization problem by observing  that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6DCF1E-E339-4DB7-B977-852BDAA61097}"/>
                  </a:ext>
                </a:extLst>
              </p:cNvPr>
              <p:cNvSpPr txBox="1"/>
              <p:nvPr/>
            </p:nvSpPr>
            <p:spPr>
              <a:xfrm>
                <a:off x="1600200" y="5561215"/>
                <a:ext cx="7895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maximize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dirty="0"/>
                  <a:t> = minimize 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6DCF1E-E339-4DB7-B977-852BDAA6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61215"/>
                <a:ext cx="7895967" cy="646331"/>
              </a:xfrm>
              <a:prstGeom prst="rect">
                <a:avLst/>
              </a:prstGeom>
              <a:blipFill>
                <a:blip r:embed="rId6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ADB9E-6028-42E9-A769-5E7755545F7A}"/>
              </a:ext>
            </a:extLst>
          </p:cNvPr>
          <p:cNvSpPr txBox="1"/>
          <p:nvPr/>
        </p:nvSpPr>
        <p:spPr>
          <a:xfrm>
            <a:off x="660400" y="887308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Example 20.1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B834E5-1511-4FB2-B627-23D10C9DC963}"/>
                  </a:ext>
                </a:extLst>
              </p:cNvPr>
              <p:cNvSpPr txBox="1"/>
              <p:nvPr/>
            </p:nvSpPr>
            <p:spPr>
              <a:xfrm>
                <a:off x="1452742" y="1822962"/>
                <a:ext cx="4506784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 −1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 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</a:p>
              <a:p>
                <a:r>
                  <a:rPr lang="en-US" altLang="ko-KR" b="0" dirty="0"/>
                  <a:t>	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B834E5-1511-4FB2-B627-23D10C9D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42" y="1822962"/>
                <a:ext cx="4506784" cy="946991"/>
              </a:xfrm>
              <a:prstGeom prst="rect">
                <a:avLst/>
              </a:prstGeom>
              <a:blipFill>
                <a:blip r:embed="rId3"/>
                <a:stretch>
                  <a:fillRect l="-405" b="-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F8ABA6-8CC8-4E1E-BBF3-D96EF0FE9C13}"/>
                  </a:ext>
                </a:extLst>
              </p:cNvPr>
              <p:cNvSpPr txBox="1"/>
              <p:nvPr/>
            </p:nvSpPr>
            <p:spPr>
              <a:xfrm>
                <a:off x="6459390" y="1502372"/>
                <a:ext cx="985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F8ABA6-8CC8-4E1E-BBF3-D96EF0FE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90" y="1502372"/>
                <a:ext cx="9858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612010A-9E9C-46DF-B258-1BC0DE8B2259}"/>
                  </a:ext>
                </a:extLst>
              </p:cNvPr>
              <p:cNvSpPr/>
              <p:nvPr/>
            </p:nvSpPr>
            <p:spPr>
              <a:xfrm>
                <a:off x="6459390" y="1807463"/>
                <a:ext cx="3545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612010A-9E9C-46DF-B258-1BC0DE8B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90" y="1807463"/>
                <a:ext cx="3545842" cy="369332"/>
              </a:xfrm>
              <a:prstGeom prst="rect">
                <a:avLst/>
              </a:prstGeom>
              <a:blipFill>
                <a:blip r:embed="rId5"/>
                <a:stretch>
                  <a:fillRect l="-51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64902DC-95D7-4AFF-A833-89033D9F442E}"/>
                  </a:ext>
                </a:extLst>
              </p:cNvPr>
              <p:cNvSpPr/>
              <p:nvPr/>
            </p:nvSpPr>
            <p:spPr>
              <a:xfrm>
                <a:off x="6459390" y="2149517"/>
                <a:ext cx="2582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64902DC-95D7-4AFF-A833-89033D9F4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90" y="2149517"/>
                <a:ext cx="258211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69FADFC-BA08-4CF3-875D-089D83ADC2CC}"/>
                  </a:ext>
                </a:extLst>
              </p:cNvPr>
              <p:cNvSpPr/>
              <p:nvPr/>
            </p:nvSpPr>
            <p:spPr>
              <a:xfrm>
                <a:off x="6459390" y="2519580"/>
                <a:ext cx="256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69FADFC-BA08-4CF3-875D-089D83ADC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390" y="2519580"/>
                <a:ext cx="2563715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0B3447C-4780-45B7-A3AF-728F061E8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42" y="3078959"/>
            <a:ext cx="4021711" cy="323635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F5A40F-CFBC-4E2A-BC87-4E7A0AA5CAA1}"/>
              </a:ext>
            </a:extLst>
          </p:cNvPr>
          <p:cNvCxnSpPr/>
          <p:nvPr/>
        </p:nvCxnSpPr>
        <p:spPr>
          <a:xfrm>
            <a:off x="2360141" y="3453714"/>
            <a:ext cx="2360140" cy="2360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D0AF1C8-B82C-40CC-9249-C70DCFE26364}"/>
              </a:ext>
            </a:extLst>
          </p:cNvPr>
          <p:cNvSpPr/>
          <p:nvPr/>
        </p:nvSpPr>
        <p:spPr>
          <a:xfrm>
            <a:off x="1977081" y="3509319"/>
            <a:ext cx="2767914" cy="2323070"/>
          </a:xfrm>
          <a:custGeom>
            <a:avLst/>
            <a:gdLst>
              <a:gd name="connsiteX0" fmla="*/ 383060 w 2767914"/>
              <a:gd name="connsiteY0" fmla="*/ 0 h 2323070"/>
              <a:gd name="connsiteX1" fmla="*/ 0 w 2767914"/>
              <a:gd name="connsiteY1" fmla="*/ 185351 h 2323070"/>
              <a:gd name="connsiteX2" fmla="*/ 0 w 2767914"/>
              <a:gd name="connsiteY2" fmla="*/ 2248930 h 2323070"/>
              <a:gd name="connsiteX3" fmla="*/ 2767914 w 2767914"/>
              <a:gd name="connsiteY3" fmla="*/ 2323070 h 2323070"/>
              <a:gd name="connsiteX4" fmla="*/ 383060 w 2767914"/>
              <a:gd name="connsiteY4" fmla="*/ 0 h 232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914" h="2323070">
                <a:moveTo>
                  <a:pt x="383060" y="0"/>
                </a:moveTo>
                <a:lnTo>
                  <a:pt x="0" y="185351"/>
                </a:lnTo>
                <a:lnTo>
                  <a:pt x="0" y="2248930"/>
                </a:lnTo>
                <a:lnTo>
                  <a:pt x="2767914" y="2323070"/>
                </a:lnTo>
                <a:lnTo>
                  <a:pt x="383060" y="0"/>
                </a:lnTo>
                <a:close/>
              </a:path>
            </a:pathLst>
          </a:custGeom>
          <a:solidFill>
            <a:srgbClr val="FFFF00">
              <a:alpha val="15000"/>
            </a:srgb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FBE882-1645-4BAC-8E59-76BC0888ED0A}"/>
              </a:ext>
            </a:extLst>
          </p:cNvPr>
          <p:cNvCxnSpPr>
            <a:cxnSpLocks/>
          </p:cNvCxnSpPr>
          <p:nvPr/>
        </p:nvCxnSpPr>
        <p:spPr>
          <a:xfrm flipH="1">
            <a:off x="2019300" y="4438650"/>
            <a:ext cx="1314451" cy="1314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D0431C7-34F8-45F2-A9C7-E9E94A230B59}"/>
              </a:ext>
            </a:extLst>
          </p:cNvPr>
          <p:cNvSpPr/>
          <p:nvPr/>
        </p:nvSpPr>
        <p:spPr>
          <a:xfrm>
            <a:off x="2914650" y="4410075"/>
            <a:ext cx="1123950" cy="1228725"/>
          </a:xfrm>
          <a:custGeom>
            <a:avLst/>
            <a:gdLst>
              <a:gd name="connsiteX0" fmla="*/ 0 w 1123950"/>
              <a:gd name="connsiteY0" fmla="*/ 1171575 h 1228725"/>
              <a:gd name="connsiteX1" fmla="*/ 9525 w 1123950"/>
              <a:gd name="connsiteY1" fmla="*/ 981075 h 1228725"/>
              <a:gd name="connsiteX2" fmla="*/ 47625 w 1123950"/>
              <a:gd name="connsiteY2" fmla="*/ 895350 h 1228725"/>
              <a:gd name="connsiteX3" fmla="*/ 57150 w 1123950"/>
              <a:gd name="connsiteY3" fmla="*/ 866775 h 1228725"/>
              <a:gd name="connsiteX4" fmla="*/ 76200 w 1123950"/>
              <a:gd name="connsiteY4" fmla="*/ 828675 h 1228725"/>
              <a:gd name="connsiteX5" fmla="*/ 95250 w 1123950"/>
              <a:gd name="connsiteY5" fmla="*/ 771525 h 1228725"/>
              <a:gd name="connsiteX6" fmla="*/ 123825 w 1123950"/>
              <a:gd name="connsiteY6" fmla="*/ 714375 h 1228725"/>
              <a:gd name="connsiteX7" fmla="*/ 142875 w 1123950"/>
              <a:gd name="connsiteY7" fmla="*/ 571500 h 1228725"/>
              <a:gd name="connsiteX8" fmla="*/ 161925 w 1123950"/>
              <a:gd name="connsiteY8" fmla="*/ 514350 h 1228725"/>
              <a:gd name="connsiteX9" fmla="*/ 171450 w 1123950"/>
              <a:gd name="connsiteY9" fmla="*/ 485775 h 1228725"/>
              <a:gd name="connsiteX10" fmla="*/ 180975 w 1123950"/>
              <a:gd name="connsiteY10" fmla="*/ 457200 h 1228725"/>
              <a:gd name="connsiteX11" fmla="*/ 209550 w 1123950"/>
              <a:gd name="connsiteY11" fmla="*/ 361950 h 1228725"/>
              <a:gd name="connsiteX12" fmla="*/ 238125 w 1123950"/>
              <a:gd name="connsiteY12" fmla="*/ 333375 h 1228725"/>
              <a:gd name="connsiteX13" fmla="*/ 266700 w 1123950"/>
              <a:gd name="connsiteY13" fmla="*/ 266700 h 1228725"/>
              <a:gd name="connsiteX14" fmla="*/ 304800 w 1123950"/>
              <a:gd name="connsiteY14" fmla="*/ 209550 h 1228725"/>
              <a:gd name="connsiteX15" fmla="*/ 323850 w 1123950"/>
              <a:gd name="connsiteY15" fmla="*/ 171450 h 1228725"/>
              <a:gd name="connsiteX16" fmla="*/ 352425 w 1123950"/>
              <a:gd name="connsiteY16" fmla="*/ 114300 h 1228725"/>
              <a:gd name="connsiteX17" fmla="*/ 381000 w 1123950"/>
              <a:gd name="connsiteY17" fmla="*/ 95250 h 1228725"/>
              <a:gd name="connsiteX18" fmla="*/ 428625 w 1123950"/>
              <a:gd name="connsiteY18" fmla="*/ 47625 h 1228725"/>
              <a:gd name="connsiteX19" fmla="*/ 514350 w 1123950"/>
              <a:gd name="connsiteY19" fmla="*/ 0 h 1228725"/>
              <a:gd name="connsiteX20" fmla="*/ 619125 w 1123950"/>
              <a:gd name="connsiteY20" fmla="*/ 9525 h 1228725"/>
              <a:gd name="connsiteX21" fmla="*/ 657225 w 1123950"/>
              <a:gd name="connsiteY21" fmla="*/ 57150 h 1228725"/>
              <a:gd name="connsiteX22" fmla="*/ 695325 w 1123950"/>
              <a:gd name="connsiteY22" fmla="*/ 114300 h 1228725"/>
              <a:gd name="connsiteX23" fmla="*/ 714375 w 1123950"/>
              <a:gd name="connsiteY23" fmla="*/ 142875 h 1228725"/>
              <a:gd name="connsiteX24" fmla="*/ 733425 w 1123950"/>
              <a:gd name="connsiteY24" fmla="*/ 200025 h 1228725"/>
              <a:gd name="connsiteX25" fmla="*/ 762000 w 1123950"/>
              <a:gd name="connsiteY25" fmla="*/ 228600 h 1228725"/>
              <a:gd name="connsiteX26" fmla="*/ 790575 w 1123950"/>
              <a:gd name="connsiteY26" fmla="*/ 295275 h 1228725"/>
              <a:gd name="connsiteX27" fmla="*/ 828675 w 1123950"/>
              <a:gd name="connsiteY27" fmla="*/ 352425 h 1228725"/>
              <a:gd name="connsiteX28" fmla="*/ 847725 w 1123950"/>
              <a:gd name="connsiteY28" fmla="*/ 381000 h 1228725"/>
              <a:gd name="connsiteX29" fmla="*/ 857250 w 1123950"/>
              <a:gd name="connsiteY29" fmla="*/ 419100 h 1228725"/>
              <a:gd name="connsiteX30" fmla="*/ 885825 w 1123950"/>
              <a:gd name="connsiteY30" fmla="*/ 438150 h 1228725"/>
              <a:gd name="connsiteX31" fmla="*/ 904875 w 1123950"/>
              <a:gd name="connsiteY31" fmla="*/ 466725 h 1228725"/>
              <a:gd name="connsiteX32" fmla="*/ 914400 w 1123950"/>
              <a:gd name="connsiteY32" fmla="*/ 495300 h 1228725"/>
              <a:gd name="connsiteX33" fmla="*/ 933450 w 1123950"/>
              <a:gd name="connsiteY33" fmla="*/ 581025 h 1228725"/>
              <a:gd name="connsiteX34" fmla="*/ 962025 w 1123950"/>
              <a:gd name="connsiteY34" fmla="*/ 638175 h 1228725"/>
              <a:gd name="connsiteX35" fmla="*/ 990600 w 1123950"/>
              <a:gd name="connsiteY35" fmla="*/ 742950 h 1228725"/>
              <a:gd name="connsiteX36" fmla="*/ 1009650 w 1123950"/>
              <a:gd name="connsiteY36" fmla="*/ 800100 h 1228725"/>
              <a:gd name="connsiteX37" fmla="*/ 1019175 w 1123950"/>
              <a:gd name="connsiteY37" fmla="*/ 828675 h 1228725"/>
              <a:gd name="connsiteX38" fmla="*/ 1028700 w 1123950"/>
              <a:gd name="connsiteY38" fmla="*/ 866775 h 1228725"/>
              <a:gd name="connsiteX39" fmla="*/ 1047750 w 1123950"/>
              <a:gd name="connsiteY39" fmla="*/ 895350 h 1228725"/>
              <a:gd name="connsiteX40" fmla="*/ 1066800 w 1123950"/>
              <a:gd name="connsiteY40" fmla="*/ 952500 h 1228725"/>
              <a:gd name="connsiteX41" fmla="*/ 1085850 w 1123950"/>
              <a:gd name="connsiteY41" fmla="*/ 1009650 h 1228725"/>
              <a:gd name="connsiteX42" fmla="*/ 1095375 w 1123950"/>
              <a:gd name="connsiteY42" fmla="*/ 1038225 h 1228725"/>
              <a:gd name="connsiteX43" fmla="*/ 1114425 w 1123950"/>
              <a:gd name="connsiteY43" fmla="*/ 1181100 h 1228725"/>
              <a:gd name="connsiteX44" fmla="*/ 1123950 w 1123950"/>
              <a:gd name="connsiteY4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23950" h="1228725">
                <a:moveTo>
                  <a:pt x="0" y="1171575"/>
                </a:moveTo>
                <a:cubicBezTo>
                  <a:pt x="3175" y="1108075"/>
                  <a:pt x="2237" y="1044235"/>
                  <a:pt x="9525" y="981075"/>
                </a:cubicBezTo>
                <a:cubicBezTo>
                  <a:pt x="16897" y="917184"/>
                  <a:pt x="26158" y="938285"/>
                  <a:pt x="47625" y="895350"/>
                </a:cubicBezTo>
                <a:cubicBezTo>
                  <a:pt x="52115" y="886370"/>
                  <a:pt x="53195" y="876003"/>
                  <a:pt x="57150" y="866775"/>
                </a:cubicBezTo>
                <a:cubicBezTo>
                  <a:pt x="62743" y="853724"/>
                  <a:pt x="70927" y="841858"/>
                  <a:pt x="76200" y="828675"/>
                </a:cubicBezTo>
                <a:cubicBezTo>
                  <a:pt x="83658" y="810031"/>
                  <a:pt x="84111" y="788233"/>
                  <a:pt x="95250" y="771525"/>
                </a:cubicBezTo>
                <a:cubicBezTo>
                  <a:pt x="119869" y="734596"/>
                  <a:pt x="110680" y="753810"/>
                  <a:pt x="123825" y="714375"/>
                </a:cubicBezTo>
                <a:cubicBezTo>
                  <a:pt x="126996" y="685834"/>
                  <a:pt x="134324" y="605704"/>
                  <a:pt x="142875" y="571500"/>
                </a:cubicBezTo>
                <a:cubicBezTo>
                  <a:pt x="147745" y="552019"/>
                  <a:pt x="155575" y="533400"/>
                  <a:pt x="161925" y="514350"/>
                </a:cubicBezTo>
                <a:lnTo>
                  <a:pt x="171450" y="485775"/>
                </a:lnTo>
                <a:cubicBezTo>
                  <a:pt x="174625" y="476250"/>
                  <a:pt x="178540" y="466940"/>
                  <a:pt x="180975" y="457200"/>
                </a:cubicBezTo>
                <a:cubicBezTo>
                  <a:pt x="185292" y="439933"/>
                  <a:pt x="201820" y="369680"/>
                  <a:pt x="209550" y="361950"/>
                </a:cubicBezTo>
                <a:lnTo>
                  <a:pt x="238125" y="333375"/>
                </a:lnTo>
                <a:cubicBezTo>
                  <a:pt x="247979" y="303814"/>
                  <a:pt x="249045" y="296125"/>
                  <a:pt x="266700" y="266700"/>
                </a:cubicBezTo>
                <a:cubicBezTo>
                  <a:pt x="278480" y="247067"/>
                  <a:pt x="294561" y="230028"/>
                  <a:pt x="304800" y="209550"/>
                </a:cubicBezTo>
                <a:cubicBezTo>
                  <a:pt x="311150" y="196850"/>
                  <a:pt x="318257" y="184501"/>
                  <a:pt x="323850" y="171450"/>
                </a:cubicBezTo>
                <a:cubicBezTo>
                  <a:pt x="335470" y="144336"/>
                  <a:pt x="329544" y="137181"/>
                  <a:pt x="352425" y="114300"/>
                </a:cubicBezTo>
                <a:cubicBezTo>
                  <a:pt x="360520" y="106205"/>
                  <a:pt x="371475" y="101600"/>
                  <a:pt x="381000" y="95250"/>
                </a:cubicBezTo>
                <a:cubicBezTo>
                  <a:pt x="396402" y="49043"/>
                  <a:pt x="379583" y="77050"/>
                  <a:pt x="428625" y="47625"/>
                </a:cubicBezTo>
                <a:cubicBezTo>
                  <a:pt x="510505" y="-1503"/>
                  <a:pt x="456873" y="19159"/>
                  <a:pt x="514350" y="0"/>
                </a:cubicBezTo>
                <a:cubicBezTo>
                  <a:pt x="549275" y="3175"/>
                  <a:pt x="584834" y="2177"/>
                  <a:pt x="619125" y="9525"/>
                </a:cubicBezTo>
                <a:cubicBezTo>
                  <a:pt x="656861" y="17611"/>
                  <a:pt x="643372" y="32215"/>
                  <a:pt x="657225" y="57150"/>
                </a:cubicBezTo>
                <a:cubicBezTo>
                  <a:pt x="668344" y="77164"/>
                  <a:pt x="682625" y="95250"/>
                  <a:pt x="695325" y="114300"/>
                </a:cubicBezTo>
                <a:cubicBezTo>
                  <a:pt x="701675" y="123825"/>
                  <a:pt x="710755" y="132015"/>
                  <a:pt x="714375" y="142875"/>
                </a:cubicBezTo>
                <a:cubicBezTo>
                  <a:pt x="720725" y="161925"/>
                  <a:pt x="719226" y="185826"/>
                  <a:pt x="733425" y="200025"/>
                </a:cubicBezTo>
                <a:cubicBezTo>
                  <a:pt x="742950" y="209550"/>
                  <a:pt x="754170" y="217639"/>
                  <a:pt x="762000" y="228600"/>
                </a:cubicBezTo>
                <a:cubicBezTo>
                  <a:pt x="809691" y="295368"/>
                  <a:pt x="759483" y="239309"/>
                  <a:pt x="790575" y="295275"/>
                </a:cubicBezTo>
                <a:cubicBezTo>
                  <a:pt x="801694" y="315289"/>
                  <a:pt x="815975" y="333375"/>
                  <a:pt x="828675" y="352425"/>
                </a:cubicBezTo>
                <a:lnTo>
                  <a:pt x="847725" y="381000"/>
                </a:lnTo>
                <a:cubicBezTo>
                  <a:pt x="850900" y="393700"/>
                  <a:pt x="849988" y="408208"/>
                  <a:pt x="857250" y="419100"/>
                </a:cubicBezTo>
                <a:cubicBezTo>
                  <a:pt x="863600" y="428625"/>
                  <a:pt x="877730" y="430055"/>
                  <a:pt x="885825" y="438150"/>
                </a:cubicBezTo>
                <a:cubicBezTo>
                  <a:pt x="893920" y="446245"/>
                  <a:pt x="899755" y="456486"/>
                  <a:pt x="904875" y="466725"/>
                </a:cubicBezTo>
                <a:cubicBezTo>
                  <a:pt x="909365" y="475705"/>
                  <a:pt x="911642" y="485646"/>
                  <a:pt x="914400" y="495300"/>
                </a:cubicBezTo>
                <a:cubicBezTo>
                  <a:pt x="933956" y="563746"/>
                  <a:pt x="913808" y="502459"/>
                  <a:pt x="933450" y="581025"/>
                </a:cubicBezTo>
                <a:cubicBezTo>
                  <a:pt x="948338" y="640575"/>
                  <a:pt x="935419" y="578311"/>
                  <a:pt x="962025" y="638175"/>
                </a:cubicBezTo>
                <a:cubicBezTo>
                  <a:pt x="989116" y="699129"/>
                  <a:pt x="974782" y="684950"/>
                  <a:pt x="990600" y="742950"/>
                </a:cubicBezTo>
                <a:cubicBezTo>
                  <a:pt x="995884" y="762323"/>
                  <a:pt x="1003300" y="781050"/>
                  <a:pt x="1009650" y="800100"/>
                </a:cubicBezTo>
                <a:cubicBezTo>
                  <a:pt x="1012825" y="809625"/>
                  <a:pt x="1016740" y="818935"/>
                  <a:pt x="1019175" y="828675"/>
                </a:cubicBezTo>
                <a:cubicBezTo>
                  <a:pt x="1022350" y="841375"/>
                  <a:pt x="1023543" y="854743"/>
                  <a:pt x="1028700" y="866775"/>
                </a:cubicBezTo>
                <a:cubicBezTo>
                  <a:pt x="1033209" y="877297"/>
                  <a:pt x="1043101" y="884889"/>
                  <a:pt x="1047750" y="895350"/>
                </a:cubicBezTo>
                <a:cubicBezTo>
                  <a:pt x="1055905" y="913700"/>
                  <a:pt x="1060450" y="933450"/>
                  <a:pt x="1066800" y="952500"/>
                </a:cubicBezTo>
                <a:lnTo>
                  <a:pt x="1085850" y="1009650"/>
                </a:lnTo>
                <a:lnTo>
                  <a:pt x="1095375" y="1038225"/>
                </a:lnTo>
                <a:cubicBezTo>
                  <a:pt x="1100191" y="1076752"/>
                  <a:pt x="1107852" y="1141665"/>
                  <a:pt x="1114425" y="1181100"/>
                </a:cubicBezTo>
                <a:cubicBezTo>
                  <a:pt x="1117087" y="1197069"/>
                  <a:pt x="1123950" y="1228725"/>
                  <a:pt x="1123950" y="1228725"/>
                </a:cubicBezTo>
              </a:path>
            </a:pathLst>
          </a:custGeom>
          <a:noFill/>
          <a:ln w="19050"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D948E8-FBAB-4AB8-8A2E-917396EDEDD5}"/>
                  </a:ext>
                </a:extLst>
              </p:cNvPr>
              <p:cNvSpPr txBox="1"/>
              <p:nvPr/>
            </p:nvSpPr>
            <p:spPr>
              <a:xfrm>
                <a:off x="6354618" y="4235370"/>
                <a:ext cx="2563715" cy="67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= -1/4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[0.5, 1.5]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D948E8-FBAB-4AB8-8A2E-917396ED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618" y="4235370"/>
                <a:ext cx="2563715" cy="672428"/>
              </a:xfrm>
              <a:prstGeom prst="rect">
                <a:avLst/>
              </a:prstGeom>
              <a:blipFill>
                <a:blip r:embed="rId9"/>
                <a:stretch>
                  <a:fillRect l="-713" t="-4545" b="-1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872B3E-9239-4EFB-B2C2-16EB2FB42A03}"/>
              </a:ext>
            </a:extLst>
          </p:cNvPr>
          <p:cNvSpPr/>
          <p:nvPr/>
        </p:nvSpPr>
        <p:spPr>
          <a:xfrm rot="19041088">
            <a:off x="2047728" y="4732441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feasible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49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42240" y="14224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ADB9E-6028-42E9-A769-5E7755545F7A}"/>
              </a:ext>
            </a:extLst>
          </p:cNvPr>
          <p:cNvSpPr txBox="1"/>
          <p:nvPr/>
        </p:nvSpPr>
        <p:spPr>
          <a:xfrm>
            <a:off x="660400" y="753507"/>
            <a:ext cx="30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Problem Formulation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047A6-C4F6-4D25-9E07-241AFEFCCDC2}"/>
              </a:ext>
            </a:extLst>
          </p:cNvPr>
          <p:cNvSpPr txBox="1"/>
          <p:nvPr/>
        </p:nvSpPr>
        <p:spPr>
          <a:xfrm>
            <a:off x="660400" y="3229094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20.1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000A8-E8C5-481A-A01F-BDE7B43B708B}"/>
                  </a:ext>
                </a:extLst>
              </p:cNvPr>
              <p:cNvSpPr txBox="1"/>
              <p:nvPr/>
            </p:nvSpPr>
            <p:spPr>
              <a:xfrm>
                <a:off x="4158344" y="1575725"/>
                <a:ext cx="2692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000A8-E8C5-481A-A01F-BDE7B43B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44" y="1575725"/>
                <a:ext cx="2692399" cy="646331"/>
              </a:xfrm>
              <a:prstGeom prst="rect">
                <a:avLst/>
              </a:prstGeom>
              <a:blipFill>
                <a:blip r:embed="rId3"/>
                <a:stretch>
                  <a:fillRect l="-679" b="-12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B091A3-093E-4061-8BFC-0DB1DE3C9EAF}"/>
              </a:ext>
            </a:extLst>
          </p:cNvPr>
          <p:cNvSpPr txBox="1"/>
          <p:nvPr/>
        </p:nvSpPr>
        <p:spPr>
          <a:xfrm>
            <a:off x="829020" y="1145433"/>
            <a:ext cx="63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class of optimization problems we analyze in this chapter 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3C2377-5200-4F40-B61D-521483E6481F}"/>
                  </a:ext>
                </a:extLst>
              </p:cNvPr>
              <p:cNvSpPr txBox="1"/>
              <p:nvPr/>
            </p:nvSpPr>
            <p:spPr>
              <a:xfrm>
                <a:off x="2644209" y="2364286"/>
                <a:ext cx="7167056" cy="39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ko-KR" dirty="0"/>
                  <a:t> and m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n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3C2377-5200-4F40-B61D-521483E6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09" y="2364286"/>
                <a:ext cx="7167056" cy="393313"/>
              </a:xfrm>
              <a:prstGeom prst="rect">
                <a:avLst/>
              </a:prstGeom>
              <a:blipFill>
                <a:blip r:embed="rId4"/>
                <a:stretch>
                  <a:fillRect l="-766" t="-4688" b="-26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B7433A-5272-409C-8CDB-1AE8AAD064EA}"/>
                  </a:ext>
                </a:extLst>
              </p:cNvPr>
              <p:cNvSpPr txBox="1"/>
              <p:nvPr/>
            </p:nvSpPr>
            <p:spPr>
              <a:xfrm>
                <a:off x="1611086" y="2784787"/>
                <a:ext cx="8200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We assume that the function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</m:oMath>
                </a14:m>
                <a:r>
                  <a:rPr lang="en-US" altLang="ko-KR" dirty="0"/>
                  <a:t> is continuously differentiable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B7433A-5272-409C-8CDB-1AE8AAD06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86" y="2784787"/>
                <a:ext cx="8200179" cy="369332"/>
              </a:xfrm>
              <a:prstGeom prst="rect">
                <a:avLst/>
              </a:prstGeom>
              <a:blipFill>
                <a:blip r:embed="rId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67180-2804-45D3-9303-D38C94ABE2F1}"/>
                  </a:ext>
                </a:extLst>
              </p:cNvPr>
              <p:cNvSpPr txBox="1"/>
              <p:nvPr/>
            </p:nvSpPr>
            <p:spPr>
              <a:xfrm>
                <a:off x="915056" y="3659386"/>
                <a:ext cx="959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satisfying the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= 0,...,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= 0 is said to be a </a:t>
                </a:r>
                <a:r>
                  <a:rPr lang="en-US" altLang="ko-KR" b="1" i="1" dirty="0"/>
                  <a:t>regular point </a:t>
                </a:r>
                <a:r>
                  <a:rPr lang="en-US" altLang="ko-KR" dirty="0"/>
                  <a:t>of the constraints if the gradient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are linearly independent.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E67180-2804-45D3-9303-D38C94AB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56" y="3659386"/>
                <a:ext cx="9592237" cy="646331"/>
              </a:xfrm>
              <a:prstGeom prst="rect">
                <a:avLst/>
              </a:prstGeom>
              <a:blipFill>
                <a:blip r:embed="rId6"/>
                <a:stretch>
                  <a:fillRect l="-508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C6D2B1E-E252-43B3-8029-0625DCAE2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1" y="4612680"/>
            <a:ext cx="2972215" cy="1009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7869A7-8DDB-47F9-937B-D05ECB389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965" y="4312246"/>
            <a:ext cx="5391150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1AFD38-8578-4800-B104-9AEBEF76D5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5990" y="5683431"/>
            <a:ext cx="5753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3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ADB9E-6028-42E9-A769-5E7755545F7A}"/>
              </a:ext>
            </a:extLst>
          </p:cNvPr>
          <p:cNvSpPr txBox="1"/>
          <p:nvPr/>
        </p:nvSpPr>
        <p:spPr>
          <a:xfrm>
            <a:off x="660400" y="753507"/>
            <a:ext cx="30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Problem Formulation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047A6-C4F6-4D25-9E07-241AFEFCCDC2}"/>
              </a:ext>
            </a:extLst>
          </p:cNvPr>
          <p:cNvSpPr txBox="1"/>
          <p:nvPr/>
        </p:nvSpPr>
        <p:spPr>
          <a:xfrm>
            <a:off x="660400" y="1183799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20.2</a:t>
            </a:r>
            <a:endParaRPr lang="ko-KR" altLang="en-US" b="1" dirty="0"/>
          </a:p>
        </p:txBody>
      </p:sp>
      <p:pic>
        <p:nvPicPr>
          <p:cNvPr id="8" name="그림 7" descr="머그이(가) 표시된 사진&#10;&#10;자동 생성된 설명">
            <a:extLst>
              <a:ext uri="{FF2B5EF4-FFF2-40B4-BE49-F238E27FC236}">
                <a16:creationId xmlns:a16="http://schemas.microsoft.com/office/drawing/2014/main" id="{A86018D2-5D27-4941-A1BB-923953B7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29" y="1971451"/>
            <a:ext cx="3087942" cy="22842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7ADA8-D5A4-4F08-862B-1BF3850EE8CE}"/>
                  </a:ext>
                </a:extLst>
              </p:cNvPr>
              <p:cNvSpPr txBox="1"/>
              <p:nvPr/>
            </p:nvSpPr>
            <p:spPr>
              <a:xfrm>
                <a:off x="986971" y="1636455"/>
                <a:ext cx="943428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Let n = 3 and m = 1 (i.e., we are operating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). Assuming that all points in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are regular, the set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is a two-dimensional surface. For example, let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7ADA8-D5A4-4F08-862B-1BF3850E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1" y="1636455"/>
                <a:ext cx="9434286" cy="669992"/>
              </a:xfrm>
              <a:prstGeom prst="rect">
                <a:avLst/>
              </a:prstGeom>
              <a:blipFill>
                <a:blip r:embed="rId4"/>
                <a:stretch>
                  <a:fillRect l="-581" t="-3636" r="-84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15FC163-F38B-4109-BB07-6CF80358C308}"/>
                  </a:ext>
                </a:extLst>
              </p:cNvPr>
              <p:cNvSpPr/>
              <p:nvPr/>
            </p:nvSpPr>
            <p:spPr>
              <a:xfrm>
                <a:off x="2385490" y="2319849"/>
                <a:ext cx="1980607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15FC163-F38B-4109-BB07-6CF80358C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2319849"/>
                <a:ext cx="1980607" cy="374461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69D612-D9EA-4842-BF6D-B1E98822D836}"/>
                  </a:ext>
                </a:extLst>
              </p:cNvPr>
              <p:cNvSpPr/>
              <p:nvPr/>
            </p:nvSpPr>
            <p:spPr>
              <a:xfrm>
                <a:off x="2385490" y="2662094"/>
                <a:ext cx="2447208" cy="39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[0, 1, −2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69D612-D9EA-4842-BF6D-B1E98822D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2662094"/>
                <a:ext cx="2447208" cy="398955"/>
              </a:xfrm>
              <a:prstGeom prst="rect">
                <a:avLst/>
              </a:prstGeom>
              <a:blipFill>
                <a:blip r:embed="rId6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022C57-4861-4B3A-AA32-B467D4F6CFD6}"/>
                  </a:ext>
                </a:extLst>
              </p:cNvPr>
              <p:cNvSpPr/>
              <p:nvPr/>
            </p:nvSpPr>
            <p:spPr>
              <a:xfrm>
                <a:off x="2385490" y="4645807"/>
                <a:ext cx="1232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4022C57-4861-4B3A-AA32-B467D4F6C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4645807"/>
                <a:ext cx="1232838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8A0FDE-DCA0-490E-8FEA-95C0A8A8A1EF}"/>
                  </a:ext>
                </a:extLst>
              </p:cNvPr>
              <p:cNvSpPr/>
              <p:nvPr/>
            </p:nvSpPr>
            <p:spPr>
              <a:xfrm>
                <a:off x="2385490" y="4942375"/>
                <a:ext cx="1922899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8A0FDE-DCA0-490E-8FEA-95C0A8A8A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4942375"/>
                <a:ext cx="1922899" cy="374461"/>
              </a:xfrm>
              <a:prstGeom prst="rect">
                <a:avLst/>
              </a:prstGeom>
              <a:blipFill>
                <a:blip r:embed="rId8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AF2A02E-46E7-4D66-A955-F8C52A8ED2F9}"/>
                  </a:ext>
                </a:extLst>
              </p:cNvPr>
              <p:cNvSpPr/>
              <p:nvPr/>
            </p:nvSpPr>
            <p:spPr>
              <a:xfrm>
                <a:off x="4974918" y="2662094"/>
                <a:ext cx="2062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0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AF2A02E-46E7-4D66-A955-F8C52A8ED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18" y="2662094"/>
                <a:ext cx="2062744" cy="369332"/>
              </a:xfrm>
              <a:prstGeom prst="rect">
                <a:avLst/>
              </a:prstGeom>
              <a:blipFill>
                <a:blip r:embed="rId9"/>
                <a:stretch>
                  <a:fillRect t="-8333" r="-2071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7F402-CDD0-401D-B803-5E41A33BCF7C}"/>
                  </a:ext>
                </a:extLst>
              </p:cNvPr>
              <p:cNvSpPr txBox="1"/>
              <p:nvPr/>
            </p:nvSpPr>
            <p:spPr>
              <a:xfrm>
                <a:off x="2166257" y="3154113"/>
                <a:ext cx="4103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dim</a:t>
                </a:r>
                <a:r>
                  <a:rPr lang="en-US" altLang="ko-KR" b="1" i="1" dirty="0"/>
                  <a:t> S  </a:t>
                </a:r>
                <a:r>
                  <a:rPr lang="en-US" altLang="ko-KR" dirty="0"/>
                  <a:t>= dim{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0} = n - m = 2 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7F402-CDD0-401D-B803-5E41A33B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57" y="3154113"/>
                <a:ext cx="4103914" cy="369332"/>
              </a:xfrm>
              <a:prstGeom prst="rect">
                <a:avLst/>
              </a:prstGeom>
              <a:blipFill>
                <a:blip r:embed="rId10"/>
                <a:stretch>
                  <a:fillRect l="-1187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0F127D-35A3-4183-AD5D-45633A5D5805}"/>
                  </a:ext>
                </a:extLst>
              </p:cNvPr>
              <p:cNvSpPr txBox="1"/>
              <p:nvPr/>
            </p:nvSpPr>
            <p:spPr>
              <a:xfrm>
                <a:off x="986971" y="4135609"/>
                <a:ext cx="9434286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Let n = 3 and m = 2 (i.e., we are operating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). Assuming that all points in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are regular, the set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is a two-dimensional surface. For example, let</a:t>
                </a:r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0F127D-35A3-4183-AD5D-45633A5D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1" y="4135609"/>
                <a:ext cx="9434286" cy="669992"/>
              </a:xfrm>
              <a:prstGeom prst="rect">
                <a:avLst/>
              </a:prstGeom>
              <a:blipFill>
                <a:blip r:embed="rId11"/>
                <a:stretch>
                  <a:fillRect l="-581" t="-3636" r="-84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6D4174A5-F7C5-4795-8472-DD4351C0A3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2" y="4523544"/>
            <a:ext cx="3895443" cy="2020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3CC18D8-BC45-4623-97C3-2EA814B6F313}"/>
                  </a:ext>
                </a:extLst>
              </p:cNvPr>
              <p:cNvSpPr/>
              <p:nvPr/>
            </p:nvSpPr>
            <p:spPr>
              <a:xfrm>
                <a:off x="2385490" y="5323057"/>
                <a:ext cx="1928092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[1, 0, 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3CC18D8-BC45-4623-97C3-2EA814B6F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5323057"/>
                <a:ext cx="1928092" cy="374590"/>
              </a:xfrm>
              <a:prstGeom prst="rect">
                <a:avLst/>
              </a:prstGeom>
              <a:blipFill>
                <a:blip r:embed="rId1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7ECC90-018B-4A4E-9ABC-8586278CDB60}"/>
                  </a:ext>
                </a:extLst>
              </p:cNvPr>
              <p:cNvSpPr/>
              <p:nvPr/>
            </p:nvSpPr>
            <p:spPr>
              <a:xfrm>
                <a:off x="2385490" y="5601275"/>
                <a:ext cx="2447208" cy="398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[0, 1, −2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C7ECC90-018B-4A4E-9ABC-8586278CD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90" y="5601275"/>
                <a:ext cx="2447208" cy="398955"/>
              </a:xfrm>
              <a:prstGeom prst="rect">
                <a:avLst/>
              </a:prstGeom>
              <a:blipFill>
                <a:blip r:embed="rId14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827F44-1403-4A1A-A59B-5A4B393268E5}"/>
                  </a:ext>
                </a:extLst>
              </p:cNvPr>
              <p:cNvSpPr txBox="1"/>
              <p:nvPr/>
            </p:nvSpPr>
            <p:spPr>
              <a:xfrm>
                <a:off x="2166256" y="6046701"/>
                <a:ext cx="4871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dim</a:t>
                </a:r>
                <a:r>
                  <a:rPr lang="en-US" altLang="ko-KR" b="1" i="1" dirty="0"/>
                  <a:t> S  </a:t>
                </a:r>
                <a:r>
                  <a:rPr lang="en-US" altLang="ko-KR" dirty="0"/>
                  <a:t>= dim{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) = 0} = n - m = 1 </a:t>
                </a:r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827F44-1403-4A1A-A59B-5A4B3932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256" y="6046701"/>
                <a:ext cx="4871405" cy="369332"/>
              </a:xfrm>
              <a:prstGeom prst="rect">
                <a:avLst/>
              </a:prstGeom>
              <a:blipFill>
                <a:blip r:embed="rId15"/>
                <a:stretch>
                  <a:fillRect l="-1001" t="-8333" r="-501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ADB9E-6028-42E9-A769-5E7755545F7A}"/>
              </a:ext>
            </a:extLst>
          </p:cNvPr>
          <p:cNvSpPr txBox="1"/>
          <p:nvPr/>
        </p:nvSpPr>
        <p:spPr>
          <a:xfrm>
            <a:off x="660400" y="753507"/>
            <a:ext cx="301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Tangent and Normal Spaces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62B1C-C260-4113-B9A3-C78C2A5D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57" y="3429000"/>
            <a:ext cx="3213846" cy="20813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9A771-DD12-45DD-B45D-492FD0A841B0}"/>
              </a:ext>
            </a:extLst>
          </p:cNvPr>
          <p:cNvSpPr txBox="1"/>
          <p:nvPr/>
        </p:nvSpPr>
        <p:spPr>
          <a:xfrm>
            <a:off x="1190171" y="1280309"/>
            <a:ext cx="808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this section we discuss the notion of a </a:t>
            </a:r>
            <a:r>
              <a:rPr lang="en-US" altLang="ko-KR" b="1" dirty="0"/>
              <a:t>tangent space </a:t>
            </a:r>
            <a:r>
              <a:rPr lang="en-US" altLang="ko-KR" dirty="0"/>
              <a:t>and </a:t>
            </a:r>
            <a:r>
              <a:rPr lang="en-US" altLang="ko-KR" b="1" dirty="0"/>
              <a:t>normal space </a:t>
            </a:r>
            <a:r>
              <a:rPr lang="en-US" altLang="ko-KR" dirty="0"/>
              <a:t>at a point on a surface. We begin by defining a curve on a surface </a:t>
            </a:r>
            <a:r>
              <a:rPr lang="en-US" altLang="ko-KR" b="1" i="1" dirty="0"/>
              <a:t>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2192573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20.3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A7262-860A-458D-8486-38FD8DE22E12}"/>
                  </a:ext>
                </a:extLst>
              </p:cNvPr>
              <p:cNvSpPr txBox="1"/>
              <p:nvPr/>
            </p:nvSpPr>
            <p:spPr>
              <a:xfrm>
                <a:off x="1190171" y="2640816"/>
                <a:ext cx="89988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curve </a:t>
                </a:r>
                <a:r>
                  <a:rPr lang="en-US" altLang="ko-KR" b="1" i="1" dirty="0"/>
                  <a:t>C</a:t>
                </a:r>
                <a:r>
                  <a:rPr lang="en-US" altLang="ko-KR" dirty="0"/>
                  <a:t> on a surface </a:t>
                </a:r>
                <a:r>
                  <a:rPr lang="en-US" altLang="ko-KR" b="1" i="1" dirty="0"/>
                  <a:t>S </a:t>
                </a:r>
                <a:r>
                  <a:rPr lang="en-US" altLang="ko-KR" dirty="0"/>
                  <a:t> is a set of points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} continuously parameterized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ko-KR" dirty="0"/>
                  <a:t>that is,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—»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is a continuous function. 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A7262-860A-458D-8486-38FD8DE2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2640816"/>
                <a:ext cx="8998858" cy="646331"/>
              </a:xfrm>
              <a:prstGeom prst="rect">
                <a:avLst/>
              </a:prstGeom>
              <a:blipFill>
                <a:blip r:embed="rId4"/>
                <a:stretch>
                  <a:fillRect l="-542" t="-3774" r="-813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3D8C25-86C6-4B1D-949E-C80F5A66C8B8}"/>
                  </a:ext>
                </a:extLst>
              </p:cNvPr>
              <p:cNvSpPr txBox="1"/>
              <p:nvPr/>
            </p:nvSpPr>
            <p:spPr>
              <a:xfrm>
                <a:off x="1190171" y="3599247"/>
                <a:ext cx="69958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 graphical illustration of the definition of a curve is given in Figure 20.4. </a:t>
                </a:r>
              </a:p>
              <a:p>
                <a:r>
                  <a:rPr lang="en-US" altLang="ko-KR" dirty="0"/>
                  <a:t>The definition of a curve implies that all the points on the curve satisfy the </a:t>
                </a:r>
              </a:p>
              <a:p>
                <a:r>
                  <a:rPr lang="en-US" altLang="ko-KR" dirty="0"/>
                  <a:t>equation describing the surface. The curve </a:t>
                </a:r>
                <a:r>
                  <a:rPr lang="en-US" altLang="ko-KR" b="1" i="1" dirty="0"/>
                  <a:t>C</a:t>
                </a:r>
                <a:r>
                  <a:rPr lang="en-US" altLang="ko-KR" dirty="0"/>
                  <a:t> passes through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if </a:t>
                </a:r>
              </a:p>
              <a:p>
                <a:r>
                  <a:rPr lang="en-US" altLang="ko-KR" dirty="0"/>
                  <a:t>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such that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3D8C25-86C6-4B1D-949E-C80F5A66C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3599247"/>
                <a:ext cx="6995886" cy="1200329"/>
              </a:xfrm>
              <a:prstGeom prst="rect">
                <a:avLst/>
              </a:prstGeom>
              <a:blipFill>
                <a:blip r:embed="rId5"/>
                <a:stretch>
                  <a:fillRect l="-697" t="-2538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/>
              <p:nvPr/>
            </p:nvSpPr>
            <p:spPr>
              <a:xfrm>
                <a:off x="3175642" y="5111676"/>
                <a:ext cx="2513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i="1" dirty="0"/>
                  <a:t>C </a:t>
                </a:r>
                <a:r>
                  <a:rPr lang="en-US" altLang="ko-KR" b="1" dirty="0"/>
                  <a:t>=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42" y="5111676"/>
                <a:ext cx="2513958" cy="369332"/>
              </a:xfrm>
              <a:prstGeom prst="rect">
                <a:avLst/>
              </a:prstGeom>
              <a:blipFill>
                <a:blip r:embed="rId6"/>
                <a:stretch>
                  <a:fillRect l="-2184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9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1037032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20.4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/>
              <p:nvPr/>
            </p:nvSpPr>
            <p:spPr>
              <a:xfrm>
                <a:off x="1190171" y="1533798"/>
                <a:ext cx="675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i="1" dirty="0"/>
                  <a:t>C </a:t>
                </a:r>
                <a:r>
                  <a:rPr lang="en-US" altLang="ko-KR" b="1" dirty="0"/>
                  <a:t>=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𝑑𝑖𝑓𝑓𝑒𝑟𝑒𝑛𝑡𝑖𝑎𝑏𝑙𝑒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exists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533798"/>
                <a:ext cx="6755311" cy="369332"/>
              </a:xfrm>
              <a:prstGeom prst="rect">
                <a:avLst/>
              </a:prstGeom>
              <a:blipFill>
                <a:blip r:embed="rId3"/>
                <a:stretch>
                  <a:fillRect l="-72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3410262-D506-477B-A00E-74D743908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574" y="2060600"/>
            <a:ext cx="1866900" cy="962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234F3B-F8BF-4E65-8E6E-83B6EF1AC6F1}"/>
                  </a:ext>
                </a:extLst>
              </p:cNvPr>
              <p:cNvSpPr/>
              <p:nvPr/>
            </p:nvSpPr>
            <p:spPr>
              <a:xfrm>
                <a:off x="1190171" y="3244334"/>
                <a:ext cx="7309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i="1" dirty="0"/>
                  <a:t>C </a:t>
                </a:r>
                <a:r>
                  <a:rPr lang="en-US" altLang="ko-KR" b="1" dirty="0"/>
                  <a:t>=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ko-KR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𝑡𝑤𝑖𝑐𝑒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𝑑𝑖𝑓𝑓𝑒𝑟𝑒𝑛𝑡𝑖𝑎𝑏𝑙𝑒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exists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234F3B-F8BF-4E65-8E6E-83B6EF1A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3244334"/>
                <a:ext cx="7309950" cy="369332"/>
              </a:xfrm>
              <a:prstGeom prst="rect">
                <a:avLst/>
              </a:prstGeom>
              <a:blipFill>
                <a:blip r:embed="rId5"/>
                <a:stretch>
                  <a:fillRect l="-667" t="-6557" r="-500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A7D49B59-F9E3-4300-9614-F5E903D19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906" y="3973899"/>
            <a:ext cx="4412262" cy="1961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81B468-7E21-4F42-97B2-852567A1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274" y="3812845"/>
            <a:ext cx="2095500" cy="1047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A93D0-090A-421E-875B-4F01A77E63E3}"/>
                  </a:ext>
                </a:extLst>
              </p:cNvPr>
              <p:cNvSpPr txBox="1"/>
              <p:nvPr/>
            </p:nvSpPr>
            <p:spPr>
              <a:xfrm>
                <a:off x="1190171" y="5167086"/>
                <a:ext cx="6148735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We can think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as the velocity and acceleration, respectively, of a point traversing the curve C with position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at time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A93D0-090A-421E-875B-4F01A77E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5167086"/>
                <a:ext cx="6148735" cy="957698"/>
              </a:xfrm>
              <a:prstGeom prst="rect">
                <a:avLst/>
              </a:prstGeom>
              <a:blipFill>
                <a:blip r:embed="rId8"/>
                <a:stretch>
                  <a:fillRect l="-793" t="-3185" r="-1189" b="-6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옥외설치물이(가) 표시된 사진&#10;&#10;자동 생성된 설명">
            <a:extLst>
              <a:ext uri="{FF2B5EF4-FFF2-40B4-BE49-F238E27FC236}">
                <a16:creationId xmlns:a16="http://schemas.microsoft.com/office/drawing/2014/main" id="{A80FA000-7D93-4677-86C5-70CF99F7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" b="156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2EA039-FF4A-457F-9A3C-A22664EE9073}"/>
              </a:ext>
            </a:extLst>
          </p:cNvPr>
          <p:cNvGrpSpPr/>
          <p:nvPr/>
        </p:nvGrpSpPr>
        <p:grpSpPr>
          <a:xfrm>
            <a:off x="157480" y="157480"/>
            <a:ext cx="11877040" cy="6543040"/>
            <a:chOff x="132080" y="142240"/>
            <a:chExt cx="11877040" cy="65430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268882-C033-47F8-9E44-85DF52FB809B}"/>
                </a:ext>
              </a:extLst>
            </p:cNvPr>
            <p:cNvSpPr/>
            <p:nvPr/>
          </p:nvSpPr>
          <p:spPr>
            <a:xfrm>
              <a:off x="132080" y="142240"/>
              <a:ext cx="11877040" cy="654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218B90-66C7-4CB3-987F-0E4A7C9BE607}"/>
                </a:ext>
              </a:extLst>
            </p:cNvPr>
            <p:cNvSpPr/>
            <p:nvPr/>
          </p:nvSpPr>
          <p:spPr>
            <a:xfrm>
              <a:off x="193040" y="203200"/>
              <a:ext cx="11744960" cy="6421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448D62-E82B-4F7B-8840-24ED1E5656EB}"/>
              </a:ext>
            </a:extLst>
          </p:cNvPr>
          <p:cNvSpPr txBox="1"/>
          <p:nvPr/>
        </p:nvSpPr>
        <p:spPr>
          <a:xfrm>
            <a:off x="335280" y="355600"/>
            <a:ext cx="730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Non- Linear Programs(Equality Constraints)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2D766-E0ED-429C-8A73-C1C64276D2FB}"/>
              </a:ext>
            </a:extLst>
          </p:cNvPr>
          <p:cNvSpPr txBox="1"/>
          <p:nvPr/>
        </p:nvSpPr>
        <p:spPr>
          <a:xfrm>
            <a:off x="660400" y="1037032"/>
            <a:ext cx="107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en-US" altLang="ko-KR" b="1" dirty="0"/>
              <a:t>Definition 20.5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/>
              <p:nvPr/>
            </p:nvSpPr>
            <p:spPr>
              <a:xfrm>
                <a:off x="1190171" y="1627925"/>
                <a:ext cx="8331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 </a:t>
                </a:r>
                <a:r>
                  <a:rPr lang="en-US" altLang="ko-KR" b="1" dirty="0"/>
                  <a:t>tangent space </a:t>
                </a:r>
                <a:r>
                  <a:rPr lang="en-US" altLang="ko-KR" dirty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on the surface </a:t>
                </a:r>
                <a:r>
                  <a:rPr lang="en-US" altLang="ko-KR" b="1" i="1" dirty="0"/>
                  <a:t>S</a:t>
                </a:r>
                <a:r>
                  <a:rPr lang="en-US" altLang="ko-KR" dirty="0"/>
                  <a:t> = {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0} </a:t>
                </a:r>
                <a:r>
                  <a:rPr lang="en-US" altLang="ko-KR" dirty="0"/>
                  <a:t>is the set </a:t>
                </a:r>
              </a:p>
              <a:p>
                <a:r>
                  <a:rPr lang="en-US" altLang="ko-KR" b="1" i="1" dirty="0"/>
                  <a:t>T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) = {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en-US" altLang="ko-KR" b="1" i="1" dirty="0"/>
                  <a:t>y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= 0}.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90D661-DB3D-48C6-A1C3-84C41D619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1627925"/>
                <a:ext cx="8331200" cy="646331"/>
              </a:xfrm>
              <a:prstGeom prst="rect">
                <a:avLst/>
              </a:prstGeom>
              <a:blipFill>
                <a:blip r:embed="rId3"/>
                <a:stretch>
                  <a:fillRect l="-585" t="-660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234F3B-F8BF-4E65-8E6E-83B6EF1AC6F1}"/>
                  </a:ext>
                </a:extLst>
              </p:cNvPr>
              <p:cNvSpPr/>
              <p:nvPr/>
            </p:nvSpPr>
            <p:spPr>
              <a:xfrm>
                <a:off x="1190171" y="3788479"/>
                <a:ext cx="8331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Assuming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is regular, the dimension of the </a:t>
                </a:r>
                <a:r>
                  <a:rPr lang="en-US" altLang="ko-KR" b="1" dirty="0"/>
                  <a:t>tangent space </a:t>
                </a:r>
                <a:r>
                  <a:rPr lang="en-US" altLang="ko-KR" dirty="0"/>
                  <a:t>is </a:t>
                </a:r>
                <a:r>
                  <a:rPr lang="en-US" altLang="ko-KR" i="1" dirty="0"/>
                  <a:t>n</a:t>
                </a:r>
                <a:r>
                  <a:rPr lang="en-US" altLang="ko-KR" dirty="0"/>
                  <a:t> -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, where </a:t>
                </a:r>
                <a:r>
                  <a:rPr lang="en-US" altLang="ko-KR" i="1" dirty="0"/>
                  <a:t>m</a:t>
                </a:r>
                <a:r>
                  <a:rPr lang="en-US" altLang="ko-KR" dirty="0"/>
                  <a:t> is the number of equality constraints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 = 0. Note that the tangent space passes through the origin. However, it is often convenient to picture the tangent space as a plane that passes through the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. For this, we define the </a:t>
                </a:r>
                <a:r>
                  <a:rPr lang="en-US" altLang="ko-KR" b="1" dirty="0"/>
                  <a:t>tangent plane </a:t>
                </a:r>
                <a:r>
                  <a:rPr lang="en-US" altLang="ko-KR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 to be the set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234F3B-F8BF-4E65-8E6E-83B6EF1A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71" y="3788479"/>
                <a:ext cx="8331200" cy="1200329"/>
              </a:xfrm>
              <a:prstGeom prst="rect">
                <a:avLst/>
              </a:prstGeom>
              <a:blipFill>
                <a:blip r:embed="rId4"/>
                <a:stretch>
                  <a:fillRect l="-585" t="-2030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E826209-11B7-4E14-A3E0-E5C7F3494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048" y="2588635"/>
            <a:ext cx="6565674" cy="747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ED85E7-34FD-4E84-A22D-9C174501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062" y="5077639"/>
            <a:ext cx="5333481" cy="5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1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33F2D"/>
      </a:dk2>
      <a:lt2>
        <a:srgbClr val="EBE6EA"/>
      </a:lt2>
      <a:accent1>
        <a:srgbClr val="48B65E"/>
      </a:accent1>
      <a:accent2>
        <a:srgbClr val="54B13B"/>
      </a:accent2>
      <a:accent3>
        <a:srgbClr val="87AD44"/>
      </a:accent3>
      <a:accent4>
        <a:srgbClr val="AAA438"/>
      </a:accent4>
      <a:accent5>
        <a:srgbClr val="C38C4D"/>
      </a:accent5>
      <a:accent6>
        <a:srgbClr val="B1493B"/>
      </a:accent6>
      <a:hlink>
        <a:srgbClr val="9D7E34"/>
      </a:hlink>
      <a:folHlink>
        <a:srgbClr val="848484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1195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Cambria Math</vt:lpstr>
      <vt:lpstr>Garamond</vt:lpstr>
      <vt:lpstr>SavonVTI</vt:lpstr>
      <vt:lpstr>INTRODUCTION TO OPTIMIZATION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OPTIMIZATION</dc:title>
  <dc:creator>전상은</dc:creator>
  <cp:lastModifiedBy>전상은</cp:lastModifiedBy>
  <cp:revision>36</cp:revision>
  <dcterms:created xsi:type="dcterms:W3CDTF">2019-09-02T15:24:01Z</dcterms:created>
  <dcterms:modified xsi:type="dcterms:W3CDTF">2019-10-30T09:44:55Z</dcterms:modified>
</cp:coreProperties>
</file>