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8" r:id="rId3"/>
    <p:sldId id="257" r:id="rId4"/>
    <p:sldId id="263" r:id="rId5"/>
    <p:sldId id="264" r:id="rId6"/>
    <p:sldId id="259" r:id="rId7"/>
    <p:sldId id="260" r:id="rId8"/>
    <p:sldId id="261" r:id="rId9"/>
    <p:sldId id="265" r:id="rId10"/>
    <p:sldId id="266" r:id="rId11"/>
    <p:sldId id="267" r:id="rId12"/>
    <p:sldId id="268" r:id="rId13"/>
    <p:sldId id="262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F1D6"/>
    <a:srgbClr val="F8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1/14/2020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55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3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7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08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7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5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3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1/14/2020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3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715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0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697" r:id="rId5"/>
    <p:sldLayoutId id="2147483703" r:id="rId6"/>
    <p:sldLayoutId id="2147483704" r:id="rId7"/>
    <p:sldLayoutId id="2147483694" r:id="rId8"/>
    <p:sldLayoutId id="2147483695" r:id="rId9"/>
    <p:sldLayoutId id="2147483696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25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image" Target="../media/image2.jpe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19" Type="http://schemas.openxmlformats.org/officeDocument/2006/relationships/image" Target="../media/image76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2.jpe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옥외설치물이(가) 표시된 사진&#10;&#10;자동 생성된 설명">
            <a:extLst>
              <a:ext uri="{FF2B5EF4-FFF2-40B4-BE49-F238E27FC236}">
                <a16:creationId xmlns:a16="http://schemas.microsoft.com/office/drawing/2014/main" id="{A80FA000-7D93-4677-86C5-70CF99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" b="156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1E7C5B-53FA-4EE2-9D61-D83840A7C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INTRODUCTION</a:t>
            </a:r>
            <a:br>
              <a:rPr lang="en-US" altLang="ko-KR" sz="4400" dirty="0">
                <a:solidFill>
                  <a:schemeClr val="tx1"/>
                </a:solidFill>
              </a:rPr>
            </a:br>
            <a:r>
              <a:rPr lang="en-US" altLang="ko-KR" sz="2800" dirty="0">
                <a:solidFill>
                  <a:schemeClr val="tx1"/>
                </a:solidFill>
              </a:rPr>
              <a:t>TO</a:t>
            </a:r>
            <a:br>
              <a:rPr lang="en-US" altLang="ko-KR" sz="4400" dirty="0">
                <a:solidFill>
                  <a:schemeClr val="tx1"/>
                </a:solidFill>
              </a:rPr>
            </a:br>
            <a:r>
              <a:rPr lang="en-US" altLang="ko-KR" sz="4400" dirty="0">
                <a:solidFill>
                  <a:schemeClr val="tx1"/>
                </a:solidFill>
              </a:rPr>
              <a:t>OPTIMIZATION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3B52E3-6676-4D2F-8479-018848D0C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4126698"/>
            <a:ext cx="4775075" cy="55965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CONVEX OPTIMIZATION PROBLEMS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-Convex Optimization Problems-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269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옥외설치물이(가) 표시된 사진&#10;&#10;자동 생성된 설명">
            <a:extLst>
              <a:ext uri="{FF2B5EF4-FFF2-40B4-BE49-F238E27FC236}">
                <a16:creationId xmlns:a16="http://schemas.microsoft.com/office/drawing/2014/main" id="{A80FA000-7D93-4677-86C5-70CF99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" b="156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72EA039-FF4A-457F-9A3C-A22664EE9073}"/>
              </a:ext>
            </a:extLst>
          </p:cNvPr>
          <p:cNvGrpSpPr/>
          <p:nvPr/>
        </p:nvGrpSpPr>
        <p:grpSpPr>
          <a:xfrm>
            <a:off x="142240" y="142240"/>
            <a:ext cx="11877040" cy="6543040"/>
            <a:chOff x="132080" y="142240"/>
            <a:chExt cx="11877040" cy="6543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268882-C033-47F8-9E44-85DF52FB809B}"/>
                </a:ext>
              </a:extLst>
            </p:cNvPr>
            <p:cNvSpPr/>
            <p:nvPr/>
          </p:nvSpPr>
          <p:spPr>
            <a:xfrm>
              <a:off x="132080" y="142240"/>
              <a:ext cx="11877040" cy="654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218B90-66C7-4CB3-987F-0E4A7C9BE607}"/>
                </a:ext>
              </a:extLst>
            </p:cNvPr>
            <p:cNvSpPr/>
            <p:nvPr/>
          </p:nvSpPr>
          <p:spPr>
            <a:xfrm>
              <a:off x="193040" y="203200"/>
              <a:ext cx="11744960" cy="64211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056A3EB1-7B10-4204-9606-20EEC2038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35" y="660256"/>
            <a:ext cx="5924650" cy="16811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5F68303-8388-4D7D-823D-C119E24CB30D}"/>
                  </a:ext>
                </a:extLst>
              </p:cNvPr>
              <p:cNvSpPr/>
              <p:nvPr/>
            </p:nvSpPr>
            <p:spPr>
              <a:xfrm>
                <a:off x="484909" y="2588951"/>
                <a:ext cx="112221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before, we assume that the feasible set is convex. </a:t>
                </a:r>
              </a:p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the case if, the two sets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: 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𝐡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𝐠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convex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5F68303-8388-4D7D-823D-C119E24CB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9" y="2588951"/>
                <a:ext cx="11222182" cy="646331"/>
              </a:xfrm>
              <a:prstGeom prst="rect">
                <a:avLst/>
              </a:prstGeom>
              <a:blipFill>
                <a:blip r:embed="rId4"/>
                <a:stretch>
                  <a:fillRect l="-489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D0F7CBDF-C6D0-4B42-8C99-9484B1F62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2667" y="3048000"/>
            <a:ext cx="3996644" cy="20877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3B799B-98B0-4791-B67B-D2EA86D955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0475" y="5277943"/>
            <a:ext cx="2294615" cy="9882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4CA1162-C048-4294-9DC2-49247BD79BCB}"/>
              </a:ext>
            </a:extLst>
          </p:cNvPr>
          <p:cNvSpPr/>
          <p:nvPr/>
        </p:nvSpPr>
        <p:spPr>
          <a:xfrm>
            <a:off x="7852667" y="4724400"/>
            <a:ext cx="3996644" cy="1541818"/>
          </a:xfrm>
          <a:prstGeom prst="rect">
            <a:avLst/>
          </a:prstGeom>
          <a:noFill/>
          <a:ln>
            <a:solidFill>
              <a:srgbClr val="F8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A52B9625-7E3D-48F4-A815-F5430471F2DA}"/>
                  </a:ext>
                </a:extLst>
              </p:cNvPr>
              <p:cNvSpPr/>
              <p:nvPr/>
            </p:nvSpPr>
            <p:spPr>
              <a:xfrm>
                <a:off x="484909" y="3413760"/>
                <a:ext cx="581857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: 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𝐡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: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𝐠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convex.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A52B9625-7E3D-48F4-A815-F5430471F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9" y="3413760"/>
                <a:ext cx="5818576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87C8C9E-1A44-43AD-914A-F51A074D5DA1}"/>
                  </a:ext>
                </a:extLst>
              </p:cNvPr>
              <p:cNvSpPr/>
              <p:nvPr/>
            </p:nvSpPr>
            <p:spPr>
              <a:xfrm>
                <a:off x="484908" y="3925322"/>
                <a:ext cx="6941127" cy="1024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the components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…,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all convex functions.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: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𝐠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intersection of sets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: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≤0</m:t>
                        </m:r>
                      </m:e>
                    </m:d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ko-KR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…,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</a:p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Lemma 21.1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87C8C9E-1A44-43AD-914A-F51A074D5D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8" y="3925322"/>
                <a:ext cx="6941127" cy="1024961"/>
              </a:xfrm>
              <a:prstGeom prst="rect">
                <a:avLst/>
              </a:prstGeom>
              <a:blipFill>
                <a:blip r:embed="rId8"/>
                <a:stretch>
                  <a:fillRect l="-791"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A852F7-DA40-4FE3-A451-E1BE336CF748}"/>
              </a:ext>
            </a:extLst>
          </p:cNvPr>
          <p:cNvSpPr/>
          <p:nvPr/>
        </p:nvSpPr>
        <p:spPr>
          <a:xfrm>
            <a:off x="484908" y="5375904"/>
            <a:ext cx="73677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now prove that the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Karush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-Kuhn-Tucker (KKT) condition is 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sufficient for a point to be a minimizer to the problem above. </a:t>
            </a:r>
          </a:p>
        </p:txBody>
      </p:sp>
    </p:spTree>
    <p:extLst>
      <p:ext uri="{BB962C8B-B14F-4D97-AF65-F5344CB8AC3E}">
        <p14:creationId xmlns:p14="http://schemas.microsoft.com/office/powerpoint/2010/main" val="1680163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옥외설치물이(가) 표시된 사진&#10;&#10;자동 생성된 설명">
            <a:extLst>
              <a:ext uri="{FF2B5EF4-FFF2-40B4-BE49-F238E27FC236}">
                <a16:creationId xmlns:a16="http://schemas.microsoft.com/office/drawing/2014/main" id="{A80FA000-7D93-4677-86C5-70CF99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" b="156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72EA039-FF4A-457F-9A3C-A22664EE9073}"/>
              </a:ext>
            </a:extLst>
          </p:cNvPr>
          <p:cNvGrpSpPr/>
          <p:nvPr/>
        </p:nvGrpSpPr>
        <p:grpSpPr>
          <a:xfrm>
            <a:off x="142240" y="142240"/>
            <a:ext cx="11877040" cy="6543040"/>
            <a:chOff x="132080" y="142240"/>
            <a:chExt cx="11877040" cy="6543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268882-C033-47F8-9E44-85DF52FB809B}"/>
                </a:ext>
              </a:extLst>
            </p:cNvPr>
            <p:cNvSpPr/>
            <p:nvPr/>
          </p:nvSpPr>
          <p:spPr>
            <a:xfrm>
              <a:off x="132080" y="142240"/>
              <a:ext cx="11877040" cy="654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218B90-66C7-4CB3-987F-0E4A7C9BE607}"/>
                </a:ext>
              </a:extLst>
            </p:cNvPr>
            <p:cNvSpPr/>
            <p:nvPr/>
          </p:nvSpPr>
          <p:spPr>
            <a:xfrm>
              <a:off x="193040" y="203200"/>
              <a:ext cx="11744960" cy="64211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433297D6-59BB-420E-91D2-9D0C67000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131" y="831481"/>
            <a:ext cx="4763818" cy="164122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0617DE7-EDE6-4F71-A5DE-925816352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56" y="818737"/>
            <a:ext cx="6657975" cy="2933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1DB75F-E3EE-4C6B-908D-F88C63184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156" y="4302553"/>
            <a:ext cx="6181725" cy="885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F3C37EA-C8F0-476F-803D-0F1E1542BFF4}"/>
              </a:ext>
            </a:extLst>
          </p:cNvPr>
          <p:cNvSpPr/>
          <p:nvPr/>
        </p:nvSpPr>
        <p:spPr>
          <a:xfrm>
            <a:off x="623455" y="2555447"/>
            <a:ext cx="4253345" cy="381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188B71E-5450-4BA7-9DD4-188491B224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455" y="5230308"/>
            <a:ext cx="6115050" cy="8667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96DA8E-0A01-4D28-B972-12630810293C}"/>
              </a:ext>
            </a:extLst>
          </p:cNvPr>
          <p:cNvSpPr/>
          <p:nvPr/>
        </p:nvSpPr>
        <p:spPr>
          <a:xfrm>
            <a:off x="2520720" y="5673188"/>
            <a:ext cx="3907789" cy="381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D7CD75-30BA-4695-B3D5-0031F57BE532}"/>
              </a:ext>
            </a:extLst>
          </p:cNvPr>
          <p:cNvSpPr/>
          <p:nvPr/>
        </p:nvSpPr>
        <p:spPr>
          <a:xfrm>
            <a:off x="623456" y="2161030"/>
            <a:ext cx="1219200" cy="381717"/>
          </a:xfrm>
          <a:prstGeom prst="rect">
            <a:avLst/>
          </a:prstGeom>
          <a:noFill/>
          <a:ln>
            <a:solidFill>
              <a:srgbClr val="F8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5E8ED3-7FFE-4BFB-83FF-4337320B546A}"/>
              </a:ext>
            </a:extLst>
          </p:cNvPr>
          <p:cNvSpPr/>
          <p:nvPr/>
        </p:nvSpPr>
        <p:spPr>
          <a:xfrm>
            <a:off x="623456" y="2949864"/>
            <a:ext cx="1662544" cy="3817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427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옥외설치물이(가) 표시된 사진&#10;&#10;자동 생성된 설명">
            <a:extLst>
              <a:ext uri="{FF2B5EF4-FFF2-40B4-BE49-F238E27FC236}">
                <a16:creationId xmlns:a16="http://schemas.microsoft.com/office/drawing/2014/main" id="{A80FA000-7D93-4677-86C5-70CF99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" b="156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72EA039-FF4A-457F-9A3C-A22664EE9073}"/>
              </a:ext>
            </a:extLst>
          </p:cNvPr>
          <p:cNvGrpSpPr/>
          <p:nvPr/>
        </p:nvGrpSpPr>
        <p:grpSpPr>
          <a:xfrm>
            <a:off x="142240" y="142240"/>
            <a:ext cx="11877040" cy="6543040"/>
            <a:chOff x="132080" y="142240"/>
            <a:chExt cx="11877040" cy="6543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268882-C033-47F8-9E44-85DF52FB809B}"/>
                </a:ext>
              </a:extLst>
            </p:cNvPr>
            <p:cNvSpPr/>
            <p:nvPr/>
          </p:nvSpPr>
          <p:spPr>
            <a:xfrm>
              <a:off x="132080" y="142240"/>
              <a:ext cx="11877040" cy="654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218B90-66C7-4CB3-987F-0E4A7C9BE607}"/>
                </a:ext>
              </a:extLst>
            </p:cNvPr>
            <p:cNvSpPr/>
            <p:nvPr/>
          </p:nvSpPr>
          <p:spPr>
            <a:xfrm>
              <a:off x="193040" y="203200"/>
              <a:ext cx="11744960" cy="64211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49221B50-FDC0-444A-A0E0-D1B93933D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01" y="898179"/>
            <a:ext cx="6638925" cy="13239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C7378C-4456-4524-A8FC-72B2DAE06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01" y="2429510"/>
            <a:ext cx="6743700" cy="30099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3B00CF5-B3B7-4370-8336-FDD3033CFED5}"/>
              </a:ext>
            </a:extLst>
          </p:cNvPr>
          <p:cNvSpPr/>
          <p:nvPr/>
        </p:nvSpPr>
        <p:spPr>
          <a:xfrm>
            <a:off x="3491347" y="2317635"/>
            <a:ext cx="1219200" cy="381717"/>
          </a:xfrm>
          <a:prstGeom prst="rect">
            <a:avLst/>
          </a:prstGeom>
          <a:noFill/>
          <a:ln>
            <a:solidFill>
              <a:srgbClr val="F8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ED2449-B802-4DFD-A657-A58252F154B7}"/>
              </a:ext>
            </a:extLst>
          </p:cNvPr>
          <p:cNvSpPr/>
          <p:nvPr/>
        </p:nvSpPr>
        <p:spPr>
          <a:xfrm>
            <a:off x="532101" y="2623750"/>
            <a:ext cx="1421390" cy="3817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33EEA2E-8597-4E8E-8F25-6BB7B48C39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32" r="43493" b="70630"/>
          <a:stretch/>
        </p:blipFill>
        <p:spPr>
          <a:xfrm>
            <a:off x="6631802" y="3225217"/>
            <a:ext cx="2120579" cy="6926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EE4B82F-67D3-4A54-BF04-5E689CB352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809" t="55759" r="50093" b="22740"/>
          <a:stretch/>
        </p:blipFill>
        <p:spPr>
          <a:xfrm>
            <a:off x="8894601" y="3373213"/>
            <a:ext cx="1386426" cy="5446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B5ECF2-2D62-483F-8EF6-883EDCE0B879}"/>
                  </a:ext>
                </a:extLst>
              </p:cNvPr>
              <p:cNvSpPr txBox="1"/>
              <p:nvPr/>
            </p:nvSpPr>
            <p:spPr>
              <a:xfrm>
                <a:off x="8638059" y="3386883"/>
                <a:ext cx="401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B5ECF2-2D62-483F-8EF6-883EDCE0B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059" y="3386883"/>
                <a:ext cx="4017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3E0033E-DD6B-4E53-AD47-094789DF0D3A}"/>
                  </a:ext>
                </a:extLst>
              </p:cNvPr>
              <p:cNvSpPr/>
              <p:nvPr/>
            </p:nvSpPr>
            <p:spPr>
              <a:xfrm>
                <a:off x="6192710" y="1715897"/>
                <a:ext cx="2970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: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𝐠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convex.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3E0033E-DD6B-4E53-AD47-094789DF0D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710" y="1715897"/>
                <a:ext cx="2970300" cy="369332"/>
              </a:xfrm>
              <a:prstGeom prst="rect">
                <a:avLst/>
              </a:prstGeom>
              <a:blipFill>
                <a:blip r:embed="rId7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3988A3-63E1-4D08-AABA-EFEDBF6A10B5}"/>
                  </a:ext>
                </a:extLst>
              </p:cNvPr>
              <p:cNvSpPr txBox="1"/>
              <p:nvPr/>
            </p:nvSpPr>
            <p:spPr>
              <a:xfrm>
                <a:off x="6631802" y="4371836"/>
                <a:ext cx="1874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3988A3-63E1-4D08-AABA-EFEDBF6A1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802" y="4371836"/>
                <a:ext cx="1874103" cy="276999"/>
              </a:xfrm>
              <a:prstGeom prst="rect">
                <a:avLst/>
              </a:prstGeom>
              <a:blipFill>
                <a:blip r:embed="rId8"/>
                <a:stretch>
                  <a:fillRect l="-3909" t="-2174" r="-2280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31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옥외설치물이(가) 표시된 사진&#10;&#10;자동 생성된 설명">
            <a:extLst>
              <a:ext uri="{FF2B5EF4-FFF2-40B4-BE49-F238E27FC236}">
                <a16:creationId xmlns:a16="http://schemas.microsoft.com/office/drawing/2014/main" id="{A80FA000-7D93-4677-86C5-70CF99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" b="156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72EA039-FF4A-457F-9A3C-A22664EE9073}"/>
              </a:ext>
            </a:extLst>
          </p:cNvPr>
          <p:cNvGrpSpPr/>
          <p:nvPr/>
        </p:nvGrpSpPr>
        <p:grpSpPr>
          <a:xfrm>
            <a:off x="142240" y="142240"/>
            <a:ext cx="11877040" cy="6543040"/>
            <a:chOff x="132080" y="142240"/>
            <a:chExt cx="11877040" cy="6543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268882-C033-47F8-9E44-85DF52FB809B}"/>
                </a:ext>
              </a:extLst>
            </p:cNvPr>
            <p:cNvSpPr/>
            <p:nvPr/>
          </p:nvSpPr>
          <p:spPr>
            <a:xfrm>
              <a:off x="132080" y="142240"/>
              <a:ext cx="11877040" cy="654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218B90-66C7-4CB3-987F-0E4A7C9BE607}"/>
                </a:ext>
              </a:extLst>
            </p:cNvPr>
            <p:cNvSpPr/>
            <p:nvPr/>
          </p:nvSpPr>
          <p:spPr>
            <a:xfrm>
              <a:off x="193040" y="203200"/>
              <a:ext cx="11744960" cy="64211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D93875C7-EEF0-496C-AA99-969204F07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61" y="931182"/>
            <a:ext cx="6572250" cy="5314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101F81-11F6-4032-BADE-02C0B80E5A45}"/>
              </a:ext>
            </a:extLst>
          </p:cNvPr>
          <p:cNvSpPr txBox="1"/>
          <p:nvPr/>
        </p:nvSpPr>
        <p:spPr>
          <a:xfrm>
            <a:off x="7344138" y="1164190"/>
            <a:ext cx="4238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is to maximize the total amount of money accumulated at the end of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460799-205D-4C93-BE29-EB76716D10B1}"/>
                  </a:ext>
                </a:extLst>
              </p:cNvPr>
              <p:cNvSpPr txBox="1"/>
              <p:nvPr/>
            </p:nvSpPr>
            <p:spPr>
              <a:xfrm>
                <a:off x="7344138" y="1957922"/>
                <a:ext cx="423817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amount deposited in the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 month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460799-205D-4C93-BE29-EB76716D1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138" y="1957922"/>
                <a:ext cx="4238172" cy="374526"/>
              </a:xfrm>
              <a:prstGeom prst="rect">
                <a:avLst/>
              </a:prstGeom>
              <a:blipFill>
                <a:blip r:embed="rId4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96C588-4855-44FA-9B62-00D8C90B84EB}"/>
                  </a:ext>
                </a:extLst>
              </p:cNvPr>
              <p:cNvSpPr txBox="1"/>
              <p:nvPr/>
            </p:nvSpPr>
            <p:spPr>
              <a:xfrm>
                <a:off x="7344138" y="2356922"/>
                <a:ext cx="46649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interest rate</a:t>
                </a:r>
              </a:p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(account at the end of each month)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96C588-4855-44FA-9B62-00D8C90B8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138" y="2356922"/>
                <a:ext cx="4664982" cy="646331"/>
              </a:xfrm>
              <a:prstGeom prst="rect">
                <a:avLst/>
              </a:prstGeom>
              <a:blipFill>
                <a:blip r:embed="rId5"/>
                <a:stretch>
                  <a:fillRect l="-1176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0B33003-6E62-4303-83D7-7FE5EB6799A7}"/>
              </a:ext>
            </a:extLst>
          </p:cNvPr>
          <p:cNvSpPr txBox="1"/>
          <p:nvPr/>
        </p:nvSpPr>
        <p:spPr>
          <a:xfrm>
            <a:off x="7344138" y="3145864"/>
            <a:ext cx="4664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money deposited during the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months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not exceed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dollar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D6C014-3B08-481F-9564-D3B0F7B0D6AC}"/>
                  </a:ext>
                </a:extLst>
              </p:cNvPr>
              <p:cNvSpPr txBox="1"/>
              <p:nvPr/>
            </p:nvSpPr>
            <p:spPr>
              <a:xfrm>
                <a:off x="7344138" y="3934425"/>
                <a:ext cx="42381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total amount in the bank </a:t>
                </a:r>
              </a:p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the end of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 money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D6C014-3B08-481F-9564-D3B0F7B0D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138" y="3934425"/>
                <a:ext cx="4238172" cy="646331"/>
              </a:xfrm>
              <a:prstGeom prst="rect">
                <a:avLst/>
              </a:prstGeom>
              <a:blipFill>
                <a:blip r:embed="rId6"/>
                <a:stretch>
                  <a:fillRect l="-1295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6F949F4C-8815-43F2-A342-C7970576C615}"/>
              </a:ext>
            </a:extLst>
          </p:cNvPr>
          <p:cNvSpPr/>
          <p:nvPr/>
        </p:nvSpPr>
        <p:spPr>
          <a:xfrm>
            <a:off x="1393371" y="4085542"/>
            <a:ext cx="4383315" cy="323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CD63E5-AB14-4999-81B2-67BB35B63EAF}"/>
              </a:ext>
            </a:extLst>
          </p:cNvPr>
          <p:cNvSpPr/>
          <p:nvPr/>
        </p:nvSpPr>
        <p:spPr>
          <a:xfrm>
            <a:off x="812801" y="4528937"/>
            <a:ext cx="3541486" cy="32316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3D453A9-E208-4066-AFEE-922DBA38A2C8}"/>
              </a:ext>
            </a:extLst>
          </p:cNvPr>
          <p:cNvSpPr/>
          <p:nvPr/>
        </p:nvSpPr>
        <p:spPr>
          <a:xfrm>
            <a:off x="4415247" y="4504707"/>
            <a:ext cx="1535610" cy="323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9232AD-83C7-4DFC-AB3A-5787B6B3D48D}"/>
              </a:ext>
            </a:extLst>
          </p:cNvPr>
          <p:cNvSpPr/>
          <p:nvPr/>
        </p:nvSpPr>
        <p:spPr>
          <a:xfrm>
            <a:off x="6402252" y="4504707"/>
            <a:ext cx="526959" cy="32316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5EC306-E81F-447D-AEA6-CD5A77435A10}"/>
              </a:ext>
            </a:extLst>
          </p:cNvPr>
          <p:cNvSpPr/>
          <p:nvPr/>
        </p:nvSpPr>
        <p:spPr>
          <a:xfrm>
            <a:off x="376602" y="4751480"/>
            <a:ext cx="1190941" cy="32316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B75F75-5AA5-4054-AB44-C5B6D6DE9445}"/>
                  </a:ext>
                </a:extLst>
              </p:cNvPr>
              <p:cNvSpPr txBox="1"/>
              <p:nvPr/>
            </p:nvSpPr>
            <p:spPr>
              <a:xfrm>
                <a:off x="7947618" y="5148112"/>
                <a:ext cx="2103073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minimize</a:t>
                </a:r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B75F75-5AA5-4054-AB44-C5B6D6DE9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618" y="5148112"/>
                <a:ext cx="2103073" cy="374270"/>
              </a:xfrm>
              <a:prstGeom prst="rect">
                <a:avLst/>
              </a:prstGeom>
              <a:blipFill>
                <a:blip r:embed="rId7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8201E0C-BD95-4CC6-9680-6734C36E43DB}"/>
                  </a:ext>
                </a:extLst>
              </p:cNvPr>
              <p:cNvSpPr txBox="1"/>
              <p:nvPr/>
            </p:nvSpPr>
            <p:spPr>
              <a:xfrm>
                <a:off x="7638914" y="5460095"/>
                <a:ext cx="3483428" cy="928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subject to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≤0</m:t>
                    </m:r>
                  </m:oMath>
                </a14:m>
                <a:endParaRPr lang="en-US" altLang="ko-KR" b="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altLang="ko-KR" dirty="0"/>
                  <a:t>   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altLang="ko-KR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8201E0C-BD95-4CC6-9680-6734C36E4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914" y="5460095"/>
                <a:ext cx="3483428" cy="928267"/>
              </a:xfrm>
              <a:prstGeom prst="rect">
                <a:avLst/>
              </a:prstGeom>
              <a:blipFill>
                <a:blip r:embed="rId8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FBE70B00-879C-4D70-90AC-FFA71569D0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246" y="6152787"/>
            <a:ext cx="20002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4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옥외설치물이(가) 표시된 사진&#10;&#10;자동 생성된 설명">
            <a:extLst>
              <a:ext uri="{FF2B5EF4-FFF2-40B4-BE49-F238E27FC236}">
                <a16:creationId xmlns:a16="http://schemas.microsoft.com/office/drawing/2014/main" id="{A80FA000-7D93-4677-86C5-70CF99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" b="156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72EA039-FF4A-457F-9A3C-A22664EE9073}"/>
              </a:ext>
            </a:extLst>
          </p:cNvPr>
          <p:cNvGrpSpPr/>
          <p:nvPr/>
        </p:nvGrpSpPr>
        <p:grpSpPr>
          <a:xfrm>
            <a:off x="142240" y="142240"/>
            <a:ext cx="11877040" cy="6543040"/>
            <a:chOff x="132080" y="142240"/>
            <a:chExt cx="11877040" cy="6543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268882-C033-47F8-9E44-85DF52FB809B}"/>
                </a:ext>
              </a:extLst>
            </p:cNvPr>
            <p:cNvSpPr/>
            <p:nvPr/>
          </p:nvSpPr>
          <p:spPr>
            <a:xfrm>
              <a:off x="132080" y="142240"/>
              <a:ext cx="11877040" cy="654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218B90-66C7-4CB3-987F-0E4A7C9BE607}"/>
                </a:ext>
              </a:extLst>
            </p:cNvPr>
            <p:cNvSpPr/>
            <p:nvPr/>
          </p:nvSpPr>
          <p:spPr>
            <a:xfrm>
              <a:off x="193040" y="203200"/>
              <a:ext cx="11744960" cy="64211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FA8D5A2C-96B4-4947-AAA2-21403EBA5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65" y="539296"/>
            <a:ext cx="6562725" cy="10477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492F079-DA50-4D7E-A07E-42DD94C81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16" y="2207021"/>
            <a:ext cx="3924300" cy="2952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E3D6C95-7D5A-47BD-A222-71F428A5D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516" y="1694170"/>
            <a:ext cx="6029325" cy="3619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A026ECC-453A-4DD0-9E7D-1FF590399CD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524" t="4773"/>
          <a:stretch/>
        </p:blipFill>
        <p:spPr>
          <a:xfrm>
            <a:off x="838516" y="2689480"/>
            <a:ext cx="804862" cy="36281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95FB333-FA17-4132-9528-636CCD0E4B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710" y="3293515"/>
            <a:ext cx="2228850" cy="35242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EB4AD65-0B7C-4323-BC5A-4CFBB0B54E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516" y="2988416"/>
            <a:ext cx="1581150" cy="31432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85E73BB-30D1-4974-BE55-A9A42C9610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266" y="4178933"/>
            <a:ext cx="742950" cy="3429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0FDFD33-A238-4141-8894-D179DD916D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710" y="4460736"/>
            <a:ext cx="1057275" cy="3238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94B335D-82A8-4315-B4C0-DA516245449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8516" y="3645533"/>
            <a:ext cx="1162050" cy="5334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56D8C42-A520-474B-ADEF-D821585094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8516" y="4757552"/>
            <a:ext cx="781050" cy="523875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CE21FA64-33D9-4632-BE39-B4308F656214}"/>
              </a:ext>
            </a:extLst>
          </p:cNvPr>
          <p:cNvSpPr/>
          <p:nvPr/>
        </p:nvSpPr>
        <p:spPr>
          <a:xfrm>
            <a:off x="838516" y="2704764"/>
            <a:ext cx="804862" cy="306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30E8FF7-4B59-475D-B081-6C78846AFFAE}"/>
              </a:ext>
            </a:extLst>
          </p:cNvPr>
          <p:cNvSpPr/>
          <p:nvPr/>
        </p:nvSpPr>
        <p:spPr>
          <a:xfrm>
            <a:off x="838516" y="4170684"/>
            <a:ext cx="804862" cy="306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332EB51-0AFD-442E-986C-A04213AEFDD1}"/>
              </a:ext>
            </a:extLst>
          </p:cNvPr>
          <p:cNvSpPr/>
          <p:nvPr/>
        </p:nvSpPr>
        <p:spPr>
          <a:xfrm>
            <a:off x="838515" y="3006549"/>
            <a:ext cx="1599835" cy="2814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9092AF5-EF4A-4F53-B9D7-B42619EF4F1E}"/>
              </a:ext>
            </a:extLst>
          </p:cNvPr>
          <p:cNvSpPr/>
          <p:nvPr/>
        </p:nvSpPr>
        <p:spPr>
          <a:xfrm>
            <a:off x="838516" y="4476085"/>
            <a:ext cx="1005026" cy="2814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48BCBC0-6055-4666-B8D2-910761F611CC}"/>
              </a:ext>
            </a:extLst>
          </p:cNvPr>
          <p:cNvSpPr/>
          <p:nvPr/>
        </p:nvSpPr>
        <p:spPr>
          <a:xfrm>
            <a:off x="836108" y="3302297"/>
            <a:ext cx="2008691" cy="3016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6BAAABC1-5FFB-40FF-801C-70A7ED24F34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7516" y="5599382"/>
            <a:ext cx="7458982" cy="523875"/>
          </a:xfrm>
          <a:prstGeom prst="rect">
            <a:avLst/>
          </a:prstGeom>
        </p:spPr>
      </p:pic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245EE3C-D995-4061-8691-30EC2D0A1C81}"/>
              </a:ext>
            </a:extLst>
          </p:cNvPr>
          <p:cNvCxnSpPr/>
          <p:nvPr/>
        </p:nvCxnSpPr>
        <p:spPr>
          <a:xfrm>
            <a:off x="8461216" y="2240507"/>
            <a:ext cx="0" cy="33963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DCF3899-2FA1-4FD1-91D7-305BD7316B36}"/>
              </a:ext>
            </a:extLst>
          </p:cNvPr>
          <p:cNvCxnSpPr/>
          <p:nvPr/>
        </p:nvCxnSpPr>
        <p:spPr>
          <a:xfrm>
            <a:off x="7373777" y="5162730"/>
            <a:ext cx="41934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87E48E-11F2-45A4-8BBC-1580216F0631}"/>
                  </a:ext>
                </a:extLst>
              </p:cNvPr>
              <p:cNvSpPr txBox="1"/>
              <p:nvPr/>
            </p:nvSpPr>
            <p:spPr>
              <a:xfrm>
                <a:off x="8133918" y="734743"/>
                <a:ext cx="353495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n =2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(1+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+(1+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</m:oMath>
                  </m:oMathPara>
                </a14:m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]≥0</m:t>
                    </m:r>
                  </m:oMath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87E48E-11F2-45A4-8BBC-1580216F0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918" y="734743"/>
                <a:ext cx="3534953" cy="1200329"/>
              </a:xfrm>
              <a:prstGeom prst="rect">
                <a:avLst/>
              </a:prstGeom>
              <a:blipFill>
                <a:blip r:embed="rId14"/>
                <a:stretch>
                  <a:fillRect l="-1379" t="-3061" b="-76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2BFCC75-61F3-4059-BB76-AD4A1C217A8E}"/>
              </a:ext>
            </a:extLst>
          </p:cNvPr>
          <p:cNvCxnSpPr/>
          <p:nvPr/>
        </p:nvCxnSpPr>
        <p:spPr>
          <a:xfrm>
            <a:off x="8461216" y="3183600"/>
            <a:ext cx="1988457" cy="198845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F5BB1B6F-6070-4846-B9F4-E3D45B8EF29B}"/>
                  </a:ext>
                </a:extLst>
              </p:cNvPr>
              <p:cNvSpPr/>
              <p:nvPr/>
            </p:nvSpPr>
            <p:spPr>
              <a:xfrm>
                <a:off x="11145240" y="5081143"/>
                <a:ext cx="4655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F5BB1B6F-6070-4846-B9F4-E3D45B8EF2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5240" y="5081143"/>
                <a:ext cx="46557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2BFD1B0-FF68-4B44-B962-ED7B9FD55C81}"/>
                  </a:ext>
                </a:extLst>
              </p:cNvPr>
              <p:cNvSpPr/>
              <p:nvPr/>
            </p:nvSpPr>
            <p:spPr>
              <a:xfrm>
                <a:off x="8089497" y="2190004"/>
                <a:ext cx="470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2BFD1B0-FF68-4B44-B962-ED7B9FD55C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497" y="2190004"/>
                <a:ext cx="47089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A0545F4-9403-47DB-B71E-83AAFE0785BB}"/>
                  </a:ext>
                </a:extLst>
              </p:cNvPr>
              <p:cNvSpPr/>
              <p:nvPr/>
            </p:nvSpPr>
            <p:spPr>
              <a:xfrm>
                <a:off x="8150988" y="2981351"/>
                <a:ext cx="4094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A0545F4-9403-47DB-B71E-83AAFE078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988" y="2981351"/>
                <a:ext cx="40940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AC798CFA-ECE6-4E1E-A5AD-A6D530A48736}"/>
              </a:ext>
            </a:extLst>
          </p:cNvPr>
          <p:cNvSpPr/>
          <p:nvPr/>
        </p:nvSpPr>
        <p:spPr>
          <a:xfrm>
            <a:off x="8475729" y="3219589"/>
            <a:ext cx="1944915" cy="1930400"/>
          </a:xfrm>
          <a:custGeom>
            <a:avLst/>
            <a:gdLst>
              <a:gd name="connsiteX0" fmla="*/ 0 w 1944915"/>
              <a:gd name="connsiteY0" fmla="*/ 0 h 1930400"/>
              <a:gd name="connsiteX1" fmla="*/ 0 w 1944915"/>
              <a:gd name="connsiteY1" fmla="*/ 1930400 h 1930400"/>
              <a:gd name="connsiteX2" fmla="*/ 1944915 w 1944915"/>
              <a:gd name="connsiteY2" fmla="*/ 1930400 h 1930400"/>
              <a:gd name="connsiteX3" fmla="*/ 0 w 1944915"/>
              <a:gd name="connsiteY3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915" h="1930400">
                <a:moveTo>
                  <a:pt x="0" y="0"/>
                </a:moveTo>
                <a:lnTo>
                  <a:pt x="0" y="1930400"/>
                </a:lnTo>
                <a:lnTo>
                  <a:pt x="1944915" y="1930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7D406DDC-18C9-4EF8-9417-631678F39D3E}"/>
                  </a:ext>
                </a:extLst>
              </p:cNvPr>
              <p:cNvSpPr/>
              <p:nvPr/>
            </p:nvSpPr>
            <p:spPr>
              <a:xfrm rot="2538384">
                <a:off x="8556272" y="4344817"/>
                <a:ext cx="119173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𝑒𝑎𝑠𝑖𝑏𝑙𝑒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𝑠𝑡𝑎𝑡𝑒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7D406DDC-18C9-4EF8-9417-631678F39D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538384">
                <a:off x="8556272" y="4344817"/>
                <a:ext cx="119173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DF41ABB-A61B-4EDC-A9F2-AFF557456495}"/>
              </a:ext>
            </a:extLst>
          </p:cNvPr>
          <p:cNvCxnSpPr>
            <a:cxnSpLocks/>
          </p:cNvCxnSpPr>
          <p:nvPr/>
        </p:nvCxnSpPr>
        <p:spPr>
          <a:xfrm>
            <a:off x="7719963" y="3600869"/>
            <a:ext cx="3425277" cy="16835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DBB68407-2C85-4C28-B757-A8406B6527E8}"/>
                  </a:ext>
                </a:extLst>
              </p:cNvPr>
              <p:cNvSpPr/>
              <p:nvPr/>
            </p:nvSpPr>
            <p:spPr>
              <a:xfrm rot="1652344">
                <a:off x="9611754" y="3955702"/>
                <a:ext cx="198522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1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1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sz="11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(1+</m:t>
                          </m:r>
                          <m:r>
                            <a:rPr lang="en-US" altLang="ko-KR" sz="11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altLang="ko-KR" sz="11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11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ko-KR" sz="11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1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+(1+</m:t>
                      </m:r>
                      <m:r>
                        <a:rPr lang="en-US" altLang="ko-KR" sz="11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ko-KR" sz="11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sz="11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DBB68407-2C85-4C28-B757-A8406B652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52344">
                <a:off x="9611754" y="3955702"/>
                <a:ext cx="1985223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A5CACFB-469B-4A99-A946-8326686A1B1E}"/>
              </a:ext>
            </a:extLst>
          </p:cNvPr>
          <p:cNvCxnSpPr>
            <a:cxnSpLocks/>
          </p:cNvCxnSpPr>
          <p:nvPr/>
        </p:nvCxnSpPr>
        <p:spPr>
          <a:xfrm>
            <a:off x="7719963" y="3223932"/>
            <a:ext cx="3425277" cy="16835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2A9E236-DDC5-4580-BB73-C226932F5E80}"/>
              </a:ext>
            </a:extLst>
          </p:cNvPr>
          <p:cNvCxnSpPr>
            <a:cxnSpLocks/>
          </p:cNvCxnSpPr>
          <p:nvPr/>
        </p:nvCxnSpPr>
        <p:spPr>
          <a:xfrm>
            <a:off x="7719963" y="2829215"/>
            <a:ext cx="3425277" cy="16835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A7580E08-504F-4A54-9FCC-599841F2929F}"/>
                  </a:ext>
                </a:extLst>
              </p:cNvPr>
              <p:cNvSpPr/>
              <p:nvPr/>
            </p:nvSpPr>
            <p:spPr>
              <a:xfrm>
                <a:off x="8439726" y="2820351"/>
                <a:ext cx="7845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0]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A7580E08-504F-4A54-9FCC-599841F292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726" y="2820351"/>
                <a:ext cx="784509" cy="369332"/>
              </a:xfrm>
              <a:prstGeom prst="rect">
                <a:avLst/>
              </a:prstGeom>
              <a:blipFill>
                <a:blip r:embed="rId2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68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옥외설치물이(가) 표시된 사진&#10;&#10;자동 생성된 설명">
            <a:extLst>
              <a:ext uri="{FF2B5EF4-FFF2-40B4-BE49-F238E27FC236}">
                <a16:creationId xmlns:a16="http://schemas.microsoft.com/office/drawing/2014/main" id="{A80FA000-7D93-4677-86C5-70CF99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" b="156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72EA039-FF4A-457F-9A3C-A22664EE9073}"/>
              </a:ext>
            </a:extLst>
          </p:cNvPr>
          <p:cNvGrpSpPr/>
          <p:nvPr/>
        </p:nvGrpSpPr>
        <p:grpSpPr>
          <a:xfrm>
            <a:off x="157480" y="157480"/>
            <a:ext cx="11877040" cy="6543040"/>
            <a:chOff x="132080" y="142240"/>
            <a:chExt cx="11877040" cy="6543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268882-C033-47F8-9E44-85DF52FB809B}"/>
                </a:ext>
              </a:extLst>
            </p:cNvPr>
            <p:cNvSpPr/>
            <p:nvPr/>
          </p:nvSpPr>
          <p:spPr>
            <a:xfrm>
              <a:off x="132080" y="142240"/>
              <a:ext cx="11877040" cy="654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218B90-66C7-4CB3-987F-0E4A7C9BE607}"/>
                </a:ext>
              </a:extLst>
            </p:cNvPr>
            <p:cNvSpPr/>
            <p:nvPr/>
          </p:nvSpPr>
          <p:spPr>
            <a:xfrm>
              <a:off x="193040" y="203200"/>
              <a:ext cx="11744960" cy="64211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57D872-5CFA-4742-8583-0EB7863596FD}"/>
              </a:ext>
            </a:extLst>
          </p:cNvPr>
          <p:cNvSpPr/>
          <p:nvPr/>
        </p:nvSpPr>
        <p:spPr>
          <a:xfrm>
            <a:off x="858981" y="1277035"/>
            <a:ext cx="73013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consider optimization problems where the objective function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convex function and the constraint set is a convex set.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CF66A5-A366-4A2A-8FFD-17E72BB886E2}"/>
              </a:ext>
            </a:extLst>
          </p:cNvPr>
          <p:cNvSpPr/>
          <p:nvPr/>
        </p:nvSpPr>
        <p:spPr>
          <a:xfrm>
            <a:off x="471054" y="616593"/>
            <a:ext cx="3277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Convex Optimization Problems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61EB8B-C377-447B-92C9-29DD8983D9FE}"/>
              </a:ext>
            </a:extLst>
          </p:cNvPr>
          <p:cNvSpPr/>
          <p:nvPr/>
        </p:nvSpPr>
        <p:spPr>
          <a:xfrm>
            <a:off x="858981" y="2214476"/>
            <a:ext cx="7301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programming problems are interesting for several reasons.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803A67-E143-4800-8AFD-0F9CEEE87127}"/>
              </a:ext>
            </a:extLst>
          </p:cNvPr>
          <p:cNvSpPr/>
          <p:nvPr/>
        </p:nvSpPr>
        <p:spPr>
          <a:xfrm>
            <a:off x="1461653" y="279002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ocal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minimizers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E44131-2B96-457E-AEBF-E45AAF550BC8}"/>
              </a:ext>
            </a:extLst>
          </p:cNvPr>
          <p:cNvSpPr/>
          <p:nvPr/>
        </p:nvSpPr>
        <p:spPr>
          <a:xfrm>
            <a:off x="1461653" y="3423704"/>
            <a:ext cx="8575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irst-order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become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sufficient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minimization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A038C72-39BD-4640-B689-8A6D3BC54928}"/>
              </a:ext>
            </a:extLst>
          </p:cNvPr>
          <p:cNvSpPr/>
          <p:nvPr/>
        </p:nvSpPr>
        <p:spPr>
          <a:xfrm>
            <a:off x="858981" y="5932700"/>
            <a:ext cx="9781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theorem above states that in convex programming problems, local minimizers are also global.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D4E2C33-C0B2-40BC-BBF2-7B33C9CAF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81" y="4185024"/>
            <a:ext cx="8028161" cy="1538796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AB98AC2-DECA-406E-AC4A-C728066BBAF4}"/>
              </a:ext>
            </a:extLst>
          </p:cNvPr>
          <p:cNvSpPr/>
          <p:nvPr/>
        </p:nvSpPr>
        <p:spPr>
          <a:xfrm>
            <a:off x="4710545" y="4954422"/>
            <a:ext cx="1385455" cy="769398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minimizer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1ECD64D-8D69-4769-B7F1-2CFE2FDF6235}"/>
              </a:ext>
            </a:extLst>
          </p:cNvPr>
          <p:cNvSpPr/>
          <p:nvPr/>
        </p:nvSpPr>
        <p:spPr>
          <a:xfrm>
            <a:off x="6750396" y="4954422"/>
            <a:ext cx="1385455" cy="769398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minimizer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8D5C238-F833-4895-BDBA-EC4B0CFF73C1}"/>
                  </a:ext>
                </a:extLst>
              </p:cNvPr>
              <p:cNvSpPr/>
              <p:nvPr/>
            </p:nvSpPr>
            <p:spPr>
              <a:xfrm>
                <a:off x="6090920" y="5128630"/>
                <a:ext cx="75410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↔</m:t>
                      </m:r>
                    </m:oMath>
                  </m:oMathPara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8D5C238-F833-4895-BDBA-EC4B0CFF7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920" y="5128630"/>
                <a:ext cx="7541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40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옥외설치물이(가) 표시된 사진&#10;&#10;자동 생성된 설명">
            <a:extLst>
              <a:ext uri="{FF2B5EF4-FFF2-40B4-BE49-F238E27FC236}">
                <a16:creationId xmlns:a16="http://schemas.microsoft.com/office/drawing/2014/main" id="{A80FA000-7D93-4677-86C5-70CF99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" b="156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72EA039-FF4A-457F-9A3C-A22664EE9073}"/>
              </a:ext>
            </a:extLst>
          </p:cNvPr>
          <p:cNvGrpSpPr/>
          <p:nvPr/>
        </p:nvGrpSpPr>
        <p:grpSpPr>
          <a:xfrm>
            <a:off x="142240" y="142240"/>
            <a:ext cx="11877040" cy="6543040"/>
            <a:chOff x="132080" y="142240"/>
            <a:chExt cx="11877040" cy="6543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268882-C033-47F8-9E44-85DF52FB809B}"/>
                </a:ext>
              </a:extLst>
            </p:cNvPr>
            <p:cNvSpPr/>
            <p:nvPr/>
          </p:nvSpPr>
          <p:spPr>
            <a:xfrm>
              <a:off x="132080" y="142240"/>
              <a:ext cx="11877040" cy="654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218B90-66C7-4CB3-987F-0E4A7C9BE607}"/>
                </a:ext>
              </a:extLst>
            </p:cNvPr>
            <p:cNvSpPr/>
            <p:nvPr/>
          </p:nvSpPr>
          <p:spPr>
            <a:xfrm>
              <a:off x="193040" y="203200"/>
              <a:ext cx="11744960" cy="64211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052EE6-3942-4B85-8BA6-4179C6FF5374}"/>
              </a:ext>
            </a:extLst>
          </p:cNvPr>
          <p:cNvSpPr/>
          <p:nvPr/>
        </p:nvSpPr>
        <p:spPr>
          <a:xfrm>
            <a:off x="581891" y="529427"/>
            <a:ext cx="3796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 by contraposition(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대우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ED07C5E-E4B8-46FF-8BAD-EF6D1F6394EC}"/>
                  </a:ext>
                </a:extLst>
              </p:cNvPr>
              <p:cNvSpPr/>
              <p:nvPr/>
            </p:nvSpPr>
            <p:spPr>
              <a:xfrm>
                <a:off x="581891" y="2135011"/>
                <a:ext cx="6096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</a:t>
                </a:r>
                <a:r>
                  <a:rPr lang="ko-KR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</a:t>
                </a:r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ko-KR" alt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ko-KR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</a:t>
                </a:r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</a:t>
                </a:r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minimizer</a:t>
                </a:r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</a:t>
                </a:r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ED07C5E-E4B8-46FF-8BAD-EF6D1F639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91" y="2135011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 l="-80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0DF513B-8913-4B53-BC80-400C58730917}"/>
              </a:ext>
            </a:extLst>
          </p:cNvPr>
          <p:cNvSpPr/>
          <p:nvPr/>
        </p:nvSpPr>
        <p:spPr>
          <a:xfrm>
            <a:off x="692727" y="1040989"/>
            <a:ext cx="1385455" cy="769398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Global minimizer</a:t>
            </a:r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FD33A49-F52A-476C-8788-1C287823241E}"/>
              </a:ext>
            </a:extLst>
          </p:cNvPr>
          <p:cNvSpPr/>
          <p:nvPr/>
        </p:nvSpPr>
        <p:spPr>
          <a:xfrm>
            <a:off x="2732578" y="1040989"/>
            <a:ext cx="1385455" cy="769398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 Local minimizer</a:t>
            </a:r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B407822-262F-4366-A334-0D3A93C65299}"/>
                  </a:ext>
                </a:extLst>
              </p:cNvPr>
              <p:cNvSpPr/>
              <p:nvPr/>
            </p:nvSpPr>
            <p:spPr>
              <a:xfrm>
                <a:off x="2074950" y="1223383"/>
                <a:ext cx="75410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↔</m:t>
                      </m:r>
                    </m:oMath>
                  </m:oMathPara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B407822-262F-4366-A334-0D3A93C652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950" y="1223383"/>
                <a:ext cx="7541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BC7785A-EF2C-4587-AAD9-A7206E06A0A6}"/>
                  </a:ext>
                </a:extLst>
              </p:cNvPr>
              <p:cNvSpPr/>
              <p:nvPr/>
            </p:nvSpPr>
            <p:spPr>
              <a:xfrm>
                <a:off x="5853602" y="2124329"/>
                <a:ext cx="47343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ko-KR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</a:t>
                </a:r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ko-KR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have</a:t>
                </a:r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ko-KR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ko-KR" altLang="en-US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ko-KR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&lt; </m:t>
                    </m:r>
                    <m:r>
                      <a:rPr lang="ko-KR" altLang="en-US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ko-KR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ko-KR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). </m:t>
                    </m:r>
                  </m:oMath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BC7785A-EF2C-4587-AAD9-A7206E06A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602" y="2124329"/>
                <a:ext cx="4734373" cy="369332"/>
              </a:xfrm>
              <a:prstGeom prst="rect">
                <a:avLst/>
              </a:prstGeom>
              <a:blipFill>
                <a:blip r:embed="rId5"/>
                <a:stretch>
                  <a:fillRect l="-103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D5CB253-7E45-4670-9059-B995081A6A07}"/>
                  </a:ext>
                </a:extLst>
              </p:cNvPr>
              <p:cNvSpPr/>
              <p:nvPr/>
            </p:nvSpPr>
            <p:spPr>
              <a:xfrm>
                <a:off x="581891" y="2520142"/>
                <a:ext cx="51206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ko-KR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</a:t>
                </a:r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convex</a:t>
                </a:r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:r>
                  <a:rPr lang="ko-KR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</a:t>
                </a:r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</a:t>
                </a:r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l-GR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ko-KR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(0,1)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D5CB253-7E45-4670-9059-B995081A6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91" y="2520142"/>
                <a:ext cx="5120633" cy="369332"/>
              </a:xfrm>
              <a:prstGeom prst="rect">
                <a:avLst/>
              </a:prstGeom>
              <a:blipFill>
                <a:blip r:embed="rId6"/>
                <a:stretch>
                  <a:fillRect l="-952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538FAF14-28AD-4F98-91E6-5B0DA29EC9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719" y="2946006"/>
            <a:ext cx="5633172" cy="19151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1A405C-F33A-4C14-865B-A4C8127EE8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727" y="4936721"/>
            <a:ext cx="5198249" cy="1441997"/>
          </a:xfrm>
          <a:prstGeom prst="rect">
            <a:avLst/>
          </a:prstGeom>
        </p:spPr>
      </p:pic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CE4207D3-135E-4AA6-AC10-4C0E719861D8}"/>
              </a:ext>
            </a:extLst>
          </p:cNvPr>
          <p:cNvSpPr/>
          <p:nvPr/>
        </p:nvSpPr>
        <p:spPr>
          <a:xfrm>
            <a:off x="7751639" y="3465090"/>
            <a:ext cx="2466109" cy="2092036"/>
          </a:xfrm>
          <a:custGeom>
            <a:avLst/>
            <a:gdLst>
              <a:gd name="connsiteX0" fmla="*/ 0 w 2466109"/>
              <a:gd name="connsiteY0" fmla="*/ 0 h 2092036"/>
              <a:gd name="connsiteX1" fmla="*/ 1288472 w 2466109"/>
              <a:gd name="connsiteY1" fmla="*/ 2092036 h 2092036"/>
              <a:gd name="connsiteX2" fmla="*/ 2466109 w 2466109"/>
              <a:gd name="connsiteY2" fmla="*/ 0 h 20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6109" h="2092036">
                <a:moveTo>
                  <a:pt x="0" y="0"/>
                </a:moveTo>
                <a:cubicBezTo>
                  <a:pt x="438727" y="1046018"/>
                  <a:pt x="877454" y="2092036"/>
                  <a:pt x="1288472" y="2092036"/>
                </a:cubicBezTo>
                <a:cubicBezTo>
                  <a:pt x="1699490" y="2092036"/>
                  <a:pt x="2082799" y="1046018"/>
                  <a:pt x="2466109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4DAE785-0D44-4E79-814C-60FF74EB7BEC}"/>
                  </a:ext>
                </a:extLst>
              </p:cNvPr>
              <p:cNvSpPr/>
              <p:nvPr/>
            </p:nvSpPr>
            <p:spPr>
              <a:xfrm>
                <a:off x="10110753" y="3105788"/>
                <a:ext cx="7532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4DAE785-0D44-4E79-814C-60FF74EB7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753" y="3105788"/>
                <a:ext cx="753220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>
            <a:extLst>
              <a:ext uri="{FF2B5EF4-FFF2-40B4-BE49-F238E27FC236}">
                <a16:creationId xmlns:a16="http://schemas.microsoft.com/office/drawing/2014/main" id="{0AF14144-A859-4C07-A318-14B595F8FB30}"/>
              </a:ext>
            </a:extLst>
          </p:cNvPr>
          <p:cNvSpPr/>
          <p:nvPr/>
        </p:nvSpPr>
        <p:spPr>
          <a:xfrm>
            <a:off x="8582912" y="5227666"/>
            <a:ext cx="189460" cy="1894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6FA511B-D6E9-454B-A227-AF8C024C1934}"/>
              </a:ext>
            </a:extLst>
          </p:cNvPr>
          <p:cNvSpPr/>
          <p:nvPr/>
        </p:nvSpPr>
        <p:spPr>
          <a:xfrm>
            <a:off x="9718984" y="4396394"/>
            <a:ext cx="189460" cy="1894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782C3B1-E78A-4C05-9A0E-717A247A0EEE}"/>
                  </a:ext>
                </a:extLst>
              </p:cNvPr>
              <p:cNvSpPr/>
              <p:nvPr/>
            </p:nvSpPr>
            <p:spPr>
              <a:xfrm>
                <a:off x="8110145" y="5195191"/>
                <a:ext cx="53104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05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ko-KR" altLang="en-US" sz="105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ko-KR" altLang="en-US" sz="105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ko-KR" altLang="en-US" sz="105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782C3B1-E78A-4C05-9A0E-717A247A0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145" y="5195191"/>
                <a:ext cx="531043" cy="261610"/>
              </a:xfrm>
              <a:prstGeom prst="rect">
                <a:avLst/>
              </a:prstGeom>
              <a:blipFill>
                <a:blip r:embed="rId10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3F3E557-2FFC-44ED-ACD9-E22DD0A3CB45}"/>
                  </a:ext>
                </a:extLst>
              </p:cNvPr>
              <p:cNvSpPr/>
              <p:nvPr/>
            </p:nvSpPr>
            <p:spPr>
              <a:xfrm>
                <a:off x="9272241" y="4320465"/>
                <a:ext cx="5886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05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ko-KR" altLang="en-US" sz="105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105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05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05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ko-KR" altLang="en-US" sz="105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3F3E557-2FFC-44ED-ACD9-E22DD0A3CB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241" y="4320465"/>
                <a:ext cx="588686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870B3377-02E1-48A2-9699-09C47656F51B}"/>
                  </a:ext>
                </a:extLst>
              </p:cNvPr>
              <p:cNvSpPr/>
              <p:nvPr/>
            </p:nvSpPr>
            <p:spPr>
              <a:xfrm>
                <a:off x="8489545" y="5853969"/>
                <a:ext cx="30091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05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870B3377-02E1-48A2-9699-09C47656F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545" y="5853969"/>
                <a:ext cx="300915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2F65BFB-0377-4653-BBF0-007235A2E1BF}"/>
                  </a:ext>
                </a:extLst>
              </p:cNvPr>
              <p:cNvSpPr/>
              <p:nvPr/>
            </p:nvSpPr>
            <p:spPr>
              <a:xfrm>
                <a:off x="9634434" y="5853969"/>
                <a:ext cx="358560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5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05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05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2F65BFB-0377-4653-BBF0-007235A2E1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434" y="5853969"/>
                <a:ext cx="358560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9B0A422-E273-4641-BC69-9EF9A195F3FB}"/>
              </a:ext>
            </a:extLst>
          </p:cNvPr>
          <p:cNvCxnSpPr>
            <a:cxnSpLocks/>
          </p:cNvCxnSpPr>
          <p:nvPr/>
        </p:nvCxnSpPr>
        <p:spPr>
          <a:xfrm flipH="1">
            <a:off x="8671668" y="4495367"/>
            <a:ext cx="1143000" cy="83820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C61F3892-22F9-46A3-A3E9-3B1D8C9F9C28}"/>
                  </a:ext>
                </a:extLst>
              </p:cNvPr>
              <p:cNvSpPr/>
              <p:nvPr/>
            </p:nvSpPr>
            <p:spPr>
              <a:xfrm>
                <a:off x="8754059" y="5891547"/>
                <a:ext cx="97052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ko-KR" sz="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ko-KR" sz="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l-GR" altLang="ko-KR" sz="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sSup>
                        <m:sSupPr>
                          <m:ctrlPr>
                            <a:rPr lang="en-US" altLang="ko-KR" sz="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C61F3892-22F9-46A3-A3E9-3B1D8C9F9C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059" y="5891547"/>
                <a:ext cx="970522" cy="215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타원 44">
            <a:extLst>
              <a:ext uri="{FF2B5EF4-FFF2-40B4-BE49-F238E27FC236}">
                <a16:creationId xmlns:a16="http://schemas.microsoft.com/office/drawing/2014/main" id="{81BEEBA0-82AE-438C-9F70-9284062A318B}"/>
              </a:ext>
            </a:extLst>
          </p:cNvPr>
          <p:cNvSpPr/>
          <p:nvPr/>
        </p:nvSpPr>
        <p:spPr>
          <a:xfrm>
            <a:off x="9183054" y="4877599"/>
            <a:ext cx="112533" cy="112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05F1586-3568-4F99-91E5-B6FFFB0386F9}"/>
              </a:ext>
            </a:extLst>
          </p:cNvPr>
          <p:cNvCxnSpPr>
            <a:stCxn id="45" idx="4"/>
            <a:endCxn id="44" idx="0"/>
          </p:cNvCxnSpPr>
          <p:nvPr/>
        </p:nvCxnSpPr>
        <p:spPr>
          <a:xfrm flipH="1">
            <a:off x="9239320" y="4990132"/>
            <a:ext cx="1" cy="9014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E0219D-5CD4-434A-8505-325AE39DEC27}"/>
                  </a:ext>
                </a:extLst>
              </p:cNvPr>
              <p:cNvSpPr txBox="1"/>
              <p:nvPr/>
            </p:nvSpPr>
            <p:spPr>
              <a:xfrm>
                <a:off x="720691" y="5722270"/>
                <a:ext cx="6647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→ ∞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E0219D-5CD4-434A-8505-325AE39DE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91" y="5722270"/>
                <a:ext cx="664763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3D9FCEB9-D1BE-4F7D-B4CF-9AE6CB76F7BA}"/>
                  </a:ext>
                </a:extLst>
              </p:cNvPr>
              <p:cNvSpPr/>
              <p:nvPr/>
            </p:nvSpPr>
            <p:spPr>
              <a:xfrm>
                <a:off x="9214199" y="5365171"/>
                <a:ext cx="146462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05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ko-KR" altLang="en-US" sz="105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l-GR" altLang="ko-KR" sz="105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ko-KR" sz="105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05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105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05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05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l-GR" altLang="ko-KR" sz="105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sSup>
                        <m:sSupPr>
                          <m:ctrlPr>
                            <a:rPr lang="en-US" altLang="ko-KR" sz="105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05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05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ko-KR" altLang="en-US" sz="105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3D9FCEB9-D1BE-4F7D-B4CF-9AE6CB76F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199" y="5365171"/>
                <a:ext cx="1464629" cy="253916"/>
              </a:xfrm>
              <a:prstGeom prst="rect">
                <a:avLst/>
              </a:prstGeom>
              <a:blipFill>
                <a:blip r:embed="rId1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타원 35">
            <a:extLst>
              <a:ext uri="{FF2B5EF4-FFF2-40B4-BE49-F238E27FC236}">
                <a16:creationId xmlns:a16="http://schemas.microsoft.com/office/drawing/2014/main" id="{63BED77B-0720-488A-9E5F-AB2B0A506917}"/>
              </a:ext>
            </a:extLst>
          </p:cNvPr>
          <p:cNvSpPr/>
          <p:nvPr/>
        </p:nvSpPr>
        <p:spPr>
          <a:xfrm>
            <a:off x="9183054" y="5408528"/>
            <a:ext cx="112533" cy="1125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10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옥외설치물이(가) 표시된 사진&#10;&#10;자동 생성된 설명">
            <a:extLst>
              <a:ext uri="{FF2B5EF4-FFF2-40B4-BE49-F238E27FC236}">
                <a16:creationId xmlns:a16="http://schemas.microsoft.com/office/drawing/2014/main" id="{A80FA000-7D93-4677-86C5-70CF99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" b="156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72EA039-FF4A-457F-9A3C-A22664EE9073}"/>
              </a:ext>
            </a:extLst>
          </p:cNvPr>
          <p:cNvGrpSpPr/>
          <p:nvPr/>
        </p:nvGrpSpPr>
        <p:grpSpPr>
          <a:xfrm>
            <a:off x="142240" y="142240"/>
            <a:ext cx="11877040" cy="6543040"/>
            <a:chOff x="132080" y="142240"/>
            <a:chExt cx="11877040" cy="6543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268882-C033-47F8-9E44-85DF52FB809B}"/>
                </a:ext>
              </a:extLst>
            </p:cNvPr>
            <p:cNvSpPr/>
            <p:nvPr/>
          </p:nvSpPr>
          <p:spPr>
            <a:xfrm>
              <a:off x="132080" y="142240"/>
              <a:ext cx="11877040" cy="654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218B90-66C7-4CB3-987F-0E4A7C9BE607}"/>
                </a:ext>
              </a:extLst>
            </p:cNvPr>
            <p:cNvSpPr/>
            <p:nvPr/>
          </p:nvSpPr>
          <p:spPr>
            <a:xfrm>
              <a:off x="193040" y="203200"/>
              <a:ext cx="11744960" cy="64211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0686FE29-527A-48A1-BD8C-BA49D0805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82" y="1282869"/>
            <a:ext cx="6678520" cy="291075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32967B1-D247-4905-A03D-96471749CD17}"/>
              </a:ext>
            </a:extLst>
          </p:cNvPr>
          <p:cNvSpPr/>
          <p:nvPr/>
        </p:nvSpPr>
        <p:spPr>
          <a:xfrm>
            <a:off x="590982" y="852577"/>
            <a:ext cx="10672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optimizers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convex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Corollary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7F43D1-579D-4B20-ACF7-5A26AB0EA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54" y="4335853"/>
            <a:ext cx="66579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2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옥외설치물이(가) 표시된 사진&#10;&#10;자동 생성된 설명">
            <a:extLst>
              <a:ext uri="{FF2B5EF4-FFF2-40B4-BE49-F238E27FC236}">
                <a16:creationId xmlns:a16="http://schemas.microsoft.com/office/drawing/2014/main" id="{A80FA000-7D93-4677-86C5-70CF99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" b="156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72EA039-FF4A-457F-9A3C-A22664EE9073}"/>
              </a:ext>
            </a:extLst>
          </p:cNvPr>
          <p:cNvGrpSpPr/>
          <p:nvPr/>
        </p:nvGrpSpPr>
        <p:grpSpPr>
          <a:xfrm>
            <a:off x="142240" y="142240"/>
            <a:ext cx="11877040" cy="6543040"/>
            <a:chOff x="132080" y="142240"/>
            <a:chExt cx="11877040" cy="6543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268882-C033-47F8-9E44-85DF52FB809B}"/>
                </a:ext>
              </a:extLst>
            </p:cNvPr>
            <p:cNvSpPr/>
            <p:nvPr/>
          </p:nvSpPr>
          <p:spPr>
            <a:xfrm>
              <a:off x="132080" y="142240"/>
              <a:ext cx="11877040" cy="654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218B90-66C7-4CB3-987F-0E4A7C9BE607}"/>
                </a:ext>
              </a:extLst>
            </p:cNvPr>
            <p:cNvSpPr/>
            <p:nvPr/>
          </p:nvSpPr>
          <p:spPr>
            <a:xfrm>
              <a:off x="193040" y="203200"/>
              <a:ext cx="11744960" cy="64211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A6A08-5AF2-455E-83C7-86D65F48DF2B}"/>
              </a:ext>
            </a:extLst>
          </p:cNvPr>
          <p:cNvSpPr/>
          <p:nvPr/>
        </p:nvSpPr>
        <p:spPr>
          <a:xfrm>
            <a:off x="484909" y="1023388"/>
            <a:ext cx="11222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differentiable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convex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first-order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Theorem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6.1)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minimizer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sufficient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F8A1BB-3BD6-4E2D-A5F6-ED67F907B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09" y="1813560"/>
            <a:ext cx="6581775" cy="1600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43F47C-5A52-4129-BEEB-7E4923393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09" y="3790314"/>
            <a:ext cx="6638925" cy="1228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3A538AD-8740-490F-871E-2222694A5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0743" y="1669719"/>
            <a:ext cx="3433357" cy="7233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F114F3E-FE1C-4879-AC8C-D0D598F6E3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6709" y="2270911"/>
            <a:ext cx="2465874" cy="21581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366674C-5C41-43FE-A6EC-9451CB7ECB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5992" y="4599005"/>
            <a:ext cx="4062557" cy="14175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5EC04E6-B782-4016-B145-EA6FF5A13815}"/>
                  </a:ext>
                </a:extLst>
              </p:cNvPr>
              <p:cNvSpPr/>
              <p:nvPr/>
            </p:nvSpPr>
            <p:spPr>
              <a:xfrm>
                <a:off x="484909" y="5140566"/>
                <a:ext cx="281247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Suppose </a:t>
                </a:r>
                <a:endParaRPr lang="en-US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ko-KR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ko-KR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≠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5EC04E6-B782-4016-B145-EA6FF5A138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9" y="5140566"/>
                <a:ext cx="2812473" cy="646331"/>
              </a:xfrm>
              <a:prstGeom prst="rect">
                <a:avLst/>
              </a:prstGeom>
              <a:blipFill>
                <a:blip r:embed="rId8"/>
                <a:stretch>
                  <a:fillRect l="-1952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83AB11B0-C78D-47B6-A475-7D4E607A83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85" t="53530" r="36778" b="24170"/>
          <a:stretch/>
        </p:blipFill>
        <p:spPr>
          <a:xfrm>
            <a:off x="528033" y="5779796"/>
            <a:ext cx="1805828" cy="3568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08B74D7-9DAB-44DE-B31B-55D3D2212787}"/>
                  </a:ext>
                </a:extLst>
              </p:cNvPr>
              <p:cNvSpPr/>
              <p:nvPr/>
            </p:nvSpPr>
            <p:spPr>
              <a:xfrm>
                <a:off x="3925485" y="5456630"/>
                <a:ext cx="281247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global minimizer of 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08B74D7-9DAB-44DE-B31B-55D3D22127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485" y="5456630"/>
                <a:ext cx="2812473" cy="646331"/>
              </a:xfrm>
              <a:prstGeom prst="rect">
                <a:avLst/>
              </a:prstGeom>
              <a:blipFill>
                <a:blip r:embed="rId9"/>
                <a:stretch>
                  <a:fillRect l="-1952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89E8EC-472E-4487-B244-E80C979E9599}"/>
              </a:ext>
            </a:extLst>
          </p:cNvPr>
          <p:cNvCxnSpPr/>
          <p:nvPr/>
        </p:nvCxnSpPr>
        <p:spPr>
          <a:xfrm>
            <a:off x="2867891" y="5779796"/>
            <a:ext cx="9364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73EEE3-43FD-48FF-A36D-0E939EF2F978}"/>
                  </a:ext>
                </a:extLst>
              </p:cNvPr>
              <p:cNvSpPr txBox="1"/>
              <p:nvPr/>
            </p:nvSpPr>
            <p:spPr>
              <a:xfrm>
                <a:off x="8564823" y="6157062"/>
                <a:ext cx="18851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73EEE3-43FD-48FF-A36D-0E939EF2F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823" y="6157062"/>
                <a:ext cx="1885196" cy="276999"/>
              </a:xfrm>
              <a:prstGeom prst="rect">
                <a:avLst/>
              </a:prstGeom>
              <a:blipFill>
                <a:blip r:embed="rId10"/>
                <a:stretch>
                  <a:fillRect l="-2589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BEB1F0A-482F-46B7-B07F-91F5D3D9C58F}"/>
              </a:ext>
            </a:extLst>
          </p:cNvPr>
          <p:cNvSpPr txBox="1"/>
          <p:nvPr/>
        </p:nvSpPr>
        <p:spPr>
          <a:xfrm>
            <a:off x="4814024" y="2659110"/>
            <a:ext cx="210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D</a:t>
            </a:r>
            <a:r>
              <a:rPr lang="en-US" altLang="ko-KR" dirty="0"/>
              <a:t> : 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Jacobian matrix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7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옥외설치물이(가) 표시된 사진&#10;&#10;자동 생성된 설명">
            <a:extLst>
              <a:ext uri="{FF2B5EF4-FFF2-40B4-BE49-F238E27FC236}">
                <a16:creationId xmlns:a16="http://schemas.microsoft.com/office/drawing/2014/main" id="{A80FA000-7D93-4677-86C5-70CF99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" b="156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72EA039-FF4A-457F-9A3C-A22664EE9073}"/>
              </a:ext>
            </a:extLst>
          </p:cNvPr>
          <p:cNvGrpSpPr/>
          <p:nvPr/>
        </p:nvGrpSpPr>
        <p:grpSpPr>
          <a:xfrm>
            <a:off x="142240" y="142240"/>
            <a:ext cx="11877040" cy="6543040"/>
            <a:chOff x="132080" y="142240"/>
            <a:chExt cx="11877040" cy="6543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268882-C033-47F8-9E44-85DF52FB809B}"/>
                </a:ext>
              </a:extLst>
            </p:cNvPr>
            <p:cNvSpPr/>
            <p:nvPr/>
          </p:nvSpPr>
          <p:spPr>
            <a:xfrm>
              <a:off x="132080" y="142240"/>
              <a:ext cx="11877040" cy="654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218B90-66C7-4CB3-987F-0E4A7C9BE607}"/>
                </a:ext>
              </a:extLst>
            </p:cNvPr>
            <p:cNvSpPr/>
            <p:nvPr/>
          </p:nvSpPr>
          <p:spPr>
            <a:xfrm>
              <a:off x="193040" y="203200"/>
              <a:ext cx="11744960" cy="64211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147983A3-0571-4AC6-A09B-6E928035F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1" y="1070610"/>
            <a:ext cx="6610350" cy="4686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DEBDBF-5AA8-4FC2-8F37-99815D88228A}"/>
              </a:ext>
            </a:extLst>
          </p:cNvPr>
          <p:cNvSpPr txBox="1"/>
          <p:nvPr/>
        </p:nvSpPr>
        <p:spPr>
          <a:xfrm>
            <a:off x="581891" y="498764"/>
            <a:ext cx="31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별지</a:t>
            </a:r>
            <a:r>
              <a:rPr lang="en-US" altLang="ko-KR" dirty="0"/>
              <a:t>(Attached)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341983-73FA-412E-AF31-524D90F55837}"/>
                  </a:ext>
                </a:extLst>
              </p:cNvPr>
              <p:cNvSpPr txBox="1"/>
              <p:nvPr/>
            </p:nvSpPr>
            <p:spPr>
              <a:xfrm>
                <a:off x="7253201" y="4625155"/>
                <a:ext cx="32617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341983-73FA-412E-AF31-524D90F55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201" y="4625155"/>
                <a:ext cx="3261790" cy="276999"/>
              </a:xfrm>
              <a:prstGeom prst="rect">
                <a:avLst/>
              </a:prstGeom>
              <a:blipFill>
                <a:blip r:embed="rId4"/>
                <a:stretch>
                  <a:fillRect l="-2056" t="-4444" r="-561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EDBDA11-83D9-4252-A5DA-D34E1E1DAA9B}"/>
              </a:ext>
            </a:extLst>
          </p:cNvPr>
          <p:cNvSpPr txBox="1"/>
          <p:nvPr/>
        </p:nvSpPr>
        <p:spPr>
          <a:xfrm>
            <a:off x="7253201" y="4303806"/>
            <a:ext cx="326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Taylor’s theorem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45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옥외설치물이(가) 표시된 사진&#10;&#10;자동 생성된 설명">
            <a:extLst>
              <a:ext uri="{FF2B5EF4-FFF2-40B4-BE49-F238E27FC236}">
                <a16:creationId xmlns:a16="http://schemas.microsoft.com/office/drawing/2014/main" id="{A80FA000-7D93-4677-86C5-70CF99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" b="156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72EA039-FF4A-457F-9A3C-A22664EE9073}"/>
              </a:ext>
            </a:extLst>
          </p:cNvPr>
          <p:cNvGrpSpPr/>
          <p:nvPr/>
        </p:nvGrpSpPr>
        <p:grpSpPr>
          <a:xfrm>
            <a:off x="142240" y="142240"/>
            <a:ext cx="11877040" cy="6543040"/>
            <a:chOff x="132080" y="142240"/>
            <a:chExt cx="11877040" cy="6543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268882-C033-47F8-9E44-85DF52FB809B}"/>
                </a:ext>
              </a:extLst>
            </p:cNvPr>
            <p:cNvSpPr/>
            <p:nvPr/>
          </p:nvSpPr>
          <p:spPr>
            <a:xfrm>
              <a:off x="132080" y="142240"/>
              <a:ext cx="11877040" cy="654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218B90-66C7-4CB3-987F-0E4A7C9BE607}"/>
                </a:ext>
              </a:extLst>
            </p:cNvPr>
            <p:cNvSpPr/>
            <p:nvPr/>
          </p:nvSpPr>
          <p:spPr>
            <a:xfrm>
              <a:off x="193040" y="203200"/>
              <a:ext cx="11744960" cy="64211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F0BCFAE9-BA38-4C81-BB43-D1173EDA8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16" y="710478"/>
            <a:ext cx="7581486" cy="19773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F45C7C2-12D8-4CA9-B17E-0234B7BFD4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951"/>
          <a:stretch/>
        </p:blipFill>
        <p:spPr>
          <a:xfrm>
            <a:off x="601807" y="3595455"/>
            <a:ext cx="7572792" cy="269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72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옥외설치물이(가) 표시된 사진&#10;&#10;자동 생성된 설명">
            <a:extLst>
              <a:ext uri="{FF2B5EF4-FFF2-40B4-BE49-F238E27FC236}">
                <a16:creationId xmlns:a16="http://schemas.microsoft.com/office/drawing/2014/main" id="{A80FA000-7D93-4677-86C5-70CF99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" b="156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72EA039-FF4A-457F-9A3C-A22664EE9073}"/>
              </a:ext>
            </a:extLst>
          </p:cNvPr>
          <p:cNvGrpSpPr/>
          <p:nvPr/>
        </p:nvGrpSpPr>
        <p:grpSpPr>
          <a:xfrm>
            <a:off x="142240" y="142240"/>
            <a:ext cx="11877040" cy="6543040"/>
            <a:chOff x="132080" y="142240"/>
            <a:chExt cx="11877040" cy="6543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268882-C033-47F8-9E44-85DF52FB809B}"/>
                </a:ext>
              </a:extLst>
            </p:cNvPr>
            <p:cNvSpPr/>
            <p:nvPr/>
          </p:nvSpPr>
          <p:spPr>
            <a:xfrm>
              <a:off x="132080" y="142240"/>
              <a:ext cx="11877040" cy="654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218B90-66C7-4CB3-987F-0E4A7C9BE607}"/>
                </a:ext>
              </a:extLst>
            </p:cNvPr>
            <p:cNvSpPr/>
            <p:nvPr/>
          </p:nvSpPr>
          <p:spPr>
            <a:xfrm>
              <a:off x="193040" y="203200"/>
              <a:ext cx="11744960" cy="64211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94DDB390-8A33-4DE9-9AA8-F32A66482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28" y="1076325"/>
            <a:ext cx="6638925" cy="10477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77838EA-781D-4BA6-B01E-F95027F88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30" y="2094855"/>
            <a:ext cx="5257800" cy="342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CB0436-2480-4B96-8075-D723C13EC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" y="2479743"/>
            <a:ext cx="5753100" cy="1133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C56202A-305D-48E4-B27F-C5667D54B7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230" y="3792572"/>
            <a:ext cx="65341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4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옥외설치물이(가) 표시된 사진&#10;&#10;자동 생성된 설명">
            <a:extLst>
              <a:ext uri="{FF2B5EF4-FFF2-40B4-BE49-F238E27FC236}">
                <a16:creationId xmlns:a16="http://schemas.microsoft.com/office/drawing/2014/main" id="{A80FA000-7D93-4677-86C5-70CF99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" b="156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72EA039-FF4A-457F-9A3C-A22664EE9073}"/>
              </a:ext>
            </a:extLst>
          </p:cNvPr>
          <p:cNvGrpSpPr/>
          <p:nvPr/>
        </p:nvGrpSpPr>
        <p:grpSpPr>
          <a:xfrm>
            <a:off x="142240" y="142240"/>
            <a:ext cx="11877040" cy="6543040"/>
            <a:chOff x="132080" y="142240"/>
            <a:chExt cx="11877040" cy="6543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268882-C033-47F8-9E44-85DF52FB809B}"/>
                </a:ext>
              </a:extLst>
            </p:cNvPr>
            <p:cNvSpPr/>
            <p:nvPr/>
          </p:nvSpPr>
          <p:spPr>
            <a:xfrm>
              <a:off x="132080" y="142240"/>
              <a:ext cx="11877040" cy="654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218B90-66C7-4CB3-987F-0E4A7C9BE607}"/>
                </a:ext>
              </a:extLst>
            </p:cNvPr>
            <p:cNvSpPr/>
            <p:nvPr/>
          </p:nvSpPr>
          <p:spPr>
            <a:xfrm>
              <a:off x="193040" y="203200"/>
              <a:ext cx="11744960" cy="64211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06B51099-37E2-4AD1-8B65-0EE0EBBFE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45" y="725199"/>
            <a:ext cx="6924675" cy="5629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CF5B5E-E941-440E-A2FC-0E7D75F720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32" r="43493" b="70630"/>
          <a:stretch/>
        </p:blipFill>
        <p:spPr>
          <a:xfrm>
            <a:off x="7446935" y="4860054"/>
            <a:ext cx="2120579" cy="6926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A0FD699-C329-43B2-A920-81C9B558DB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809" t="55759" r="50093" b="22740"/>
          <a:stretch/>
        </p:blipFill>
        <p:spPr>
          <a:xfrm>
            <a:off x="9709734" y="5008050"/>
            <a:ext cx="1386426" cy="5446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54EDDA-2783-477B-99EC-138BF7246CC3}"/>
                  </a:ext>
                </a:extLst>
              </p:cNvPr>
              <p:cNvSpPr txBox="1"/>
              <p:nvPr/>
            </p:nvSpPr>
            <p:spPr>
              <a:xfrm>
                <a:off x="9453192" y="5021720"/>
                <a:ext cx="401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54EDDA-2783-477B-99EC-138BF7246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192" y="5021720"/>
                <a:ext cx="4017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EEE02326-11FF-456A-A02C-484FA8133B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634" y="6155084"/>
            <a:ext cx="47053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30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33F2D"/>
      </a:dk2>
      <a:lt2>
        <a:srgbClr val="EBE6EA"/>
      </a:lt2>
      <a:accent1>
        <a:srgbClr val="48B65E"/>
      </a:accent1>
      <a:accent2>
        <a:srgbClr val="54B13B"/>
      </a:accent2>
      <a:accent3>
        <a:srgbClr val="87AD44"/>
      </a:accent3>
      <a:accent4>
        <a:srgbClr val="AAA438"/>
      </a:accent4>
      <a:accent5>
        <a:srgbClr val="C38C4D"/>
      </a:accent5>
      <a:accent6>
        <a:srgbClr val="B1493B"/>
      </a:accent6>
      <a:hlink>
        <a:srgbClr val="9D7E34"/>
      </a:hlink>
      <a:folHlink>
        <a:srgbClr val="848484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532</Words>
  <Application>Microsoft Office PowerPoint</Application>
  <PresentationFormat>와이드스크린</PresentationFormat>
  <Paragraphs>72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Cambria Math</vt:lpstr>
      <vt:lpstr>Garamond</vt:lpstr>
      <vt:lpstr>Times New Roman</vt:lpstr>
      <vt:lpstr>SavonVTI</vt:lpstr>
      <vt:lpstr>INTRODUCTION TO OPTIMIZATION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OPTIMIZATION</dc:title>
  <dc:creator>전상은</dc:creator>
  <cp:lastModifiedBy>전상은</cp:lastModifiedBy>
  <cp:revision>64</cp:revision>
  <dcterms:created xsi:type="dcterms:W3CDTF">2019-09-02T15:24:01Z</dcterms:created>
  <dcterms:modified xsi:type="dcterms:W3CDTF">2020-01-14T06:58:13Z</dcterms:modified>
</cp:coreProperties>
</file>