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7" r:id="rId39"/>
    <p:sldId id="296" r:id="rId40"/>
    <p:sldId id="298" r:id="rId41"/>
    <p:sldId id="300" r:id="rId42"/>
    <p:sldId id="299" r:id="rId43"/>
    <p:sldId id="301" r:id="rId44"/>
    <p:sldId id="302" r:id="rId45"/>
    <p:sldId id="303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16" autoAdjust="0"/>
  </p:normalViewPr>
  <p:slideViewPr>
    <p:cSldViewPr showGuides="1">
      <p:cViewPr varScale="1">
        <p:scale>
          <a:sx n="98" d="100"/>
          <a:sy n="98" d="100"/>
        </p:scale>
        <p:origin x="1668" y="84"/>
      </p:cViewPr>
      <p:guideLst>
        <p:guide orient="horz" pos="43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F550-46AB-4746-9A8D-FA614802324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D3F-4A0C-4A07-BCF4-F61255525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6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F550-46AB-4746-9A8D-FA614802324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D3F-4A0C-4A07-BCF4-F61255525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28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F550-46AB-4746-9A8D-FA614802324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D3F-4A0C-4A07-BCF4-F61255525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86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F550-46AB-4746-9A8D-FA614802324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D3F-4A0C-4A07-BCF4-F61255525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47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F550-46AB-4746-9A8D-FA614802324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D3F-4A0C-4A07-BCF4-F61255525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F550-46AB-4746-9A8D-FA614802324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D3F-4A0C-4A07-BCF4-F61255525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2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F550-46AB-4746-9A8D-FA614802324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D3F-4A0C-4A07-BCF4-F61255525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6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F550-46AB-4746-9A8D-FA614802324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D3F-4A0C-4A07-BCF4-F61255525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85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F550-46AB-4746-9A8D-FA614802324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D3F-4A0C-4A07-BCF4-F61255525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18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F550-46AB-4746-9A8D-FA614802324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D3F-4A0C-4A07-BCF4-F61255525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6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F550-46AB-4746-9A8D-FA614802324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8D3F-4A0C-4A07-BCF4-F61255525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2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CF550-46AB-4746-9A8D-FA614802324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38D3F-4A0C-4A07-BCF4-F61255525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23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32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27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539552" y="1997943"/>
            <a:ext cx="7848872" cy="4698726"/>
            <a:chOff x="469042" y="1772816"/>
            <a:chExt cx="7848872" cy="469872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469042" y="2439094"/>
              <a:ext cx="2520280" cy="21602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989322" y="2439094"/>
              <a:ext cx="3240360" cy="381642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2125226" y="2439094"/>
              <a:ext cx="864096" cy="172819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581610" y="1772816"/>
              <a:ext cx="2736304" cy="52226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4213458" y="1772816"/>
              <a:ext cx="1368152" cy="304254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581610" y="1772816"/>
              <a:ext cx="864096" cy="59427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393478" y="2996952"/>
              <a:ext cx="1188132" cy="347459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1333138" y="2996952"/>
              <a:ext cx="3060340" cy="325856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3997434" y="2996952"/>
              <a:ext cx="396044" cy="1982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393478" y="2996952"/>
              <a:ext cx="3924436" cy="13503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781977" y="1435796"/>
            <a:ext cx="7567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HY강B" pitchFamily="18" charset="-127"/>
                <a:ea typeface="HY강B" pitchFamily="18" charset="-127"/>
              </a:rPr>
              <a:t>Machine/Deep</a:t>
            </a:r>
            <a:r>
              <a:rPr lang="en-US" altLang="ko-KR" sz="4800" dirty="0">
                <a:latin typeface="HY강B" pitchFamily="18" charset="-127"/>
                <a:ea typeface="HY강B" pitchFamily="18" charset="-127"/>
              </a:rPr>
              <a:t> Learning</a:t>
            </a:r>
            <a:endParaRPr lang="ko-KR" altLang="en-US" sz="4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43608" y="3781380"/>
            <a:ext cx="7056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Linear Regression~</a:t>
            </a:r>
          </a:p>
          <a:p>
            <a:pPr algn="ctr"/>
            <a:r>
              <a:rPr lang="en-US" altLang="ko-KR" sz="3200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 Classification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35896" y="60212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강B" pitchFamily="18" charset="-127"/>
                <a:ea typeface="HY강B" pitchFamily="18" charset="-127"/>
              </a:rPr>
              <a:t>Chapter.2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정육면체 56"/>
          <p:cNvSpPr/>
          <p:nvPr/>
        </p:nvSpPr>
        <p:spPr>
          <a:xfrm>
            <a:off x="417139" y="4743350"/>
            <a:ext cx="216024" cy="216024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정육면체 57"/>
          <p:cNvSpPr/>
          <p:nvPr/>
        </p:nvSpPr>
        <p:spPr>
          <a:xfrm>
            <a:off x="2087724" y="4284401"/>
            <a:ext cx="216024" cy="216024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정육면체 58"/>
          <p:cNvSpPr/>
          <p:nvPr/>
        </p:nvSpPr>
        <p:spPr>
          <a:xfrm>
            <a:off x="1295636" y="6390620"/>
            <a:ext cx="216024" cy="216024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정육면체 59"/>
          <p:cNvSpPr/>
          <p:nvPr/>
        </p:nvSpPr>
        <p:spPr>
          <a:xfrm>
            <a:off x="4175956" y="4932473"/>
            <a:ext cx="216024" cy="216024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정육면체 60"/>
          <p:cNvSpPr/>
          <p:nvPr/>
        </p:nvSpPr>
        <p:spPr>
          <a:xfrm>
            <a:off x="5508104" y="6548918"/>
            <a:ext cx="216024" cy="216024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정육면체 61"/>
          <p:cNvSpPr/>
          <p:nvPr/>
        </p:nvSpPr>
        <p:spPr>
          <a:xfrm>
            <a:off x="6192180" y="6372633"/>
            <a:ext cx="216024" cy="216024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정육면체 62"/>
          <p:cNvSpPr/>
          <p:nvPr/>
        </p:nvSpPr>
        <p:spPr>
          <a:xfrm>
            <a:off x="8241775" y="4477487"/>
            <a:ext cx="216024" cy="216024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239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2. Multi-variable Linear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935" y="1193354"/>
            <a:ext cx="609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Hypothesis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70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6282" y="1988840"/>
            <a:ext cx="361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One-variable/One-feature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57200" y="2503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6282" y="3861048"/>
            <a:ext cx="361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Multi-variable/feature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6282" y="2532033"/>
            <a:ext cx="361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H(x) 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Wx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b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6282" y="4509120"/>
            <a:ext cx="4677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H(x1, x2, x3) = w1x1 + w2x2 + w3x3 + b 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35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2. Multi-variable Linear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935" y="1193354"/>
            <a:ext cx="609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dirty="0" err="1">
                <a:latin typeface="HY강B" pitchFamily="18" charset="-127"/>
                <a:ea typeface="HY강B" pitchFamily="18" charset="-127"/>
              </a:rPr>
              <a:t>Martix</a:t>
            </a: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 multiplication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70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57200" y="2503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6282" y="2702000"/>
            <a:ext cx="4677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H(x1, x2, x3) = w1x1 + w2x2 + w3x3 + b 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6282" y="2082334"/>
            <a:ext cx="361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Hypothesis using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martix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6282" y="3206502"/>
                <a:ext cx="5567276" cy="1101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/>
                            </a:rPr>
                            <m:t>1, 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/>
                            </a:rPr>
                            <m:t>2, 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  <a:ea typeface="Cambria Math"/>
                        </a:rPr>
                        <m:t>∙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/>
                          <a:ea typeface="Cambria Math"/>
                        </a:rPr>
                        <m:t>=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1+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2+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82" y="3206502"/>
                <a:ext cx="5567276" cy="11019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974499" y="4177473"/>
            <a:ext cx="3181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HY강B" pitchFamily="18" charset="-127"/>
                <a:ea typeface="HY강B" pitchFamily="18" charset="-127"/>
              </a:rPr>
              <a:t>H(X) = XW</a:t>
            </a:r>
            <a:endParaRPr lang="ko-KR" altLang="en-US" sz="4000" b="1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7170" name="Picture 2" descr="https://lh5.googleusercontent.com/2JU8xk55jX13fJz4dEuBPl1zCtH9p_Zb4fM2zBUDzCDCxribBLHOFbbjG89pyY8CrrAx6q0ghMZSeU9LXU2_FGFHUwjUokxhEzs9jGDQ0-1h0fQsjVfTTx3An0F8WixNsiRUoQfTq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762" y="4813351"/>
            <a:ext cx="4020275" cy="109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77319" y="5007337"/>
            <a:ext cx="551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강B" pitchFamily="18" charset="-127"/>
                <a:ea typeface="HY강B" pitchFamily="18" charset="-127"/>
              </a:rPr>
              <a:t>X</a:t>
            </a:r>
            <a:endParaRPr lang="ko-KR" altLang="en-US" sz="4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50060" y="4999697"/>
            <a:ext cx="551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강B" pitchFamily="18" charset="-127"/>
                <a:ea typeface="HY강B" pitchFamily="18" charset="-127"/>
              </a:rPr>
              <a:t>W</a:t>
            </a:r>
            <a:endParaRPr lang="ko-KR" altLang="en-US" sz="4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50697" y="5068892"/>
            <a:ext cx="821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H(X)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92955" y="5909210"/>
            <a:ext cx="4272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[n, a]        [b, m]           [n, m]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62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2. Multi-variable Linear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935" y="980728"/>
            <a:ext cx="609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Multi-variable Code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70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57200" y="2503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5189" y="1628225"/>
            <a:ext cx="424575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import 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tensorflow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as 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tf</a:t>
            </a:r>
            <a:endParaRPr lang="en-US" altLang="ko-KR" sz="11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x1_data = [73., 93., 89., 96., 73.]</a:t>
            </a:r>
          </a:p>
          <a:p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x2_data = [80., 88., 91., 98., 66.]</a:t>
            </a:r>
          </a:p>
          <a:p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x3_data = [75., 93., 90., 100., 70.]</a:t>
            </a:r>
          </a:p>
          <a:p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y_data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 = [152., 185., 180., 196., 142.]</a:t>
            </a:r>
          </a:p>
          <a:p>
            <a:endParaRPr lang="en-US" altLang="ko-KR" sz="11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x1 = 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tf.placeholder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(tf.float32)</a:t>
            </a:r>
          </a:p>
          <a:p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x2 = 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tf.placeholder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(tf.float32)</a:t>
            </a:r>
          </a:p>
          <a:p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x3 = 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tf.placeholder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(tf.float32)</a:t>
            </a:r>
          </a:p>
          <a:p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Y = 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tf.placeholder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(tf.float32)</a:t>
            </a:r>
          </a:p>
          <a:p>
            <a:br>
              <a:rPr lang="en-US" altLang="ko-KR" sz="11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w1 = 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tf.Variable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tf.random_normal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([1]), name=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'weight1'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w2 = 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tf.Variable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tf.random_normal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([1]), name=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'weight2'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w3 = 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tf.Variable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tf.random_normal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([1]), name=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'weight3'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b = 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tf.Variable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tf.random_normal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([1]), name=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'bias'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hypothesis = x1 * w1 + x2 * w2 + x3 * w3 + b</a:t>
            </a:r>
          </a:p>
          <a:p>
            <a:br>
              <a:rPr lang="en-US" altLang="ko-KR" sz="11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cost = 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tf.reduce_mean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tf.square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(hypothesis - Y))</a:t>
            </a:r>
          </a:p>
          <a:p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optimizer = 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tf.train.GradientDescentOptimizer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learning_rate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=1e-5)</a:t>
            </a:r>
          </a:p>
          <a:p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train = 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optimizer.minimize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(cost)</a:t>
            </a:r>
          </a:p>
          <a:p>
            <a:br>
              <a:rPr lang="en-US" altLang="ko-KR" sz="11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sess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tf.Session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()</a:t>
            </a:r>
          </a:p>
          <a:p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sess.run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tf.global_variables_initializer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())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for 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step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in 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range(2001):</a:t>
            </a:r>
          </a:p>
          <a:p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  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cost_val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hy_val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, _ = 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sess.run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([cost, hypothesis, train],</a:t>
            </a:r>
          </a:p>
          <a:p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                       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feed_dict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={x1: x1_data, x2: x2_data, x3: x3_data, Y: 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y_data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})</a:t>
            </a:r>
          </a:p>
          <a:p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  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if 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step % 10 == 0:</a:t>
            </a:r>
          </a:p>
          <a:p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      print(step,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"Cost: "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cost_val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"\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nPrediction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:\n"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100" dirty="0" err="1">
                <a:latin typeface="HY강B" pitchFamily="18" charset="-127"/>
                <a:ea typeface="HY강B" pitchFamily="18" charset="-127"/>
              </a:rPr>
              <a:t>hy_val</a:t>
            </a:r>
            <a:r>
              <a:rPr lang="en-US" altLang="ko-KR" sz="11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br>
              <a:rPr lang="en-US" altLang="ko-KR" sz="1100" dirty="0">
                <a:latin typeface="HY강B" pitchFamily="18" charset="-127"/>
                <a:ea typeface="HY강B" pitchFamily="18" charset="-127"/>
              </a:rPr>
            </a:br>
            <a:endParaRPr lang="ko-KR" altLang="en-US" sz="11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3995936" y="3501008"/>
            <a:ext cx="1033264" cy="72008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9932" y="4199359"/>
            <a:ext cx="110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강B" pitchFamily="18" charset="-127"/>
                <a:ea typeface="HY강B" pitchFamily="18" charset="-127"/>
              </a:rPr>
              <a:t>Complex!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1599758"/>
            <a:ext cx="4114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import </a:t>
            </a:r>
            <a:r>
              <a:rPr lang="en-US" altLang="ko-KR" sz="1100" dirty="0" err="1"/>
              <a:t>tensorflow</a:t>
            </a:r>
            <a:r>
              <a:rPr lang="en-US" altLang="ko-KR" sz="1100" dirty="0"/>
              <a:t> </a:t>
            </a:r>
            <a:r>
              <a:rPr lang="en-US" altLang="ko-KR" sz="1100" b="1" dirty="0"/>
              <a:t>as </a:t>
            </a:r>
            <a:r>
              <a:rPr lang="en-US" altLang="ko-KR" sz="1100" dirty="0" err="1"/>
              <a:t>tf</a:t>
            </a:r>
            <a:endParaRPr lang="en-US" altLang="ko-KR" sz="1100" dirty="0"/>
          </a:p>
          <a:p>
            <a:r>
              <a:rPr lang="en-US" altLang="ko-KR" sz="1100" dirty="0" err="1"/>
              <a:t>x_data</a:t>
            </a:r>
            <a:r>
              <a:rPr lang="en-US" altLang="ko-KR" sz="1100" dirty="0"/>
              <a:t> = [[73., 80., 75.], [93., 88., 93.],</a:t>
            </a:r>
          </a:p>
          <a:p>
            <a:r>
              <a:rPr lang="en-US" altLang="ko-KR" sz="1100" dirty="0"/>
              <a:t>        [89., 91., 90.], [96., 98., 100.], [73., 66., 70.]]</a:t>
            </a:r>
          </a:p>
          <a:p>
            <a:r>
              <a:rPr lang="en-US" altLang="ko-KR" sz="1100" dirty="0" err="1"/>
              <a:t>y_data</a:t>
            </a:r>
            <a:r>
              <a:rPr lang="en-US" altLang="ko-KR" sz="1100" dirty="0"/>
              <a:t> = [[152.], [185.], [180.], [196.], [142.]]</a:t>
            </a:r>
          </a:p>
          <a:p>
            <a:r>
              <a:rPr lang="en-US" altLang="ko-KR" sz="1100" dirty="0"/>
              <a:t>X = </a:t>
            </a:r>
            <a:r>
              <a:rPr lang="en-US" altLang="ko-KR" sz="1100" dirty="0" err="1"/>
              <a:t>tf.placeholder</a:t>
            </a:r>
            <a:r>
              <a:rPr lang="en-US" altLang="ko-KR" sz="1100" dirty="0"/>
              <a:t>(tf.float32, shape=[</a:t>
            </a:r>
            <a:r>
              <a:rPr lang="en-US" altLang="ko-KR" sz="1100" b="1" dirty="0"/>
              <a:t>None</a:t>
            </a:r>
            <a:r>
              <a:rPr lang="en-US" altLang="ko-KR" sz="1100" dirty="0"/>
              <a:t>, 3])</a:t>
            </a:r>
          </a:p>
          <a:p>
            <a:r>
              <a:rPr lang="en-US" altLang="ko-KR" sz="1100" dirty="0"/>
              <a:t>Y = </a:t>
            </a:r>
            <a:r>
              <a:rPr lang="en-US" altLang="ko-KR" sz="1100" dirty="0" err="1"/>
              <a:t>tf.placeholder</a:t>
            </a:r>
            <a:r>
              <a:rPr lang="en-US" altLang="ko-KR" sz="1100" dirty="0"/>
              <a:t>(tf.float32, shape=[</a:t>
            </a:r>
            <a:r>
              <a:rPr lang="en-US" altLang="ko-KR" sz="1100" b="1" dirty="0"/>
              <a:t>None</a:t>
            </a:r>
            <a:r>
              <a:rPr lang="en-US" altLang="ko-KR" sz="1100" dirty="0"/>
              <a:t>, 1])</a:t>
            </a:r>
          </a:p>
          <a:p>
            <a:br>
              <a:rPr lang="en-US" altLang="ko-KR" sz="1100" dirty="0"/>
            </a:br>
            <a:r>
              <a:rPr lang="en-US" altLang="ko-KR" sz="1100" dirty="0"/>
              <a:t>W = </a:t>
            </a:r>
            <a:r>
              <a:rPr lang="en-US" altLang="ko-KR" sz="1100" dirty="0" err="1"/>
              <a:t>tf.Variable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tf.random_normal</a:t>
            </a:r>
            <a:r>
              <a:rPr lang="en-US" altLang="ko-KR" sz="1100" dirty="0"/>
              <a:t>([3, 1]), name=</a:t>
            </a:r>
            <a:r>
              <a:rPr lang="en-US" altLang="ko-KR" sz="1100" b="1" dirty="0"/>
              <a:t>'weight'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b = </a:t>
            </a:r>
            <a:r>
              <a:rPr lang="en-US" altLang="ko-KR" sz="1100" dirty="0" err="1"/>
              <a:t>tf.Variable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tf.random_normal</a:t>
            </a:r>
            <a:r>
              <a:rPr lang="en-US" altLang="ko-KR" sz="1100" dirty="0"/>
              <a:t>([1]), name=</a:t>
            </a:r>
            <a:r>
              <a:rPr lang="en-US" altLang="ko-KR" sz="1100" b="1" dirty="0"/>
              <a:t>'bias'</a:t>
            </a:r>
            <a:r>
              <a:rPr lang="en-US" altLang="ko-KR" sz="1100" dirty="0"/>
              <a:t>)</a:t>
            </a:r>
          </a:p>
          <a:p>
            <a:br>
              <a:rPr lang="en-US" altLang="ko-KR" sz="1100" dirty="0"/>
            </a:br>
            <a:r>
              <a:rPr lang="en-US" altLang="ko-KR" sz="1100" dirty="0"/>
              <a:t>hypothesis = </a:t>
            </a:r>
            <a:r>
              <a:rPr lang="en-US" altLang="ko-KR" sz="1100" dirty="0" err="1"/>
              <a:t>tf.matmul</a:t>
            </a:r>
            <a:r>
              <a:rPr lang="en-US" altLang="ko-KR" sz="1100" dirty="0"/>
              <a:t>(X, W) + b</a:t>
            </a:r>
          </a:p>
          <a:p>
            <a:r>
              <a:rPr lang="en-US" altLang="ko-KR" sz="1100" dirty="0"/>
              <a:t>cost = </a:t>
            </a:r>
            <a:r>
              <a:rPr lang="en-US" altLang="ko-KR" sz="1100" dirty="0" err="1"/>
              <a:t>tf.reduce_mean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tf.square</a:t>
            </a:r>
            <a:r>
              <a:rPr lang="en-US" altLang="ko-KR" sz="1100" dirty="0"/>
              <a:t>(hypothesis - Y))</a:t>
            </a:r>
          </a:p>
          <a:p>
            <a:r>
              <a:rPr lang="en-US" altLang="ko-KR" sz="1100" dirty="0"/>
              <a:t>optimizer = </a:t>
            </a:r>
            <a:r>
              <a:rPr lang="en-US" altLang="ko-KR" sz="1100" dirty="0" err="1"/>
              <a:t>tf.train.GradientDescentOptimizer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learning_rate</a:t>
            </a:r>
            <a:r>
              <a:rPr lang="en-US" altLang="ko-KR" sz="1100" dirty="0"/>
              <a:t>=1e-5)</a:t>
            </a:r>
          </a:p>
          <a:p>
            <a:r>
              <a:rPr lang="en-US" altLang="ko-KR" sz="1100" dirty="0"/>
              <a:t>train = </a:t>
            </a:r>
            <a:r>
              <a:rPr lang="en-US" altLang="ko-KR" sz="1100" dirty="0" err="1"/>
              <a:t>optimizer.minimize</a:t>
            </a:r>
            <a:r>
              <a:rPr lang="en-US" altLang="ko-KR" sz="1100" dirty="0"/>
              <a:t>(cost)</a:t>
            </a:r>
          </a:p>
          <a:p>
            <a:br>
              <a:rPr lang="en-US" altLang="ko-KR" sz="1100" dirty="0"/>
            </a:br>
            <a:r>
              <a:rPr lang="en-US" altLang="ko-KR" sz="1100" dirty="0" err="1"/>
              <a:t>sess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tf.Session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 err="1"/>
              <a:t>sess.run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tf.global_variables_initializer</a:t>
            </a:r>
            <a:r>
              <a:rPr lang="en-US" altLang="ko-KR" sz="1100" dirty="0"/>
              <a:t>())</a:t>
            </a:r>
          </a:p>
          <a:p>
            <a:br>
              <a:rPr lang="en-US" altLang="ko-KR" sz="1100" dirty="0"/>
            </a:br>
            <a:r>
              <a:rPr lang="en-US" altLang="ko-KR" sz="1100" b="1" dirty="0"/>
              <a:t>for </a:t>
            </a:r>
            <a:r>
              <a:rPr lang="en-US" altLang="ko-KR" sz="1100" dirty="0"/>
              <a:t>step </a:t>
            </a:r>
            <a:r>
              <a:rPr lang="en-US" altLang="ko-KR" sz="1100" b="1" dirty="0"/>
              <a:t>in </a:t>
            </a:r>
            <a:r>
              <a:rPr lang="en-US" altLang="ko-KR" sz="1100" dirty="0"/>
              <a:t>range(2001):</a:t>
            </a:r>
          </a:p>
          <a:p>
            <a:r>
              <a:rPr lang="en-US" altLang="ko-KR" sz="1100" dirty="0"/>
              <a:t>  </a:t>
            </a:r>
            <a:r>
              <a:rPr lang="en-US" altLang="ko-KR" sz="1100" dirty="0" err="1"/>
              <a:t>cost_val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hy_val</a:t>
            </a:r>
            <a:r>
              <a:rPr lang="en-US" altLang="ko-KR" sz="1100" dirty="0"/>
              <a:t>, _ = </a:t>
            </a:r>
            <a:r>
              <a:rPr lang="en-US" altLang="ko-KR" sz="1100" dirty="0" err="1"/>
              <a:t>sess.run</a:t>
            </a:r>
            <a:r>
              <a:rPr lang="en-US" altLang="ko-KR" sz="1100" dirty="0"/>
              <a:t>(</a:t>
            </a:r>
          </a:p>
          <a:p>
            <a:r>
              <a:rPr lang="en-US" altLang="ko-KR" sz="1100" dirty="0"/>
              <a:t>      [cost, hypothesis, train], </a:t>
            </a:r>
            <a:r>
              <a:rPr lang="en-US" altLang="ko-KR" sz="1100" dirty="0" err="1"/>
              <a:t>feed_dict</a:t>
            </a:r>
            <a:r>
              <a:rPr lang="en-US" altLang="ko-KR" sz="1100" dirty="0"/>
              <a:t>={X: </a:t>
            </a:r>
            <a:r>
              <a:rPr lang="en-US" altLang="ko-KR" sz="1100" dirty="0" err="1"/>
              <a:t>x_data</a:t>
            </a:r>
            <a:r>
              <a:rPr lang="en-US" altLang="ko-KR" sz="1100" dirty="0"/>
              <a:t>, Y: </a:t>
            </a:r>
            <a:r>
              <a:rPr lang="en-US" altLang="ko-KR" sz="1100" dirty="0" err="1"/>
              <a:t>y_data</a:t>
            </a:r>
            <a:r>
              <a:rPr lang="en-US" altLang="ko-KR" sz="1100" dirty="0"/>
              <a:t>})</a:t>
            </a:r>
          </a:p>
          <a:p>
            <a:r>
              <a:rPr lang="en-US" altLang="ko-KR" sz="1100" dirty="0"/>
              <a:t>  </a:t>
            </a:r>
            <a:r>
              <a:rPr lang="en-US" altLang="ko-KR" sz="1100" b="1" dirty="0"/>
              <a:t>if </a:t>
            </a:r>
            <a:r>
              <a:rPr lang="en-US" altLang="ko-KR" sz="1100" dirty="0"/>
              <a:t>step % 10 == 0:</a:t>
            </a:r>
          </a:p>
          <a:p>
            <a:r>
              <a:rPr lang="en-US" altLang="ko-KR" sz="1100" dirty="0"/>
              <a:t>      print(step, </a:t>
            </a:r>
            <a:r>
              <a:rPr lang="en-US" altLang="ko-KR" sz="1100" b="1" dirty="0"/>
              <a:t>"Cost: "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cost_val</a:t>
            </a:r>
            <a:r>
              <a:rPr lang="en-US" altLang="ko-KR" sz="1100" dirty="0"/>
              <a:t>, </a:t>
            </a:r>
            <a:r>
              <a:rPr lang="en-US" altLang="ko-KR" sz="1100" b="1" dirty="0"/>
              <a:t>"\</a:t>
            </a:r>
            <a:r>
              <a:rPr lang="en-US" altLang="ko-KR" sz="1100" b="1" dirty="0" err="1"/>
              <a:t>nPrediction</a:t>
            </a:r>
            <a:r>
              <a:rPr lang="en-US" altLang="ko-KR" sz="1100" b="1" dirty="0"/>
              <a:t>:\n"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hy_val</a:t>
            </a:r>
            <a:r>
              <a:rPr lang="en-US" altLang="ko-KR" sz="1100" dirty="0"/>
              <a:t>)</a:t>
            </a:r>
          </a:p>
          <a:p>
            <a:br>
              <a:rPr lang="en-US" altLang="ko-KR" sz="1100" dirty="0"/>
            </a:b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501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2. Multi-variable Linear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935" y="980728"/>
            <a:ext cx="609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Multi-variable Code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70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57200" y="2503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2" name="직선 화살표 연결선 11"/>
          <p:cNvCxnSpPr>
            <a:stCxn id="20" idx="1"/>
          </p:cNvCxnSpPr>
          <p:nvPr/>
        </p:nvCxnSpPr>
        <p:spPr>
          <a:xfrm flipH="1">
            <a:off x="2987824" y="2242066"/>
            <a:ext cx="1458809" cy="133095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46633" y="2057400"/>
            <a:ext cx="13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H(X) = XW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9218" name="Picture 2" descr="C:\Users\SeongYun\Desktop\캡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849" y="2617788"/>
            <a:ext cx="44577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3098" y="1627058"/>
            <a:ext cx="43429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import </a:t>
            </a:r>
            <a:r>
              <a:rPr lang="en-US" altLang="ko-KR" sz="1200" dirty="0" err="1"/>
              <a:t>tensorflow</a:t>
            </a:r>
            <a:r>
              <a:rPr lang="en-US" altLang="ko-KR" sz="1200" dirty="0"/>
              <a:t> </a:t>
            </a:r>
            <a:r>
              <a:rPr lang="en-US" altLang="ko-KR" sz="1200" b="1" dirty="0"/>
              <a:t>as </a:t>
            </a:r>
            <a:r>
              <a:rPr lang="en-US" altLang="ko-KR" sz="1200" dirty="0" err="1"/>
              <a:t>tf</a:t>
            </a:r>
            <a:endParaRPr lang="en-US" altLang="ko-KR" sz="1200" dirty="0"/>
          </a:p>
          <a:p>
            <a:r>
              <a:rPr lang="en-US" altLang="ko-KR" sz="1200" b="1" dirty="0" err="1">
                <a:solidFill>
                  <a:schemeClr val="tx2"/>
                </a:solidFill>
              </a:rPr>
              <a:t>x_data</a:t>
            </a:r>
            <a:r>
              <a:rPr lang="en-US" altLang="ko-KR" sz="1200" b="1" dirty="0">
                <a:solidFill>
                  <a:schemeClr val="tx2"/>
                </a:solidFill>
              </a:rPr>
              <a:t> = [[73., 80., 75.], [93., 88., 93.],</a:t>
            </a:r>
          </a:p>
          <a:p>
            <a:r>
              <a:rPr lang="en-US" altLang="ko-KR" sz="1200" b="1" dirty="0">
                <a:solidFill>
                  <a:schemeClr val="tx2"/>
                </a:solidFill>
              </a:rPr>
              <a:t>        [89., 91., 90.], [96., 98., 100.], [73., 66., 70.]]</a:t>
            </a:r>
          </a:p>
          <a:p>
            <a:r>
              <a:rPr lang="en-US" altLang="ko-KR" sz="1200" b="1" dirty="0" err="1">
                <a:solidFill>
                  <a:schemeClr val="tx2"/>
                </a:solidFill>
              </a:rPr>
              <a:t>y_data</a:t>
            </a:r>
            <a:r>
              <a:rPr lang="en-US" altLang="ko-KR" sz="1200" b="1" dirty="0">
                <a:solidFill>
                  <a:schemeClr val="tx2"/>
                </a:solidFill>
              </a:rPr>
              <a:t> = [[152.], [185.], [180.], [196.], [142.]]</a:t>
            </a:r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tf.placeholder</a:t>
            </a:r>
            <a:r>
              <a:rPr lang="en-US" altLang="ko-KR" sz="1200" dirty="0"/>
              <a:t>(tf.float32, shape=[</a:t>
            </a:r>
            <a:r>
              <a:rPr lang="en-US" altLang="ko-KR" sz="1200" b="1" dirty="0"/>
              <a:t>None</a:t>
            </a:r>
            <a:r>
              <a:rPr lang="en-US" altLang="ko-KR" sz="1200" dirty="0"/>
              <a:t>, 3])</a:t>
            </a:r>
          </a:p>
          <a:p>
            <a:r>
              <a:rPr lang="en-US" altLang="ko-KR" sz="1200" dirty="0"/>
              <a:t>Y = </a:t>
            </a:r>
            <a:r>
              <a:rPr lang="en-US" altLang="ko-KR" sz="1200" dirty="0" err="1"/>
              <a:t>tf.placeholder</a:t>
            </a:r>
            <a:r>
              <a:rPr lang="en-US" altLang="ko-KR" sz="1200" dirty="0"/>
              <a:t>(tf.float32, shape=[</a:t>
            </a:r>
            <a:r>
              <a:rPr lang="en-US" altLang="ko-KR" sz="1200" b="1" dirty="0"/>
              <a:t>None</a:t>
            </a:r>
            <a:r>
              <a:rPr lang="en-US" altLang="ko-KR" sz="1200" dirty="0"/>
              <a:t>, 1])</a:t>
            </a:r>
          </a:p>
          <a:p>
            <a:br>
              <a:rPr lang="en-US" altLang="ko-KR" sz="1200" dirty="0"/>
            </a:br>
            <a:r>
              <a:rPr lang="en-US" altLang="ko-KR" sz="1200" dirty="0"/>
              <a:t>W = </a:t>
            </a:r>
            <a:r>
              <a:rPr lang="en-US" altLang="ko-KR" sz="1200" dirty="0" err="1"/>
              <a:t>tf.Variable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tf.random_normal</a:t>
            </a:r>
            <a:r>
              <a:rPr lang="en-US" altLang="ko-KR" sz="1200" dirty="0"/>
              <a:t>([3, 1]), name=</a:t>
            </a:r>
            <a:r>
              <a:rPr lang="en-US" altLang="ko-KR" sz="1200" b="1" dirty="0"/>
              <a:t>'weight'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tf.Variable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tf.random_normal</a:t>
            </a:r>
            <a:r>
              <a:rPr lang="en-US" altLang="ko-KR" sz="1200" dirty="0"/>
              <a:t>([1]), name=</a:t>
            </a:r>
            <a:r>
              <a:rPr lang="en-US" altLang="ko-KR" sz="1200" b="1" dirty="0"/>
              <a:t>'bias'</a:t>
            </a:r>
            <a:r>
              <a:rPr lang="en-US" altLang="ko-KR" sz="1200" dirty="0"/>
              <a:t>)</a:t>
            </a:r>
          </a:p>
          <a:p>
            <a:br>
              <a:rPr lang="en-US" altLang="ko-KR" sz="1200" dirty="0"/>
            </a:br>
            <a:r>
              <a:rPr lang="en-US" altLang="ko-KR" sz="1200" dirty="0"/>
              <a:t>hypothesis </a:t>
            </a:r>
            <a:r>
              <a:rPr lang="en-US" altLang="ko-KR" sz="1200" dirty="0">
                <a:solidFill>
                  <a:srgbClr val="FF0000"/>
                </a:solidFill>
              </a:rPr>
              <a:t>= </a:t>
            </a:r>
            <a:r>
              <a:rPr lang="en-US" altLang="ko-KR" sz="1200" b="1" dirty="0" err="1">
                <a:solidFill>
                  <a:srgbClr val="FF0000"/>
                </a:solidFill>
              </a:rPr>
              <a:t>tf.matmul</a:t>
            </a:r>
            <a:r>
              <a:rPr lang="en-US" altLang="ko-KR" sz="1200" b="1" dirty="0">
                <a:solidFill>
                  <a:srgbClr val="FF0000"/>
                </a:solidFill>
              </a:rPr>
              <a:t>(X, W) + b</a:t>
            </a:r>
          </a:p>
          <a:p>
            <a:r>
              <a:rPr lang="en-US" altLang="ko-KR" sz="1200" dirty="0"/>
              <a:t>cost = </a:t>
            </a:r>
            <a:r>
              <a:rPr lang="en-US" altLang="ko-KR" sz="1200" dirty="0" err="1"/>
              <a:t>tf.reduce_mean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tf.square</a:t>
            </a:r>
            <a:r>
              <a:rPr lang="en-US" altLang="ko-KR" sz="1200" dirty="0"/>
              <a:t>(hypothesis - Y))</a:t>
            </a:r>
          </a:p>
          <a:p>
            <a:r>
              <a:rPr lang="en-US" altLang="ko-KR" sz="1200" dirty="0"/>
              <a:t>optimizer = </a:t>
            </a:r>
            <a:r>
              <a:rPr lang="en-US" altLang="ko-KR" sz="1200" dirty="0" err="1"/>
              <a:t>tf.train.GradientDescentOptimizer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learning_rate</a:t>
            </a:r>
            <a:r>
              <a:rPr lang="en-US" altLang="ko-KR" sz="1200" dirty="0"/>
              <a:t>=1e-5)</a:t>
            </a:r>
          </a:p>
          <a:p>
            <a:r>
              <a:rPr lang="en-US" altLang="ko-KR" sz="1200" dirty="0"/>
              <a:t>train = </a:t>
            </a:r>
            <a:r>
              <a:rPr lang="en-US" altLang="ko-KR" sz="1200" dirty="0" err="1"/>
              <a:t>optimizer.minimize</a:t>
            </a:r>
            <a:r>
              <a:rPr lang="en-US" altLang="ko-KR" sz="1200" dirty="0"/>
              <a:t>(cost)</a:t>
            </a:r>
          </a:p>
          <a:p>
            <a:br>
              <a:rPr lang="en-US" altLang="ko-KR" sz="1200" dirty="0"/>
            </a:br>
            <a:r>
              <a:rPr lang="en-US" altLang="ko-KR" sz="1200" dirty="0" err="1"/>
              <a:t>sess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tf.Session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sess.run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tf.global_variables_initializer</a:t>
            </a:r>
            <a:r>
              <a:rPr lang="en-US" altLang="ko-KR" sz="1200" dirty="0"/>
              <a:t>())</a:t>
            </a:r>
          </a:p>
          <a:p>
            <a:br>
              <a:rPr lang="en-US" altLang="ko-KR" sz="1200" dirty="0"/>
            </a:br>
            <a:r>
              <a:rPr lang="en-US" altLang="ko-KR" sz="1200" b="1" dirty="0"/>
              <a:t>for </a:t>
            </a:r>
            <a:r>
              <a:rPr lang="en-US" altLang="ko-KR" sz="1200" dirty="0"/>
              <a:t>step </a:t>
            </a:r>
            <a:r>
              <a:rPr lang="en-US" altLang="ko-KR" sz="1200" b="1" dirty="0"/>
              <a:t>in </a:t>
            </a:r>
            <a:r>
              <a:rPr lang="en-US" altLang="ko-KR" sz="1200" dirty="0"/>
              <a:t>range(2001):</a:t>
            </a:r>
          </a:p>
          <a:p>
            <a:r>
              <a:rPr lang="en-US" altLang="ko-KR" sz="1200" dirty="0"/>
              <a:t>  </a:t>
            </a:r>
            <a:r>
              <a:rPr lang="en-US" altLang="ko-KR" sz="1200" b="1" dirty="0" err="1">
                <a:solidFill>
                  <a:srgbClr val="00B050"/>
                </a:solidFill>
              </a:rPr>
              <a:t>cost_val</a:t>
            </a:r>
            <a:r>
              <a:rPr lang="en-US" altLang="ko-KR" sz="1200" b="1" dirty="0">
                <a:solidFill>
                  <a:srgbClr val="00B050"/>
                </a:solidFill>
              </a:rPr>
              <a:t>, </a:t>
            </a:r>
            <a:r>
              <a:rPr lang="en-US" altLang="ko-KR" sz="1200" b="1" dirty="0" err="1">
                <a:solidFill>
                  <a:srgbClr val="00B050"/>
                </a:solidFill>
              </a:rPr>
              <a:t>hy_val</a:t>
            </a:r>
            <a:r>
              <a:rPr lang="en-US" altLang="ko-KR" sz="1200" b="1" dirty="0">
                <a:solidFill>
                  <a:srgbClr val="00B050"/>
                </a:solidFill>
              </a:rPr>
              <a:t>, _ = </a:t>
            </a:r>
            <a:r>
              <a:rPr lang="en-US" altLang="ko-KR" sz="1200" b="1" dirty="0" err="1">
                <a:solidFill>
                  <a:srgbClr val="00B050"/>
                </a:solidFill>
              </a:rPr>
              <a:t>sess.run</a:t>
            </a:r>
            <a:r>
              <a:rPr lang="en-US" altLang="ko-KR" sz="1200" b="1" dirty="0">
                <a:solidFill>
                  <a:srgbClr val="00B050"/>
                </a:solidFill>
              </a:rPr>
              <a:t>(</a:t>
            </a:r>
          </a:p>
          <a:p>
            <a:r>
              <a:rPr lang="en-US" altLang="ko-KR" sz="1200" b="1" dirty="0">
                <a:solidFill>
                  <a:srgbClr val="00B050"/>
                </a:solidFill>
              </a:rPr>
              <a:t>      [cost, hypothesis, train], </a:t>
            </a:r>
            <a:r>
              <a:rPr lang="en-US" altLang="ko-KR" sz="1200" b="1" dirty="0" err="1">
                <a:solidFill>
                  <a:srgbClr val="00B050"/>
                </a:solidFill>
              </a:rPr>
              <a:t>feed_dict</a:t>
            </a:r>
            <a:r>
              <a:rPr lang="en-US" altLang="ko-KR" sz="1200" b="1" dirty="0">
                <a:solidFill>
                  <a:srgbClr val="00B050"/>
                </a:solidFill>
              </a:rPr>
              <a:t>={X: </a:t>
            </a:r>
            <a:r>
              <a:rPr lang="en-US" altLang="ko-KR" sz="1200" b="1" dirty="0" err="1">
                <a:solidFill>
                  <a:srgbClr val="00B050"/>
                </a:solidFill>
              </a:rPr>
              <a:t>x_data</a:t>
            </a:r>
            <a:r>
              <a:rPr lang="en-US" altLang="ko-KR" sz="1200" b="1" dirty="0">
                <a:solidFill>
                  <a:srgbClr val="00B050"/>
                </a:solidFill>
              </a:rPr>
              <a:t>, Y: </a:t>
            </a:r>
            <a:r>
              <a:rPr lang="en-US" altLang="ko-KR" sz="1200" b="1" dirty="0" err="1">
                <a:solidFill>
                  <a:srgbClr val="00B050"/>
                </a:solidFill>
              </a:rPr>
              <a:t>y_data</a:t>
            </a:r>
            <a:r>
              <a:rPr lang="en-US" altLang="ko-KR" sz="1200" b="1" dirty="0">
                <a:solidFill>
                  <a:srgbClr val="00B050"/>
                </a:solidFill>
              </a:rPr>
              <a:t>})</a:t>
            </a:r>
          </a:p>
          <a:p>
            <a:r>
              <a:rPr lang="en-US" altLang="ko-KR" sz="1200" dirty="0"/>
              <a:t>  </a:t>
            </a:r>
            <a:r>
              <a:rPr lang="en-US" altLang="ko-KR" sz="1200" b="1" dirty="0"/>
              <a:t>if </a:t>
            </a:r>
            <a:r>
              <a:rPr lang="en-US" altLang="ko-KR" sz="1200" dirty="0"/>
              <a:t>step % 10 == 0:</a:t>
            </a:r>
          </a:p>
          <a:p>
            <a:r>
              <a:rPr lang="en-US" altLang="ko-KR" sz="1200" dirty="0"/>
              <a:t>      print(step, </a:t>
            </a:r>
            <a:r>
              <a:rPr lang="en-US" altLang="ko-KR" sz="1200" b="1" dirty="0"/>
              <a:t>"Cost: "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cost_val</a:t>
            </a:r>
            <a:r>
              <a:rPr lang="en-US" altLang="ko-KR" sz="1200" dirty="0"/>
              <a:t>, </a:t>
            </a:r>
            <a:r>
              <a:rPr lang="en-US" altLang="ko-KR" sz="1200" b="1" dirty="0"/>
              <a:t>"\</a:t>
            </a:r>
            <a:r>
              <a:rPr lang="en-US" altLang="ko-KR" sz="1200" b="1" dirty="0" err="1"/>
              <a:t>nPrediction</a:t>
            </a:r>
            <a:r>
              <a:rPr lang="en-US" altLang="ko-KR" sz="1200" b="1" dirty="0"/>
              <a:t>:\n"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hy_val</a:t>
            </a:r>
            <a:r>
              <a:rPr lang="en-US" altLang="ko-KR" sz="1200" dirty="0"/>
              <a:t>)</a:t>
            </a:r>
          </a:p>
          <a:p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444208" y="2204864"/>
            <a:ext cx="206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결과값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092280" y="5805264"/>
            <a:ext cx="1152128" cy="1022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140361" y="6449537"/>
            <a:ext cx="206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 Y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1648707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2. Multi-variable Linear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935" y="980728"/>
            <a:ext cx="609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Multi-variable Load Data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70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6282" y="1772816"/>
            <a:ext cx="361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Loading data from file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6282" y="3573016"/>
            <a:ext cx="85605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import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numpy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as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np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br>
              <a:rPr lang="en-US" altLang="ko-KR" dirty="0">
                <a:latin typeface="HY강B" pitchFamily="18" charset="-127"/>
                <a:ea typeface="HY강B" pitchFamily="18" charset="-127"/>
              </a:rPr>
            </a:b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xy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np.loadtxt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b="1" dirty="0">
                <a:latin typeface="HY강B" pitchFamily="18" charset="-127"/>
                <a:ea typeface="HY강B" pitchFamily="18" charset="-127"/>
              </a:rPr>
              <a:t>'data-01-test-score.csv'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delimiter=</a:t>
            </a:r>
            <a:r>
              <a:rPr lang="en-US" altLang="ko-KR" b="1" dirty="0">
                <a:latin typeface="HY강B" pitchFamily="18" charset="-127"/>
                <a:ea typeface="HY강B" pitchFamily="18" charset="-127"/>
              </a:rPr>
              <a:t>','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dtype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=np.float32)</a:t>
            </a:r>
          </a:p>
          <a:p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x_data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xy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[:, 0:-1]</a:t>
            </a:r>
          </a:p>
          <a:p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y_data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xy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[:, [-1]]</a:t>
            </a:r>
          </a:p>
          <a:p>
            <a:br>
              <a:rPr lang="en-US" altLang="ko-KR" dirty="0">
                <a:latin typeface="HY강B" pitchFamily="18" charset="-127"/>
                <a:ea typeface="HY강B" pitchFamily="18" charset="-127"/>
              </a:rPr>
            </a:br>
            <a:r>
              <a:rPr lang="en-US" altLang="ko-KR" dirty="0">
                <a:latin typeface="HY강B" pitchFamily="18" charset="-127"/>
                <a:ea typeface="HY강B" pitchFamily="18" charset="-127"/>
              </a:rPr>
              <a:t>print(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x_data.shape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x_data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len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x_data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print(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y_data.shape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y_data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br>
              <a:rPr lang="en-US" altLang="ko-KR" dirty="0">
                <a:latin typeface="HY강B" pitchFamily="18" charset="-127"/>
                <a:ea typeface="HY강B" pitchFamily="18" charset="-127"/>
              </a:rPr>
            </a:b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016" y="2172926"/>
            <a:ext cx="30243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파일 명</a:t>
            </a:r>
            <a:r>
              <a:rPr lang="en-US" altLang="ko-KR" sz="1200" b="1" dirty="0"/>
              <a:t>: data-01-test-score.csv</a:t>
            </a:r>
            <a:endParaRPr lang="en-US" altLang="ko-KR" sz="1200" dirty="0"/>
          </a:p>
          <a:p>
            <a:br>
              <a:rPr lang="en-US" altLang="ko-KR" sz="1200" dirty="0"/>
            </a:br>
            <a:r>
              <a:rPr lang="en-US" altLang="ko-KR" sz="1200" dirty="0"/>
              <a:t># EXAM1,EXAM2,EXAM3,FINAL</a:t>
            </a:r>
          </a:p>
          <a:p>
            <a:r>
              <a:rPr lang="en-US" altLang="ko-KR" sz="1200" dirty="0"/>
              <a:t>73,80,75,152</a:t>
            </a:r>
          </a:p>
          <a:p>
            <a:r>
              <a:rPr lang="en-US" altLang="ko-KR" sz="1200" dirty="0"/>
              <a:t>93,88,93,185</a:t>
            </a:r>
          </a:p>
          <a:p>
            <a:r>
              <a:rPr lang="en-US" altLang="ko-KR" sz="1200" dirty="0"/>
              <a:t>89,91,90,180</a:t>
            </a:r>
          </a:p>
          <a:p>
            <a:r>
              <a:rPr lang="en-US" altLang="ko-KR" sz="1200" dirty="0"/>
              <a:t>96,98,100,196</a:t>
            </a:r>
          </a:p>
          <a:p>
            <a:r>
              <a:rPr lang="en-US" altLang="ko-KR" sz="1200" dirty="0"/>
              <a:t>73,66,70,142</a:t>
            </a:r>
          </a:p>
          <a:p>
            <a:r>
              <a:rPr lang="en-US" altLang="ko-KR" sz="1200" dirty="0"/>
              <a:t>53,46,55,101</a:t>
            </a:r>
          </a:p>
          <a:p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420053" y="3573016"/>
            <a:ext cx="72805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80536" y="3288227"/>
            <a:ext cx="357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*Python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에서 수학 및 과학연산을 위한 라이브러리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43808" y="44371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파일명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79987" y="44371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구분방법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40152" y="44371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타입선정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592762" y="4437112"/>
            <a:ext cx="18071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716016" y="4437112"/>
            <a:ext cx="1008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40152" y="4437112"/>
            <a:ext cx="15841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2667000" y="4806444"/>
            <a:ext cx="3941252" cy="9988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08252" y="5620598"/>
            <a:ext cx="178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*Slicing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6744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2. Multi-variable Linear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935" y="980728"/>
            <a:ext cx="609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Slicing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70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242" name="Picture 2" descr="https://lh5.googleusercontent.com/nF4DfXoyM7K8_b-7hWtUXL9ow1A6Fmx9HxJUGSrkFGs9nlu-mfQ7DqDPlKuIrPU7KvN0ehb5TiB-uTSaGyzbhPy9iHZU6qLLaatfUMbmCMQ5UDEbYn_Eh5xjEV875DUYquZ_fs4o7V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8" y="2636912"/>
            <a:ext cx="8383545" cy="228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4069" y="1828800"/>
            <a:ext cx="845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NumPy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배열의 일부를 지정하여 해당원소들을 읽어오거나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변겨할수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있는 방법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935" y="5301207"/>
            <a:ext cx="7735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x_data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xy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[:, 0:-1] =&gt;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전체중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마지막을 제외한 데이터를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x_data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라고 한다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y_data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xy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[:, [-1]] =&gt;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전체중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마지막 데이터만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y_data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라고 한다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335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2. Multi-variable Linear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935" y="980728"/>
            <a:ext cx="609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Load</a:t>
            </a:r>
            <a:r>
              <a:rPr lang="ko-KR" altLang="en-US" sz="3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data code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70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174" y="2332098"/>
            <a:ext cx="84520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import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tensorflow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as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import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numpy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as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np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tf.set_random_seed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(777)  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for reproducibility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xy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np.loadtxt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'data-01-test-score.csv'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delimiter=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','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dtype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=np.float32)</a:t>
            </a:r>
          </a:p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xy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[:, 0:-1]</a:t>
            </a:r>
          </a:p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xy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[:, [-1]]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print(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x_data.shape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len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print(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y_data.shape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X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tf.placeholder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(tf.float32, shape=[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None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3])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Y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tf.placeholder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(tf.float32, shape=[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None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1])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W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tf.Variable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tf.random_normal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([3, 1]), name=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'weight'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b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tf.Variable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tf.random_normal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([1]), name=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'bias'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hypothesis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tf.matmul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(X, W) + b</a:t>
            </a:r>
          </a:p>
          <a:p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cost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tf.reduce_mean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tf.square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(hypothesis - Y))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optimizer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tf.train.GradientDescentOptimizer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learning_rate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=1e-5)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train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optimizer.minimize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(cost)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246" y="2887682"/>
            <a:ext cx="39292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sess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tf.Session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sess.run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tf.global_variables_initializer</a:t>
            </a:r>
            <a:r>
              <a:rPr lang="en-US" altLang="ko-KR" sz="1400" dirty="0"/>
              <a:t>())</a:t>
            </a:r>
          </a:p>
          <a:p>
            <a:r>
              <a:rPr lang="en-US" altLang="ko-KR" sz="1400" b="1" dirty="0"/>
              <a:t>for </a:t>
            </a:r>
            <a:r>
              <a:rPr lang="en-US" altLang="ko-KR" sz="1400" dirty="0"/>
              <a:t>step </a:t>
            </a:r>
            <a:r>
              <a:rPr lang="en-US" altLang="ko-KR" sz="1400" b="1" dirty="0"/>
              <a:t>in </a:t>
            </a:r>
            <a:r>
              <a:rPr lang="en-US" altLang="ko-KR" sz="1400" dirty="0"/>
              <a:t>range(2001):</a:t>
            </a:r>
          </a:p>
          <a:p>
            <a:r>
              <a:rPr lang="en-US" altLang="ko-KR" sz="1400" dirty="0"/>
              <a:t>  </a:t>
            </a:r>
            <a:r>
              <a:rPr lang="en-US" altLang="ko-KR" sz="1400" dirty="0" err="1"/>
              <a:t>cost_val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hy_val</a:t>
            </a:r>
            <a:r>
              <a:rPr lang="en-US" altLang="ko-KR" sz="1400" dirty="0"/>
              <a:t>, _ = </a:t>
            </a:r>
            <a:r>
              <a:rPr lang="en-US" altLang="ko-KR" sz="1400" dirty="0" err="1"/>
              <a:t>sess.run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      [cost, hypothesis, train], </a:t>
            </a:r>
          </a:p>
          <a:p>
            <a:r>
              <a:rPr lang="en-US" altLang="ko-KR" sz="1400" dirty="0"/>
              <a:t>      </a:t>
            </a:r>
            <a:r>
              <a:rPr lang="en-US" altLang="ko-KR" sz="1400" dirty="0" err="1"/>
              <a:t>feed_dict</a:t>
            </a:r>
            <a:r>
              <a:rPr lang="en-US" altLang="ko-KR" sz="1400" dirty="0"/>
              <a:t>={X: </a:t>
            </a:r>
            <a:r>
              <a:rPr lang="en-US" altLang="ko-KR" sz="1400" dirty="0" err="1"/>
              <a:t>x_data</a:t>
            </a:r>
            <a:r>
              <a:rPr lang="en-US" altLang="ko-KR" sz="1400" dirty="0"/>
              <a:t>, Y: </a:t>
            </a:r>
            <a:r>
              <a:rPr lang="en-US" altLang="ko-KR" sz="1400" dirty="0" err="1"/>
              <a:t>y_data</a:t>
            </a:r>
            <a:r>
              <a:rPr lang="en-US" altLang="ko-KR" sz="1400" dirty="0"/>
              <a:t>})</a:t>
            </a:r>
          </a:p>
          <a:p>
            <a:r>
              <a:rPr lang="en-US" altLang="ko-KR" sz="1400" dirty="0"/>
              <a:t>  </a:t>
            </a:r>
            <a:r>
              <a:rPr lang="en-US" altLang="ko-KR" sz="1400" b="1" dirty="0"/>
              <a:t>if </a:t>
            </a:r>
            <a:r>
              <a:rPr lang="en-US" altLang="ko-KR" sz="1400" dirty="0"/>
              <a:t>step % 10 == 0:</a:t>
            </a:r>
          </a:p>
          <a:p>
            <a:r>
              <a:rPr lang="en-US" altLang="ko-KR" sz="1400" dirty="0"/>
              <a:t>      print(step, </a:t>
            </a:r>
            <a:r>
              <a:rPr lang="en-US" altLang="ko-KR" sz="1400" b="1" dirty="0"/>
              <a:t>"Cost: "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cost_val</a:t>
            </a:r>
            <a:r>
              <a:rPr lang="en-US" altLang="ko-KR" sz="1400" dirty="0"/>
              <a:t>, </a:t>
            </a:r>
          </a:p>
          <a:p>
            <a:r>
              <a:rPr lang="en-US" altLang="ko-KR" sz="1400" b="1" dirty="0"/>
              <a:t>                 "\</a:t>
            </a:r>
            <a:r>
              <a:rPr lang="en-US" altLang="ko-KR" sz="1400" b="1" dirty="0" err="1"/>
              <a:t>nPrediction</a:t>
            </a:r>
            <a:r>
              <a:rPr lang="en-US" altLang="ko-KR" sz="1400" b="1" dirty="0"/>
              <a:t>:\n"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hy_val</a:t>
            </a:r>
            <a:r>
              <a:rPr lang="en-US" altLang="ko-KR" sz="1400" dirty="0"/>
              <a:t>)</a:t>
            </a:r>
          </a:p>
          <a:p>
            <a:br>
              <a:rPr lang="en-US" altLang="ko-KR" sz="1400" dirty="0"/>
            </a:br>
            <a:r>
              <a:rPr lang="en-US" altLang="ko-KR" sz="1400" dirty="0"/>
              <a:t>print(</a:t>
            </a:r>
            <a:r>
              <a:rPr lang="en-US" altLang="ko-KR" sz="1400" b="1" dirty="0"/>
              <a:t>"Your score will be "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sess.run</a:t>
            </a:r>
            <a:r>
              <a:rPr lang="en-US" altLang="ko-KR" sz="1400" dirty="0"/>
              <a:t>(hypothesis, </a:t>
            </a:r>
          </a:p>
          <a:p>
            <a:r>
              <a:rPr lang="en-US" altLang="ko-KR" sz="1400" dirty="0"/>
              <a:t>          </a:t>
            </a:r>
            <a:r>
              <a:rPr lang="en-US" altLang="ko-KR" sz="1400" dirty="0" err="1"/>
              <a:t>feed_dict</a:t>
            </a:r>
            <a:r>
              <a:rPr lang="en-US" altLang="ko-KR" sz="1400" dirty="0"/>
              <a:t>={X: [[100, 70, 101]]}))</a:t>
            </a:r>
          </a:p>
          <a:p>
            <a:br>
              <a:rPr lang="en-US" altLang="ko-KR" sz="1400" dirty="0"/>
            </a:br>
            <a:r>
              <a:rPr lang="en-US" altLang="ko-KR" sz="1400" dirty="0"/>
              <a:t>print(</a:t>
            </a:r>
            <a:r>
              <a:rPr lang="en-US" altLang="ko-KR" sz="1400" b="1" dirty="0"/>
              <a:t>"Other scores will be "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sess.run</a:t>
            </a:r>
            <a:r>
              <a:rPr lang="en-US" altLang="ko-KR" sz="1400" dirty="0"/>
              <a:t>(hypothesis, </a:t>
            </a:r>
          </a:p>
          <a:p>
            <a:r>
              <a:rPr lang="en-US" altLang="ko-KR" sz="1400" dirty="0"/>
              <a:t>          </a:t>
            </a:r>
            <a:r>
              <a:rPr lang="en-US" altLang="ko-KR" sz="1400" dirty="0" err="1"/>
              <a:t>feed_dict</a:t>
            </a:r>
            <a:r>
              <a:rPr lang="en-US" altLang="ko-KR" sz="1400" dirty="0"/>
              <a:t>={X: [[60, 70, 110], [90, 100, 80]]}))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97030" y="1969732"/>
            <a:ext cx="329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구성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95246" y="2512616"/>
            <a:ext cx="329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실행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출력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1259" y="407744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x_data</a:t>
            </a:r>
            <a:r>
              <a:rPr lang="en-US" altLang="ko-KR" sz="1200" dirty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 3</a:t>
            </a:r>
            <a:r>
              <a:rPr lang="ko-KR" altLang="en-US" sz="1200" dirty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03848" y="450911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y_data</a:t>
            </a:r>
            <a:r>
              <a:rPr lang="en-US" altLang="ko-KR" sz="1200" dirty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 1</a:t>
            </a:r>
            <a:r>
              <a:rPr lang="ko-KR" altLang="en-US" sz="1200" dirty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25538" y="4734341"/>
            <a:ext cx="2137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입력값</a:t>
            </a:r>
            <a:r>
              <a:rPr lang="en-US" altLang="ko-KR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:3</a:t>
            </a:r>
            <a:r>
              <a:rPr lang="ko-KR" altLang="en-US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개</a:t>
            </a:r>
            <a:r>
              <a:rPr lang="en-US" altLang="ko-KR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err="1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출력값</a:t>
            </a:r>
            <a:r>
              <a:rPr lang="en-US" altLang="ko-KR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:1</a:t>
            </a:r>
            <a:r>
              <a:rPr lang="ko-KR" altLang="en-US" sz="1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44421" y="5229200"/>
            <a:ext cx="93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출력값</a:t>
            </a:r>
            <a:r>
              <a:rPr lang="en-US" altLang="ko-KR" sz="1200" dirty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:1</a:t>
            </a:r>
            <a:r>
              <a:rPr lang="ko-KR" altLang="en-US" sz="1200" dirty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659238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2. Multi-variable Linear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935" y="980728"/>
            <a:ext cx="8311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Queue Runners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여러 개의 파일 로드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70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134" y="1734234"/>
            <a:ext cx="7053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여러 개의 파일을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로드하여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Queue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에 쌓는다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 </a:t>
            </a:r>
          </a:p>
          <a:p>
            <a:pPr marL="285750" indent="-285750">
              <a:buFont typeface="Symbol" pitchFamily="18" charset="2"/>
              <a:buChar char="Þ"/>
            </a:pP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filename_queue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tf.train.string_input_producer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([A.csv,B.csv,C.csv]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Shuffle = False, name=‘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filename_queue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’)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934" y="4955172"/>
            <a:ext cx="449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2.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리더를 설정한다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텍스트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바이너리 등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,,)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3314" name="Picture 2" descr="https://lh4.googleusercontent.com/vhe7eq4t1JMeEy5Op2N7UZsc1iU5tLaJB1q5Le7AJVRgjfktGO8zCcLwRgiuzaRgG3xAaUSAi7hX6RHJh0bTw0aFkCyfdrVRAWUWGqMavE1Gs7cup61jJwP3JLfP0c0rnMIL6KyFmb0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43" y="2743076"/>
            <a:ext cx="810542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37343" y="5572224"/>
            <a:ext cx="6495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값을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디코딩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한다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=&gt;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record_defaults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= [[0.], [0.], [0.]]</a:t>
            </a:r>
          </a:p>
          <a:p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xy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tf.decode_csv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(value,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record_defaults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record_defaults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45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2. Multi-variable Linear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935" y="980728"/>
            <a:ext cx="609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Batch</a:t>
            </a: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3200" dirty="0">
                <a:latin typeface="HY강B" pitchFamily="18" charset="-127"/>
                <a:ea typeface="HY강B" pitchFamily="18" charset="-127"/>
              </a:rPr>
              <a:t>일괄 처리</a:t>
            </a: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70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7340" y="2239765"/>
            <a:ext cx="70535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train_x_batch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train_y_batch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\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  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tf.train.batch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([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xy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[0:-1],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xy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[-1:]],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batch_size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=10)</a:t>
            </a:r>
          </a:p>
          <a:p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sess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tf.Session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()</a:t>
            </a:r>
          </a:p>
          <a:p>
            <a:r>
              <a:rPr lang="en-US" altLang="ko-KR" sz="1600" i="1" dirty="0">
                <a:latin typeface="HY강B" pitchFamily="18" charset="-127"/>
                <a:ea typeface="HY강B" pitchFamily="18" charset="-127"/>
              </a:rPr>
              <a:t>...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i="1" dirty="0">
                <a:latin typeface="HY강B" pitchFamily="18" charset="-127"/>
                <a:ea typeface="HY강B" pitchFamily="18" charset="-127"/>
              </a:rPr>
              <a:t># Start populating the filename queue.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coord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tf.train.Coordinator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threads =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tf.train.start_queue_runners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sess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=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sess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coord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=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coord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b="1" dirty="0">
                <a:latin typeface="HY강B" pitchFamily="18" charset="-127"/>
                <a:ea typeface="HY강B" pitchFamily="18" charset="-127"/>
              </a:rPr>
              <a:t>for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step </a:t>
            </a:r>
            <a:r>
              <a:rPr lang="en-US" altLang="ko-KR" sz="1600" b="1" dirty="0">
                <a:latin typeface="HY강B" pitchFamily="18" charset="-127"/>
                <a:ea typeface="HY강B" pitchFamily="18" charset="-127"/>
              </a:rPr>
              <a:t>in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range(2001):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  </a:t>
            </a:r>
            <a:r>
              <a:rPr lang="en-US" altLang="ko-KR" sz="1600" b="1" dirty="0" err="1">
                <a:latin typeface="HY강B" pitchFamily="18" charset="-127"/>
                <a:ea typeface="HY강B" pitchFamily="18" charset="-127"/>
              </a:rPr>
              <a:t>x_batch</a:t>
            </a:r>
            <a:r>
              <a:rPr lang="en-US" altLang="ko-KR" sz="1600" b="1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600" b="1" dirty="0" err="1">
                <a:latin typeface="HY강B" pitchFamily="18" charset="-127"/>
                <a:ea typeface="HY강B" pitchFamily="18" charset="-127"/>
              </a:rPr>
              <a:t>y_batch</a:t>
            </a:r>
            <a:r>
              <a:rPr lang="en-US" altLang="ko-KR" sz="1600" b="1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600" b="1" dirty="0" err="1">
                <a:latin typeface="HY강B" pitchFamily="18" charset="-127"/>
                <a:ea typeface="HY강B" pitchFamily="18" charset="-127"/>
              </a:rPr>
              <a:t>sess.run</a:t>
            </a:r>
            <a:r>
              <a:rPr lang="en-US" altLang="ko-KR" sz="1600" b="1" dirty="0">
                <a:latin typeface="HY강B" pitchFamily="18" charset="-127"/>
                <a:ea typeface="HY강B" pitchFamily="18" charset="-127"/>
              </a:rPr>
              <a:t>([</a:t>
            </a:r>
            <a:r>
              <a:rPr lang="en-US" altLang="ko-KR" sz="1600" b="1" dirty="0" err="1">
                <a:latin typeface="HY강B" pitchFamily="18" charset="-127"/>
                <a:ea typeface="HY강B" pitchFamily="18" charset="-127"/>
              </a:rPr>
              <a:t>train_x_batch</a:t>
            </a:r>
            <a:r>
              <a:rPr lang="en-US" altLang="ko-KR" sz="1600" b="1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600" b="1" dirty="0" err="1">
                <a:latin typeface="HY강B" pitchFamily="18" charset="-127"/>
                <a:ea typeface="HY강B" pitchFamily="18" charset="-127"/>
              </a:rPr>
              <a:t>train_y_batch</a:t>
            </a:r>
            <a:r>
              <a:rPr lang="en-US" altLang="ko-KR" sz="1600" b="1" dirty="0">
                <a:latin typeface="HY강B" pitchFamily="18" charset="-127"/>
                <a:ea typeface="HY강B" pitchFamily="18" charset="-127"/>
              </a:rPr>
              <a:t>])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  ...</a:t>
            </a:r>
          </a:p>
          <a:p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coord.request_stop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()</a:t>
            </a:r>
          </a:p>
          <a:p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coord.join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(threads)</a:t>
            </a:r>
          </a:p>
          <a:p>
            <a:br>
              <a:rPr lang="en-US" altLang="ko-KR" sz="1600" dirty="0">
                <a:latin typeface="HY강B" pitchFamily="18" charset="-127"/>
                <a:ea typeface="HY강B" pitchFamily="18" charset="-127"/>
              </a:rPr>
            </a:b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6282" y="1688068"/>
            <a:ext cx="476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tf.train.batch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752020" y="2636912"/>
            <a:ext cx="46805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0072" y="249289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한번에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개를 가져와라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4752020" y="5301208"/>
            <a:ext cx="468052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20072" y="544522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Feed_dict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로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값 설정</a:t>
            </a:r>
          </a:p>
        </p:txBody>
      </p:sp>
    </p:spTree>
    <p:extLst>
      <p:ext uri="{BB962C8B-B14F-4D97-AF65-F5344CB8AC3E}">
        <p14:creationId xmlns:p14="http://schemas.microsoft.com/office/powerpoint/2010/main" val="3813123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2. Multi-variable Linear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935" y="980728"/>
            <a:ext cx="609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Queue Runners Code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70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52" y="1831245"/>
            <a:ext cx="49342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import </a:t>
            </a:r>
            <a:r>
              <a:rPr lang="en-US" altLang="ko-KR" sz="1200" dirty="0" err="1"/>
              <a:t>tensorflow</a:t>
            </a:r>
            <a:r>
              <a:rPr lang="en-US" altLang="ko-KR" sz="1200" dirty="0"/>
              <a:t> </a:t>
            </a:r>
            <a:r>
              <a:rPr lang="en-US" altLang="ko-KR" sz="1200" b="1" dirty="0"/>
              <a:t>as </a:t>
            </a:r>
            <a:r>
              <a:rPr lang="en-US" altLang="ko-KR" sz="1200" dirty="0" err="1"/>
              <a:t>tf</a:t>
            </a:r>
            <a:endParaRPr lang="en-US" altLang="ko-KR" sz="1200" dirty="0"/>
          </a:p>
          <a:p>
            <a:r>
              <a:rPr lang="en-US" altLang="ko-KR" sz="1200" dirty="0" err="1"/>
              <a:t>filename_queue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tf.train.string_input_producer</a:t>
            </a:r>
            <a:r>
              <a:rPr lang="en-US" altLang="ko-KR" sz="1200" dirty="0"/>
              <a:t>(</a:t>
            </a:r>
          </a:p>
          <a:p>
            <a:r>
              <a:rPr lang="en-US" altLang="ko-KR" sz="1200" dirty="0"/>
              <a:t>  [</a:t>
            </a:r>
            <a:r>
              <a:rPr lang="en-US" altLang="ko-KR" sz="1200" b="1" dirty="0"/>
              <a:t>'data-01-test-score.csv'</a:t>
            </a:r>
            <a:r>
              <a:rPr lang="en-US" altLang="ko-KR" sz="1200" dirty="0"/>
              <a:t>], shuffle=</a:t>
            </a:r>
            <a:r>
              <a:rPr lang="en-US" altLang="ko-KR" sz="1200" b="1" dirty="0"/>
              <a:t>False</a:t>
            </a:r>
            <a:r>
              <a:rPr lang="en-US" altLang="ko-KR" sz="1200" dirty="0"/>
              <a:t>, name=</a:t>
            </a:r>
            <a:r>
              <a:rPr lang="en-US" altLang="ko-KR" sz="1200" b="1" dirty="0"/>
              <a:t>'</a:t>
            </a:r>
            <a:r>
              <a:rPr lang="en-US" altLang="ko-KR" sz="1200" b="1" dirty="0" err="1"/>
              <a:t>filename_queue</a:t>
            </a:r>
            <a:r>
              <a:rPr lang="en-US" altLang="ko-KR" sz="1200" b="1" dirty="0"/>
              <a:t>'</a:t>
            </a:r>
            <a:r>
              <a:rPr lang="en-US" altLang="ko-KR" sz="1200" dirty="0"/>
              <a:t>)</a:t>
            </a:r>
          </a:p>
          <a:p>
            <a:br>
              <a:rPr lang="en-US" altLang="ko-KR" sz="1200" dirty="0"/>
            </a:br>
            <a:r>
              <a:rPr lang="en-US" altLang="ko-KR" sz="1200" dirty="0"/>
              <a:t>reader = </a:t>
            </a:r>
            <a:r>
              <a:rPr lang="en-US" altLang="ko-KR" sz="1200" dirty="0" err="1"/>
              <a:t>tf.TextLineReader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key, value = </a:t>
            </a:r>
            <a:r>
              <a:rPr lang="en-US" altLang="ko-KR" sz="1200" dirty="0" err="1"/>
              <a:t>reader.read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filename_queue</a:t>
            </a:r>
            <a:r>
              <a:rPr lang="en-US" altLang="ko-KR" sz="1200" dirty="0"/>
              <a:t>)</a:t>
            </a:r>
          </a:p>
          <a:p>
            <a:br>
              <a:rPr lang="en-US" altLang="ko-KR" sz="1200" dirty="0"/>
            </a:br>
            <a:r>
              <a:rPr lang="en-US" altLang="ko-KR" sz="1200" dirty="0" err="1"/>
              <a:t>record_defaults</a:t>
            </a:r>
            <a:r>
              <a:rPr lang="en-US" altLang="ko-KR" sz="1200" dirty="0"/>
              <a:t> = [[0.], [0.], [0.], [0.]]</a:t>
            </a:r>
          </a:p>
          <a:p>
            <a:r>
              <a:rPr lang="en-US" altLang="ko-KR" sz="1200" dirty="0" err="1"/>
              <a:t>xy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tf.decode_csv</a:t>
            </a:r>
            <a:r>
              <a:rPr lang="en-US" altLang="ko-KR" sz="1200" dirty="0"/>
              <a:t>(value, </a:t>
            </a:r>
            <a:r>
              <a:rPr lang="en-US" altLang="ko-KR" sz="1200" dirty="0" err="1"/>
              <a:t>record_defaults</a:t>
            </a:r>
            <a:r>
              <a:rPr lang="en-US" altLang="ko-KR" sz="1200" dirty="0"/>
              <a:t>=</a:t>
            </a:r>
            <a:r>
              <a:rPr lang="en-US" altLang="ko-KR" sz="1200" dirty="0" err="1"/>
              <a:t>record_defaults</a:t>
            </a:r>
            <a:r>
              <a:rPr lang="en-US" altLang="ko-KR" sz="1200" dirty="0"/>
              <a:t>)</a:t>
            </a:r>
          </a:p>
          <a:p>
            <a:br>
              <a:rPr lang="en-US" altLang="ko-KR" sz="1200" dirty="0"/>
            </a:br>
            <a:r>
              <a:rPr lang="en-US" altLang="ko-KR" sz="1200" dirty="0" err="1"/>
              <a:t>train_x_batch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train_y_batch</a:t>
            </a:r>
            <a:r>
              <a:rPr lang="en-US" altLang="ko-KR" sz="1200" dirty="0"/>
              <a:t> = \</a:t>
            </a:r>
          </a:p>
          <a:p>
            <a:r>
              <a:rPr lang="en-US" altLang="ko-KR" sz="1200" dirty="0"/>
              <a:t>  </a:t>
            </a:r>
            <a:r>
              <a:rPr lang="en-US" altLang="ko-KR" sz="1200" dirty="0" err="1"/>
              <a:t>tf.train.batch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xy</a:t>
            </a:r>
            <a:r>
              <a:rPr lang="en-US" altLang="ko-KR" sz="1200" dirty="0"/>
              <a:t>[0:-1], </a:t>
            </a:r>
            <a:r>
              <a:rPr lang="en-US" altLang="ko-KR" sz="1200" dirty="0" err="1"/>
              <a:t>xy</a:t>
            </a:r>
            <a:r>
              <a:rPr lang="en-US" altLang="ko-KR" sz="1200" dirty="0"/>
              <a:t>[-1:]], </a:t>
            </a:r>
            <a:r>
              <a:rPr lang="en-US" altLang="ko-KR" sz="1200" dirty="0" err="1"/>
              <a:t>batch_size</a:t>
            </a:r>
            <a:r>
              <a:rPr lang="en-US" altLang="ko-KR" sz="1200" dirty="0"/>
              <a:t>=5    )</a:t>
            </a:r>
          </a:p>
          <a:p>
            <a:br>
              <a:rPr lang="en-US" altLang="ko-KR" sz="1200" dirty="0"/>
            </a:br>
            <a:r>
              <a:rPr lang="en-US" altLang="ko-KR" sz="1200" dirty="0"/>
              <a:t>X = </a:t>
            </a:r>
            <a:r>
              <a:rPr lang="en-US" altLang="ko-KR" sz="1200" dirty="0" err="1"/>
              <a:t>tf.placeholder</a:t>
            </a:r>
            <a:r>
              <a:rPr lang="en-US" altLang="ko-KR" sz="1200" dirty="0"/>
              <a:t>(tf.float32, shape=[</a:t>
            </a:r>
            <a:r>
              <a:rPr lang="en-US" altLang="ko-KR" sz="1200" b="1" dirty="0"/>
              <a:t>None</a:t>
            </a:r>
            <a:r>
              <a:rPr lang="en-US" altLang="ko-KR" sz="1200" dirty="0"/>
              <a:t>, 3])</a:t>
            </a:r>
          </a:p>
          <a:p>
            <a:r>
              <a:rPr lang="en-US" altLang="ko-KR" sz="1200" dirty="0"/>
              <a:t>Y = </a:t>
            </a:r>
            <a:r>
              <a:rPr lang="en-US" altLang="ko-KR" sz="1200" dirty="0" err="1"/>
              <a:t>tf.placeholder</a:t>
            </a:r>
            <a:r>
              <a:rPr lang="en-US" altLang="ko-KR" sz="1200" dirty="0"/>
              <a:t>(tf.float32, shape=[</a:t>
            </a:r>
            <a:r>
              <a:rPr lang="en-US" altLang="ko-KR" sz="1200" b="1" dirty="0"/>
              <a:t>None</a:t>
            </a:r>
            <a:r>
              <a:rPr lang="en-US" altLang="ko-KR" sz="1200" dirty="0"/>
              <a:t>, 1])</a:t>
            </a:r>
          </a:p>
          <a:p>
            <a:br>
              <a:rPr lang="en-US" altLang="ko-KR" sz="1200" dirty="0"/>
            </a:br>
            <a:r>
              <a:rPr lang="en-US" altLang="ko-KR" sz="1200" dirty="0"/>
              <a:t>W = </a:t>
            </a:r>
            <a:r>
              <a:rPr lang="en-US" altLang="ko-KR" sz="1200" dirty="0" err="1"/>
              <a:t>tf.Variable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tf.random_normal</a:t>
            </a:r>
            <a:r>
              <a:rPr lang="en-US" altLang="ko-KR" sz="1200" dirty="0"/>
              <a:t>([3, 1]), name=</a:t>
            </a:r>
            <a:r>
              <a:rPr lang="en-US" altLang="ko-KR" sz="1200" b="1" dirty="0"/>
              <a:t>'weight'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tf.Variable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tf.random_normal</a:t>
            </a:r>
            <a:r>
              <a:rPr lang="en-US" altLang="ko-KR" sz="1200" dirty="0"/>
              <a:t>([1]), name=</a:t>
            </a:r>
            <a:r>
              <a:rPr lang="en-US" altLang="ko-KR" sz="1200" b="1" dirty="0"/>
              <a:t>'bias'</a:t>
            </a:r>
            <a:r>
              <a:rPr lang="en-US" altLang="ko-KR" sz="1200" dirty="0"/>
              <a:t>)</a:t>
            </a:r>
          </a:p>
          <a:p>
            <a:br>
              <a:rPr lang="en-US" altLang="ko-KR" sz="1200" dirty="0"/>
            </a:br>
            <a:r>
              <a:rPr lang="en-US" altLang="ko-KR" sz="1200" dirty="0"/>
              <a:t>hypothesis = </a:t>
            </a:r>
            <a:r>
              <a:rPr lang="en-US" altLang="ko-KR" sz="1200" dirty="0" err="1"/>
              <a:t>tf.matmul</a:t>
            </a:r>
            <a:r>
              <a:rPr lang="en-US" altLang="ko-KR" sz="1200" dirty="0"/>
              <a:t>(X, W) + b</a:t>
            </a:r>
          </a:p>
          <a:p>
            <a:br>
              <a:rPr lang="en-US" altLang="ko-KR" sz="1200" dirty="0"/>
            </a:br>
            <a:r>
              <a:rPr lang="en-US" altLang="ko-KR" sz="1200" dirty="0"/>
              <a:t>cost = </a:t>
            </a:r>
            <a:r>
              <a:rPr lang="en-US" altLang="ko-KR" sz="1200" dirty="0" err="1"/>
              <a:t>tf.reduce_mean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tf.square</a:t>
            </a:r>
            <a:r>
              <a:rPr lang="en-US" altLang="ko-KR" sz="1200" dirty="0"/>
              <a:t>(hypothesis - Y))</a:t>
            </a:r>
          </a:p>
          <a:p>
            <a:br>
              <a:rPr lang="en-US" altLang="ko-KR" sz="1200" dirty="0"/>
            </a:br>
            <a:r>
              <a:rPr lang="en-US" altLang="ko-KR" sz="1200" dirty="0"/>
              <a:t>optimizer = </a:t>
            </a:r>
            <a:r>
              <a:rPr lang="en-US" altLang="ko-KR" sz="1200" dirty="0" err="1"/>
              <a:t>tf.train.GradientDescentOptimizer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learning_rate</a:t>
            </a:r>
            <a:r>
              <a:rPr lang="en-US" altLang="ko-KR" sz="1200" dirty="0"/>
              <a:t>=1e-5)</a:t>
            </a:r>
          </a:p>
          <a:p>
            <a:r>
              <a:rPr lang="en-US" altLang="ko-KR" sz="1200" dirty="0"/>
              <a:t>train = </a:t>
            </a:r>
            <a:r>
              <a:rPr lang="en-US" altLang="ko-KR" sz="1200" dirty="0" err="1"/>
              <a:t>optimizer.minimize</a:t>
            </a:r>
            <a:r>
              <a:rPr lang="en-US" altLang="ko-KR" sz="1200" dirty="0"/>
              <a:t>(cost)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3520" y="1926124"/>
            <a:ext cx="43204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sess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tf.Session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sess.run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tf.global_variables_initializer</a:t>
            </a:r>
            <a:r>
              <a:rPr lang="en-US" altLang="ko-KR" sz="1200" dirty="0"/>
              <a:t>())</a:t>
            </a:r>
          </a:p>
          <a:p>
            <a:br>
              <a:rPr lang="en-US" altLang="ko-KR" sz="1200" dirty="0"/>
            </a:br>
            <a:r>
              <a:rPr lang="en-US" altLang="ko-KR" sz="1200" dirty="0" err="1"/>
              <a:t>coord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tf.train.Coordinator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threads = </a:t>
            </a:r>
            <a:r>
              <a:rPr lang="en-US" altLang="ko-KR" sz="1200" dirty="0" err="1"/>
              <a:t>tf.train.start_queue_runners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sess</a:t>
            </a:r>
            <a:r>
              <a:rPr lang="en-US" altLang="ko-KR" sz="1200" dirty="0"/>
              <a:t>=</a:t>
            </a:r>
            <a:r>
              <a:rPr lang="en-US" altLang="ko-KR" sz="1200" dirty="0" err="1"/>
              <a:t>sess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coord</a:t>
            </a:r>
            <a:r>
              <a:rPr lang="en-US" altLang="ko-KR" sz="1200" dirty="0"/>
              <a:t>=</a:t>
            </a:r>
            <a:r>
              <a:rPr lang="en-US" altLang="ko-KR" sz="1200" dirty="0" err="1"/>
              <a:t>coord</a:t>
            </a:r>
            <a:r>
              <a:rPr lang="en-US" altLang="ko-KR" sz="1200" dirty="0"/>
              <a:t>)</a:t>
            </a:r>
          </a:p>
          <a:p>
            <a:br>
              <a:rPr lang="en-US" altLang="ko-KR" sz="1200" dirty="0"/>
            </a:br>
            <a:r>
              <a:rPr lang="en-US" altLang="ko-KR" sz="1200" b="1" dirty="0"/>
              <a:t>for </a:t>
            </a:r>
            <a:r>
              <a:rPr lang="en-US" altLang="ko-KR" sz="1200" dirty="0"/>
              <a:t>step </a:t>
            </a:r>
            <a:r>
              <a:rPr lang="en-US" altLang="ko-KR" sz="1200" b="1" dirty="0"/>
              <a:t>in </a:t>
            </a:r>
            <a:r>
              <a:rPr lang="en-US" altLang="ko-KR" sz="1200" dirty="0"/>
              <a:t>range(100):</a:t>
            </a:r>
          </a:p>
          <a:p>
            <a:r>
              <a:rPr lang="en-US" altLang="ko-KR" sz="1200" dirty="0"/>
              <a:t>  </a:t>
            </a:r>
            <a:r>
              <a:rPr lang="en-US" altLang="ko-KR" sz="1200" dirty="0" err="1"/>
              <a:t>x_batch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y_batch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sess.run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train_x_batch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train_y_batch</a:t>
            </a:r>
            <a:r>
              <a:rPr lang="en-US" altLang="ko-KR" sz="1200" dirty="0"/>
              <a:t>])</a:t>
            </a:r>
          </a:p>
          <a:p>
            <a:r>
              <a:rPr lang="en-US" altLang="ko-KR" sz="1200" dirty="0"/>
              <a:t>  </a:t>
            </a:r>
            <a:r>
              <a:rPr lang="en-US" altLang="ko-KR" sz="1200" dirty="0" err="1"/>
              <a:t>cost_val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hy_val</a:t>
            </a:r>
            <a:r>
              <a:rPr lang="en-US" altLang="ko-KR" sz="1200" dirty="0"/>
              <a:t>, _ = </a:t>
            </a:r>
            <a:r>
              <a:rPr lang="en-US" altLang="ko-KR" sz="1200" dirty="0" err="1"/>
              <a:t>sess.run</a:t>
            </a:r>
            <a:r>
              <a:rPr lang="en-US" altLang="ko-KR" sz="1200" dirty="0"/>
              <a:t>(</a:t>
            </a:r>
          </a:p>
          <a:p>
            <a:r>
              <a:rPr lang="en-US" altLang="ko-KR" sz="1200" dirty="0"/>
              <a:t>      [cost, hypothesis, train], </a:t>
            </a:r>
          </a:p>
          <a:p>
            <a:r>
              <a:rPr lang="en-US" altLang="ko-KR" sz="1200" dirty="0"/>
              <a:t>      </a:t>
            </a:r>
            <a:r>
              <a:rPr lang="en-US" altLang="ko-KR" sz="1200" dirty="0" err="1"/>
              <a:t>feed_dict</a:t>
            </a:r>
            <a:r>
              <a:rPr lang="en-US" altLang="ko-KR" sz="1200" dirty="0"/>
              <a:t>={X: </a:t>
            </a:r>
            <a:r>
              <a:rPr lang="en-US" altLang="ko-KR" sz="1200" dirty="0" err="1"/>
              <a:t>x_batch</a:t>
            </a:r>
            <a:r>
              <a:rPr lang="en-US" altLang="ko-KR" sz="1200" dirty="0"/>
              <a:t>, Y: </a:t>
            </a:r>
            <a:r>
              <a:rPr lang="en-US" altLang="ko-KR" sz="1200" dirty="0" err="1"/>
              <a:t>y_batch</a:t>
            </a:r>
            <a:r>
              <a:rPr lang="en-US" altLang="ko-KR" sz="1200" dirty="0"/>
              <a:t>})</a:t>
            </a:r>
          </a:p>
          <a:p>
            <a:r>
              <a:rPr lang="en-US" altLang="ko-KR" sz="1200" dirty="0"/>
              <a:t>  </a:t>
            </a:r>
            <a:r>
              <a:rPr lang="en-US" altLang="ko-KR" sz="1200" b="1" dirty="0"/>
              <a:t>if </a:t>
            </a:r>
            <a:r>
              <a:rPr lang="en-US" altLang="ko-KR" sz="1200" dirty="0"/>
              <a:t>step % 10 == 0:</a:t>
            </a:r>
          </a:p>
          <a:p>
            <a:r>
              <a:rPr lang="en-US" altLang="ko-KR" sz="1200" dirty="0"/>
              <a:t>      print(step, </a:t>
            </a:r>
            <a:r>
              <a:rPr lang="en-US" altLang="ko-KR" sz="1200" b="1" dirty="0"/>
              <a:t>"Cost: "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cost_val</a:t>
            </a:r>
            <a:r>
              <a:rPr lang="en-US" altLang="ko-KR" sz="1200" dirty="0"/>
              <a:t>, </a:t>
            </a:r>
          </a:p>
          <a:p>
            <a:r>
              <a:rPr lang="en-US" altLang="ko-KR" sz="1200" b="1" dirty="0"/>
              <a:t>                  "\</a:t>
            </a:r>
            <a:r>
              <a:rPr lang="en-US" altLang="ko-KR" sz="1200" b="1" dirty="0" err="1"/>
              <a:t>nPrediction</a:t>
            </a:r>
            <a:r>
              <a:rPr lang="en-US" altLang="ko-KR" sz="1200" b="1" dirty="0"/>
              <a:t>:\n"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hy_val</a:t>
            </a:r>
            <a:r>
              <a:rPr lang="en-US" altLang="ko-KR" sz="1200" dirty="0"/>
              <a:t>)</a:t>
            </a:r>
          </a:p>
          <a:p>
            <a:br>
              <a:rPr lang="en-US" altLang="ko-KR" sz="1200" dirty="0"/>
            </a:br>
            <a:r>
              <a:rPr lang="en-US" altLang="ko-KR" sz="1200" dirty="0" err="1"/>
              <a:t>coord.request_stop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coord.join</a:t>
            </a:r>
            <a:r>
              <a:rPr lang="en-US" altLang="ko-KR" sz="1200" dirty="0"/>
              <a:t>(threads)</a:t>
            </a:r>
          </a:p>
          <a:p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03765" y="1547500"/>
            <a:ext cx="329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구성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23520" y="1556792"/>
            <a:ext cx="329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실행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출력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856" y="1873188"/>
            <a:ext cx="4801664" cy="1771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995936" y="1951850"/>
            <a:ext cx="288032" cy="2880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108931" y="2708628"/>
            <a:ext cx="288032" cy="2880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139952" y="328498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856" y="3684233"/>
            <a:ext cx="4694160" cy="4793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04048" y="3438292"/>
            <a:ext cx="4032448" cy="7523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67909" y="2485051"/>
            <a:ext cx="3376499" cy="6652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876787" y="4878451"/>
            <a:ext cx="1495414" cy="504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823520" y="5721541"/>
            <a:ext cx="403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print(</a:t>
            </a:r>
            <a:r>
              <a:rPr lang="en-US" altLang="ko-KR" sz="1200" b="1" dirty="0"/>
              <a:t>"Your score will be "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sess.run</a:t>
            </a:r>
            <a:r>
              <a:rPr lang="en-US" altLang="ko-KR" sz="1200" dirty="0"/>
              <a:t>(hypothesis, </a:t>
            </a:r>
          </a:p>
          <a:p>
            <a:r>
              <a:rPr lang="en-US" altLang="ko-KR" sz="1200" dirty="0"/>
              <a:t>          </a:t>
            </a:r>
            <a:r>
              <a:rPr lang="en-US" altLang="ko-KR" sz="1200" dirty="0" err="1"/>
              <a:t>feed_dict</a:t>
            </a:r>
            <a:r>
              <a:rPr lang="en-US" altLang="ko-KR" sz="1200" dirty="0"/>
              <a:t>={X: [[100, 70, 101]]}))</a:t>
            </a:r>
          </a:p>
          <a:p>
            <a:br>
              <a:rPr lang="en-US" altLang="ko-KR" sz="1200" dirty="0"/>
            </a:br>
            <a:r>
              <a:rPr lang="en-US" altLang="ko-KR" sz="1200" dirty="0"/>
              <a:t>print(</a:t>
            </a:r>
            <a:r>
              <a:rPr lang="en-US" altLang="ko-KR" sz="1200" b="1" dirty="0"/>
              <a:t>"Other scores will be "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sess.run</a:t>
            </a:r>
            <a:r>
              <a:rPr lang="en-US" altLang="ko-KR" sz="1200" dirty="0"/>
              <a:t>(hypothesis, </a:t>
            </a:r>
          </a:p>
          <a:p>
            <a:r>
              <a:rPr lang="en-US" altLang="ko-KR" sz="1200" dirty="0"/>
              <a:t>          </a:t>
            </a:r>
            <a:r>
              <a:rPr lang="en-US" altLang="ko-KR" sz="1200" dirty="0" err="1"/>
              <a:t>feed_dict</a:t>
            </a:r>
            <a:r>
              <a:rPr lang="en-US" altLang="ko-KR" sz="1200" dirty="0"/>
              <a:t>={X: [[60, 70, 110], [90, 100, 80]]}))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867909" y="5512403"/>
            <a:ext cx="366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 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입력값이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주어질때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 결과값 추측</a:t>
            </a:r>
          </a:p>
        </p:txBody>
      </p:sp>
    </p:spTree>
    <p:extLst>
      <p:ext uri="{BB962C8B-B14F-4D97-AF65-F5344CB8AC3E}">
        <p14:creationId xmlns:p14="http://schemas.microsoft.com/office/powerpoint/2010/main" val="344366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190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Review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8935" y="1193354"/>
            <a:ext cx="609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dirty="0" err="1">
                <a:latin typeface="HY강B" pitchFamily="18" charset="-127"/>
                <a:ea typeface="HY강B" pitchFamily="18" charset="-127"/>
              </a:rPr>
              <a:t>TensorFlow</a:t>
            </a: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 Mechanics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557713" y="2984178"/>
            <a:ext cx="4062125" cy="3070774"/>
            <a:chOff x="416184" y="2996952"/>
            <a:chExt cx="3200400" cy="2419351"/>
          </a:xfrm>
        </p:grpSpPr>
        <p:pic>
          <p:nvPicPr>
            <p:cNvPr id="1029" name="Picture 5" descr="https://lh3.googleusercontent.com/onHqzZAN_cFMdgSrIyW54lz2bowY0QNv8oFa2z8qECwbLYlQSq7dV58AY0OFBGY2sZ7waNeFWq62Ee4Taoyxz2Srhy5WUOp9r2hY1xZJEdWutLKKdaDifTZpe-eJD5GOrgYAlZ0kwn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184" y="2996952"/>
              <a:ext cx="3200400" cy="2419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https://lh4.googleusercontent.com/GjaMkJF6i85Vg8ICvClqGbF86xrq0Ja0QnceiRJCvamsgq5WIAImKsOhEaDhgde13F0u0G4ka-6Lg1iz6L8qUnDl2yRwa302B97ZRBTLgq6ZJbGdDzC_YFNq9uvjgLGA3u8lSIkaDp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14" y="3601789"/>
              <a:ext cx="981102" cy="1209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TextBox 58"/>
          <p:cNvSpPr txBox="1"/>
          <p:nvPr/>
        </p:nvSpPr>
        <p:spPr>
          <a:xfrm>
            <a:off x="147773" y="4984707"/>
            <a:ext cx="2633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1.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TensorFlow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실행을 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위한 그래프를 구축한다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(Build graph by Node)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28679" y="2060848"/>
            <a:ext cx="5005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2.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그래프에 데이터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(feed data)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를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넣은다음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실행 시켜준다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.(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학습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sess.run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(op,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seed_dict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={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x:x_data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})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56176" y="4581128"/>
            <a:ext cx="2539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그래프의 실행결과로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변수값을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업데이트하고 과정을 반복한다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(return values)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464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2. Multi-variable Linear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935" y="980728"/>
            <a:ext cx="609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Queue Runners Code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70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8935" y="1759124"/>
            <a:ext cx="329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결과</a:t>
            </a:r>
          </a:p>
        </p:txBody>
      </p:sp>
      <p:pic>
        <p:nvPicPr>
          <p:cNvPr id="15362" name="Picture 2" descr="C:\Users\SeongYun\Desktop\캡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19" y="2158013"/>
            <a:ext cx="496252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SeongYun\Desktop\캡처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27"/>
          <a:stretch/>
        </p:blipFill>
        <p:spPr bwMode="auto">
          <a:xfrm>
            <a:off x="5454369" y="2994730"/>
            <a:ext cx="356926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470141" y="2492896"/>
            <a:ext cx="329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결과 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(Y)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추측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881180" y="5661248"/>
            <a:ext cx="1330779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4" name="Picture 4" descr="C:\Users\SeongYun\Desktop\캡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2" y="4221088"/>
            <a:ext cx="315277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244408" y="4581128"/>
            <a:ext cx="570979" cy="1297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2" idx="3"/>
          </p:cNvCxnSpPr>
          <p:nvPr/>
        </p:nvCxnSpPr>
        <p:spPr>
          <a:xfrm flipV="1">
            <a:off x="4211959" y="5229783"/>
            <a:ext cx="4032449" cy="8635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8144" y="3861048"/>
            <a:ext cx="349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 ['data-01-test-score.csv']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252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3. Logistic(regression) classification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935" y="980728"/>
            <a:ext cx="609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Classification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70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8934" y="1828800"/>
            <a:ext cx="6655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Ex)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HY강B" pitchFamily="18" charset="-127"/>
                <a:ea typeface="HY강B" pitchFamily="18" charset="-127"/>
              </a:rPr>
              <a:t>Spam Detection : Spam or Ham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HY강B" pitchFamily="18" charset="-127"/>
                <a:ea typeface="HY강B" pitchFamily="18" charset="-127"/>
              </a:rPr>
              <a:t>Facebook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feed:show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or hide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HY강B" pitchFamily="18" charset="-127"/>
                <a:ea typeface="HY강B" pitchFamily="18" charset="-127"/>
              </a:rPr>
              <a:t>Credit Card Fraudulent Transaction detection : legitimate/fraud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   (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신용카드의 사기 거래 탐지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합법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불법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934" y="4221088"/>
            <a:ext cx="751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Ex)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HY강B" pitchFamily="18" charset="-127"/>
                <a:ea typeface="HY강B" pitchFamily="18" charset="-127"/>
              </a:rPr>
              <a:t>Spam Detection : Spam(1) or Ham(0)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HY강B" pitchFamily="18" charset="-127"/>
                <a:ea typeface="HY강B" pitchFamily="18" charset="-127"/>
              </a:rPr>
              <a:t>Facebook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feed:show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(1) or hide(0)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HY강B" pitchFamily="18" charset="-127"/>
                <a:ea typeface="HY강B" pitchFamily="18" charset="-127"/>
              </a:rPr>
              <a:t>Credit Card Fraudulent Transaction detection : legitimate(0)/fraud(1)</a:t>
            </a:r>
          </a:p>
        </p:txBody>
      </p:sp>
      <p:sp>
        <p:nvSpPr>
          <p:cNvPr id="2" name="아래쪽 화살표 1"/>
          <p:cNvSpPr/>
          <p:nvPr/>
        </p:nvSpPr>
        <p:spPr>
          <a:xfrm>
            <a:off x="2694497" y="3573015"/>
            <a:ext cx="432048" cy="482861"/>
          </a:xfrm>
          <a:prstGeom prst="down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79912" y="359421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Binary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화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5796136" y="3573015"/>
            <a:ext cx="432048" cy="482861"/>
          </a:xfrm>
          <a:prstGeom prst="down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40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3. Logistic(regression) classification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935" y="980728"/>
            <a:ext cx="694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Linear regression?(X) -&gt; Logistic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70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97608" y="1828800"/>
            <a:ext cx="0" cy="1600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5395" y="3284984"/>
            <a:ext cx="33705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356" y="1951598"/>
            <a:ext cx="40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5712" y="3091579"/>
            <a:ext cx="40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0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127224" y="2025421"/>
            <a:ext cx="221685" cy="2216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667000" y="2025421"/>
            <a:ext cx="221685" cy="2216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131840" y="2025421"/>
            <a:ext cx="221685" cy="2216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flipH="1">
            <a:off x="1688286" y="3131259"/>
            <a:ext cx="219418" cy="251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688286" y="3131259"/>
            <a:ext cx="219418" cy="251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1193166" y="3150260"/>
            <a:ext cx="219418" cy="251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193166" y="3150260"/>
            <a:ext cx="219418" cy="251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739671" y="3150260"/>
            <a:ext cx="219418" cy="251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39671" y="3150260"/>
            <a:ext cx="219418" cy="251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597608" y="2057400"/>
            <a:ext cx="3038288" cy="12275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016384" y="1828800"/>
            <a:ext cx="0" cy="174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415071" y="2693261"/>
            <a:ext cx="3203552" cy="42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640" y="2550887"/>
            <a:ext cx="49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0.5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24918" y="1759364"/>
            <a:ext cx="100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Pass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59089" y="1766931"/>
            <a:ext cx="100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Fail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9836" y="3463718"/>
            <a:ext cx="40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0.2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102159" y="3463718"/>
            <a:ext cx="40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0.5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597279" y="3463718"/>
            <a:ext cx="40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0.7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037352" y="3463718"/>
            <a:ext cx="40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1.3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586393" y="3463718"/>
            <a:ext cx="40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1.5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041966" y="3463718"/>
            <a:ext cx="40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1.7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4815280" y="1863518"/>
            <a:ext cx="0" cy="1600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483067" y="3319702"/>
            <a:ext cx="44094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432028" y="1986316"/>
            <a:ext cx="40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11960" y="3126297"/>
            <a:ext cx="40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0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6344896" y="2060139"/>
            <a:ext cx="221685" cy="2216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6884672" y="2060139"/>
            <a:ext cx="221685" cy="2216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349512" y="2060139"/>
            <a:ext cx="221685" cy="2216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 flipH="1">
            <a:off x="5905958" y="3165977"/>
            <a:ext cx="219418" cy="251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905958" y="3165977"/>
            <a:ext cx="219418" cy="251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5410838" y="3184978"/>
            <a:ext cx="219418" cy="251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5410838" y="3184978"/>
            <a:ext cx="219418" cy="251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>
            <a:off x="4957343" y="3184978"/>
            <a:ext cx="219418" cy="251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4957343" y="3184978"/>
            <a:ext cx="219418" cy="251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4815280" y="2128696"/>
            <a:ext cx="4077200" cy="119100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6818142" y="1863518"/>
            <a:ext cx="0" cy="174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4632743" y="2727979"/>
            <a:ext cx="3203552" cy="42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31312" y="2585605"/>
            <a:ext cx="49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0.5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583045" y="1794082"/>
            <a:ext cx="100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Pass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60847" y="1801649"/>
            <a:ext cx="100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Fail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8388424" y="2060139"/>
            <a:ext cx="221685" cy="2216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5814951" y="3942348"/>
            <a:ext cx="227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기준이 바뀌어 버림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949531" y="4302726"/>
            <a:ext cx="330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강B" pitchFamily="18" charset="-127"/>
                <a:ea typeface="HY강B" pitchFamily="18" charset="-127"/>
              </a:rPr>
              <a:t>Linear regression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의 문제점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797994" y="3665349"/>
            <a:ext cx="40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1.0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67508" y="3463718"/>
            <a:ext cx="40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0.2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319831" y="3463718"/>
            <a:ext cx="40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0.5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814951" y="3463718"/>
            <a:ext cx="40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0.7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55024" y="3463718"/>
            <a:ext cx="40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1.3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804065" y="3463718"/>
            <a:ext cx="40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1.5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259638" y="3463718"/>
            <a:ext cx="40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1.7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623888" y="3665349"/>
            <a:ext cx="40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1.4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298550" y="3495629"/>
            <a:ext cx="40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34" name="아래쪽 화살표 133"/>
          <p:cNvSpPr/>
          <p:nvPr/>
        </p:nvSpPr>
        <p:spPr>
          <a:xfrm>
            <a:off x="4322489" y="4725144"/>
            <a:ext cx="492791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815389" y="5814556"/>
            <a:ext cx="177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H(x)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Wx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+ b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832519" y="5157192"/>
            <a:ext cx="330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강B" pitchFamily="18" charset="-127"/>
                <a:ea typeface="HY강B" pitchFamily="18" charset="-127"/>
              </a:rPr>
              <a:t>Logistic regression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38" name="오른쪽 화살표 137"/>
          <p:cNvSpPr/>
          <p:nvPr/>
        </p:nvSpPr>
        <p:spPr>
          <a:xfrm>
            <a:off x="2644561" y="5891210"/>
            <a:ext cx="686525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476830" y="6237312"/>
            <a:ext cx="331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Wx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+ b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을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0, 1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로 압축시킬 수 없을까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?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567890" y="5814556"/>
            <a:ext cx="323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H(x) =&gt; z , g(z) -&gt; (0=&lt;g(z)=&lt;1)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6818142" y="5840871"/>
                <a:ext cx="2188921" cy="663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HY강B" pitchFamily="18" charset="-127"/>
                    <a:ea typeface="HY강B" pitchFamily="18" charset="-127"/>
                  </a:rPr>
                  <a:t>g(z)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HY강B" pitchFamily="18" charset="-127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  <a:ea typeface="HY강B" pitchFamily="18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  <a:ea typeface="HY강B" pitchFamily="18" charset="-127"/>
                          </a:rPr>
                          <m:t>(1+ 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HY강B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/>
                                <a:ea typeface="HY강B" pitchFamily="18" charset="-127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/>
                                <a:ea typeface="HY강B" pitchFamily="18" charset="-127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/>
                                <a:ea typeface="HY강B" pitchFamily="18" charset="-127"/>
                              </a:rPr>
                              <m:t>𝑧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/>
                            <a:ea typeface="HY강B" pitchFamily="18" charset="-127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2400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142" y="5840871"/>
                <a:ext cx="2188921" cy="663515"/>
              </a:xfrm>
              <a:prstGeom prst="rect">
                <a:avLst/>
              </a:prstGeom>
              <a:blipFill rotWithShape="1">
                <a:blip r:embed="rId2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747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3. Logistic(regression) classification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935" y="980728"/>
            <a:ext cx="694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Logistic Hypothesis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70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627193" y="2152827"/>
                <a:ext cx="2188921" cy="663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HY강B" pitchFamily="18" charset="-127"/>
                    <a:ea typeface="HY강B" pitchFamily="18" charset="-127"/>
                  </a:rPr>
                  <a:t>g(z)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HY강B" pitchFamily="18" charset="-127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  <a:ea typeface="HY강B" pitchFamily="18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  <a:ea typeface="HY강B" pitchFamily="18" charset="-127"/>
                          </a:rPr>
                          <m:t>(1+ 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HY강B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/>
                                <a:ea typeface="HY강B" pitchFamily="18" charset="-127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/>
                                <a:ea typeface="HY강B" pitchFamily="18" charset="-127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/>
                                <a:ea typeface="HY강B" pitchFamily="18" charset="-127"/>
                              </a:rPr>
                              <m:t>𝑧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/>
                            <a:ea typeface="HY강B" pitchFamily="18" charset="-127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2400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93" y="2152827"/>
                <a:ext cx="2188921" cy="663515"/>
              </a:xfrm>
              <a:prstGeom prst="rect">
                <a:avLst/>
              </a:prstGeom>
              <a:blipFill rotWithShape="1">
                <a:blip r:embed="rId2"/>
                <a:stretch>
                  <a:fillRect l="-44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41898" y="3328323"/>
                <a:ext cx="3182304" cy="717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HY강B" pitchFamily="18" charset="-127"/>
                    <a:ea typeface="HY강B" pitchFamily="18" charset="-127"/>
                  </a:rPr>
                  <a:t>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HY강B" pitchFamily="18" charset="-127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  <a:ea typeface="HY강B" pitchFamily="18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  <a:ea typeface="HY강B" pitchFamily="18" charset="-127"/>
                          </a:rPr>
                          <m:t>1 + (1+ 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HY강B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/>
                                <a:ea typeface="HY강B" pitchFamily="18" charset="-127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/>
                                <a:ea typeface="HY강B" pitchFamily="18" charset="-127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HY강B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  <a:ea typeface="HY강B" pitchFamily="18" charset="-127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/>
                                    <a:ea typeface="HY강B" pitchFamily="18" charset="-127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2400" b="0" i="1" smtClean="0">
                                <a:latin typeface="Cambria Math"/>
                                <a:ea typeface="HY강B" pitchFamily="18" charset="-127"/>
                              </a:rPr>
                              <m:t>𝑋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/>
                            <a:ea typeface="HY강B" pitchFamily="18" charset="-127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2400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98" y="3328323"/>
                <a:ext cx="3182304" cy="717312"/>
              </a:xfrm>
              <a:prstGeom prst="rect">
                <a:avLst/>
              </a:prstGeom>
              <a:blipFill rotWithShape="1">
                <a:blip r:embed="rId3"/>
                <a:stretch>
                  <a:fillRect l="-28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499992" y="182880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*Logistic(Sigmoid) Function(S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자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모양의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6386" name="Picture 2" descr="C:\Users\SeongYun\Desktop\edGT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877" y="2203313"/>
            <a:ext cx="4754669" cy="332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724128" y="5683711"/>
                <a:ext cx="1802904" cy="520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HY강B" pitchFamily="18" charset="-127"/>
                    <a:ea typeface="HY강B" pitchFamily="18" charset="-127"/>
                  </a:rPr>
                  <a:t>erf(x)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HY강B" pitchFamily="18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HY강B" pitchFamily="18" charset="-127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HY강B" pitchFamily="18" charset="-127"/>
                          </a:rPr>
                          <m:t>(1+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HY강B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  <a:ea typeface="HY강B" pitchFamily="18" charset="-127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HY강B" pitchFamily="18" charset="-127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HY강B" pitchFamily="18" charset="-127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i="1">
                            <a:latin typeface="Cambria Math"/>
                            <a:ea typeface="HY강B" pitchFamily="18" charset="-127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5683711"/>
                <a:ext cx="1802904" cy="520655"/>
              </a:xfrm>
              <a:prstGeom prst="rect">
                <a:avLst/>
              </a:prstGeom>
              <a:blipFill rotWithShape="1">
                <a:blip r:embed="rId5"/>
                <a:stretch>
                  <a:fillRect l="-3041" b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925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3. Logistic(regression) classification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935" y="980728"/>
            <a:ext cx="694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Cost </a:t>
            </a:r>
            <a:r>
              <a:rPr lang="en-US" altLang="ko-KR" sz="3200" dirty="0" err="1">
                <a:latin typeface="HY강B" pitchFamily="18" charset="-127"/>
                <a:ea typeface="HY강B" pitchFamily="18" charset="-127"/>
              </a:rPr>
              <a:t>Funtion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70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41898" y="1828800"/>
            <a:ext cx="2188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H(x) = </a:t>
            </a:r>
            <a:r>
              <a:rPr lang="en-US" altLang="ko-KR" sz="2400" dirty="0" err="1">
                <a:latin typeface="HY강B" pitchFamily="18" charset="-127"/>
                <a:ea typeface="HY강B" pitchFamily="18" charset="-127"/>
              </a:rPr>
              <a:t>Wx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+ b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98859" y="2977741"/>
                <a:ext cx="3182304" cy="717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HY강B" pitchFamily="18" charset="-127"/>
                    <a:ea typeface="HY강B" pitchFamily="18" charset="-127"/>
                  </a:rPr>
                  <a:t>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HY강B" pitchFamily="18" charset="-127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  <a:ea typeface="HY강B" pitchFamily="18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  <a:ea typeface="HY강B" pitchFamily="18" charset="-127"/>
                          </a:rPr>
                          <m:t>1 + (1+ 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HY강B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/>
                                <a:ea typeface="HY강B" pitchFamily="18" charset="-127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/>
                                <a:ea typeface="HY강B" pitchFamily="18" charset="-127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HY강B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  <a:ea typeface="HY강B" pitchFamily="18" charset="-127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/>
                                    <a:ea typeface="HY강B" pitchFamily="18" charset="-127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2400" b="0" i="1" smtClean="0">
                                <a:latin typeface="Cambria Math"/>
                                <a:ea typeface="HY강B" pitchFamily="18" charset="-127"/>
                              </a:rPr>
                              <m:t>𝑋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/>
                            <a:ea typeface="HY강B" pitchFamily="18" charset="-127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2400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59" y="2977741"/>
                <a:ext cx="3182304" cy="717312"/>
              </a:xfrm>
              <a:prstGeom prst="rect">
                <a:avLst/>
              </a:prstGeom>
              <a:blipFill rotWithShape="1">
                <a:blip r:embed="rId2"/>
                <a:stretch>
                  <a:fillRect l="-3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41898" y="2344190"/>
                <a:ext cx="7261694" cy="526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altLang="ko-KR" sz="2500" dirty="0">
                    <a:latin typeface="HY강B" pitchFamily="18" charset="-127"/>
                    <a:ea typeface="HY강B" pitchFamily="18" charset="-127"/>
                  </a:rPr>
                  <a:t>cost(W, b) = </a:t>
                </a:r>
                <a:r>
                  <a:rPr lang="en-US" altLang="ko-KR" sz="2500" dirty="0">
                    <a:latin typeface="HY강B" pitchFamily="18" charset="-127"/>
                    <a:ea typeface="HY강B" pitchFamily="18" charset="-127"/>
                  </a:rPr>
                  <a:t>1/m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2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5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5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altLang="ko-KR" sz="2500" b="0" i="1" smtClean="0">
                            <a:latin typeface="Cambria Math"/>
                          </a:rPr>
                          <m:t>((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b="0" i="1" smtClean="0">
                                <a:latin typeface="Cambria Math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ko-KR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5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en-US" altLang="ko-KR" sz="25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sz="2500" b="0" i="1" smtClean="0">
                            <a:latin typeface="Cambria Math"/>
                          </a:rPr>
                          <m:t>) </m:t>
                        </m:r>
                        <m:sSup>
                          <m:sSupPr>
                            <m:ctrlPr>
                              <a:rPr lang="pt-BR" altLang="ko-KR" sz="25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500" b="0" i="1" smtClean="0">
                                <a:latin typeface="Cambria Math"/>
                              </a:rPr>
                              <m:t> </m:t>
                            </m:r>
                          </m:e>
                          <m:sup>
                            <m:r>
                              <a:rPr lang="en-US" altLang="ko-KR" sz="25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sz="2500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98" y="2344190"/>
                <a:ext cx="7261694" cy="526554"/>
              </a:xfrm>
              <a:prstGeom prst="rect">
                <a:avLst/>
              </a:prstGeom>
              <a:blipFill rotWithShape="1">
                <a:blip r:embed="rId3"/>
                <a:stretch>
                  <a:fillRect l="-1342" t="-9302" b="-174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41898" y="3789040"/>
                <a:ext cx="726169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altLang="ko-KR" sz="2500" dirty="0">
                    <a:latin typeface="HY강B" pitchFamily="18" charset="-127"/>
                    <a:ea typeface="HY강B" pitchFamily="18" charset="-127"/>
                  </a:rPr>
                  <a:t>cost(W) = </a:t>
                </a:r>
                <a:r>
                  <a:rPr lang="en-US" altLang="ko-KR" sz="2500" dirty="0">
                    <a:latin typeface="HY강B" pitchFamily="18" charset="-127"/>
                    <a:ea typeface="HY강B" pitchFamily="18" charset="-127"/>
                  </a:rPr>
                  <a:t>1/m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altLang="ko-KR" sz="2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500" i="1">
                            <a:latin typeface="Cambria Math"/>
                          </a:rPr>
                          <m:t>𝑐</m:t>
                        </m:r>
                        <m:r>
                          <a:rPr lang="en-US" altLang="ko-KR" sz="2500" i="1">
                            <a:latin typeface="Cambria Math"/>
                          </a:rPr>
                          <m:t>(</m:t>
                        </m:r>
                        <m:r>
                          <a:rPr lang="en-US" altLang="ko-KR" sz="2500" i="1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500" i="1">
                            <a:latin typeface="Cambria Math"/>
                          </a:rPr>
                          <m:t>, </m:t>
                        </m:r>
                        <m:r>
                          <a:rPr lang="en-US" altLang="ko-KR" sz="2500" i="1">
                            <a:latin typeface="Cambria Math"/>
                          </a:rPr>
                          <m:t>𝑦</m:t>
                        </m:r>
                        <m:r>
                          <a:rPr lang="en-US" altLang="ko-KR" sz="2500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500" dirty="0">
                            <a:latin typeface="HY강B" pitchFamily="18" charset="-127"/>
                            <a:ea typeface="HY강B" pitchFamily="18" charset="-127"/>
                          </a:rPr>
                          <m:t> </m:t>
                        </m:r>
                      </m:e>
                    </m:nary>
                  </m:oMath>
                </a14:m>
                <a:endParaRPr lang="ko-KR" altLang="en-US" sz="2500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98" y="3789040"/>
                <a:ext cx="7261694" cy="477054"/>
              </a:xfrm>
              <a:prstGeom prst="rect">
                <a:avLst/>
              </a:prstGeom>
              <a:blipFill rotWithShape="1">
                <a:blip r:embed="rId4"/>
                <a:stretch>
                  <a:fillRect l="-1342" t="-14103" b="-25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65780" y="4653136"/>
                <a:ext cx="7261694" cy="1016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dirty="0">
                    <a:latin typeface="HY강B" pitchFamily="18" charset="-127"/>
                    <a:ea typeface="HY강B" pitchFamily="18" charset="-127"/>
                  </a:rPr>
                  <a:t>c(</a:t>
                </a:r>
                <a:r>
                  <a:rPr lang="pl-PL" altLang="ko-KR" sz="2500" dirty="0">
                    <a:latin typeface="HY강B" pitchFamily="18" charset="-127"/>
                    <a:ea typeface="HY강B" pitchFamily="18" charset="-127"/>
                  </a:rPr>
                  <a:t>(</a:t>
                </a:r>
                <a:r>
                  <a:rPr lang="en-US" altLang="ko-KR" sz="2500" dirty="0">
                    <a:latin typeface="HY강B" pitchFamily="18" charset="-127"/>
                    <a:ea typeface="HY강B" pitchFamily="18" charset="-127"/>
                  </a:rPr>
                  <a:t>H(x), y</a:t>
                </a:r>
                <a:r>
                  <a:rPr lang="pl-PL" altLang="ko-KR" sz="2500" dirty="0">
                    <a:latin typeface="HY강B" pitchFamily="18" charset="-127"/>
                    <a:ea typeface="HY강B" pitchFamily="18" charset="-127"/>
                  </a:rPr>
                  <a:t>) = </a:t>
                </a:r>
                <a:r>
                  <a:rPr lang="en-US" altLang="ko-KR" sz="2500" dirty="0">
                    <a:latin typeface="HY강B" pitchFamily="18" charset="-127"/>
                    <a:ea typeface="HY강B" pitchFamily="18" charset="-127"/>
                  </a:rPr>
                  <a:t>1/m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t-BR" altLang="ko-KR" sz="2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altLang="ko-KR" sz="25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500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5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US" altLang="ko-KR" sz="2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5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ko-KR" sz="2500" b="0" i="1" smtClean="0">
                                <a:latin typeface="Cambria Math"/>
                              </a:rPr>
                              <m:t>         :</m:t>
                            </m:r>
                            <m:r>
                              <a:rPr lang="en-US" altLang="ko-KR" sz="25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sz="2500" b="0" i="1" smtClean="0">
                                <a:latin typeface="Cambria Math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ko-KR" sz="2500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5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5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altLang="ko-KR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US" altLang="ko-KR" sz="2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5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ko-KR" sz="2500" b="0" i="1" smtClean="0">
                                <a:latin typeface="Cambria Math"/>
                              </a:rPr>
                              <m:t> :</m:t>
                            </m:r>
                            <m:r>
                              <a:rPr lang="en-US" altLang="ko-KR" sz="25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sz="2500" b="0" i="1" smtClean="0">
                                <a:latin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ko-KR" altLang="en-US" sz="2500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80" y="4653136"/>
                <a:ext cx="7261694" cy="1016047"/>
              </a:xfrm>
              <a:prstGeom prst="rect">
                <a:avLst/>
              </a:prstGeom>
              <a:blipFill rotWithShape="1">
                <a:blip r:embed="rId5"/>
                <a:stretch>
                  <a:fillRect l="-1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383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3. Logistic(regression) classification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935" y="980728"/>
            <a:ext cx="694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Cost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65780" y="1540521"/>
                <a:ext cx="7261694" cy="831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Y강B" pitchFamily="18" charset="-127"/>
                    <a:ea typeface="HY강B" pitchFamily="18" charset="-127"/>
                  </a:rPr>
                  <a:t>c(</a:t>
                </a:r>
                <a:r>
                  <a:rPr lang="pl-PL" altLang="ko-KR" sz="2000" dirty="0">
                    <a:latin typeface="HY강B" pitchFamily="18" charset="-127"/>
                    <a:ea typeface="HY강B" pitchFamily="18" charset="-127"/>
                  </a:rPr>
                  <a:t>(</a:t>
                </a:r>
                <a:r>
                  <a:rPr lang="en-US" altLang="ko-KR" sz="2000" dirty="0">
                    <a:latin typeface="HY강B" pitchFamily="18" charset="-127"/>
                    <a:ea typeface="HY강B" pitchFamily="18" charset="-127"/>
                  </a:rPr>
                  <a:t>H(x), y</a:t>
                </a:r>
                <a:r>
                  <a:rPr lang="pl-PL" altLang="ko-KR" sz="2000" dirty="0">
                    <a:latin typeface="HY강B" pitchFamily="18" charset="-127"/>
                    <a:ea typeface="HY강B" pitchFamily="18" charset="-127"/>
                  </a:rPr>
                  <a:t>) = </a:t>
                </a:r>
                <a:r>
                  <a:rPr lang="en-US" altLang="ko-KR" sz="2000" dirty="0">
                    <a:latin typeface="HY강B" pitchFamily="18" charset="-127"/>
                    <a:ea typeface="HY강B" pitchFamily="18" charset="-127"/>
                  </a:rPr>
                  <a:t>1/m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t-BR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ko-KR" sz="2000" b="0" i="1" smtClean="0">
                                <a:latin typeface="Cambria Math"/>
                              </a:rPr>
                              <m:t>         :</m:t>
                            </m:r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altLang="ko-KR" sz="20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ko-KR" sz="2000" b="0" i="1" smtClean="0">
                                <a:latin typeface="Cambria Math"/>
                              </a:rPr>
                              <m:t> :</m:t>
                            </m:r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ko-KR" altLang="en-US" sz="2000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80" y="1540521"/>
                <a:ext cx="7261694" cy="831318"/>
              </a:xfrm>
              <a:prstGeom prst="rect">
                <a:avLst/>
              </a:prstGeom>
              <a:blipFill rotWithShape="1">
                <a:blip r:embed="rId2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 descr="C:\Users\SeongYun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" y="2392185"/>
            <a:ext cx="4132331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C:\Users\SeongYun\Desktop\캡처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99929"/>
            <a:ext cx="4154750" cy="236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23099" y="4922584"/>
            <a:ext cx="272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H(x) = 1 =&gt; cost(1) = 0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7175" y="5291916"/>
            <a:ext cx="272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H(x) = 0 =&gt; cost(0) = </a:t>
            </a:r>
            <a:r>
              <a:rPr lang="en-US" altLang="ko-KR" dirty="0">
                <a:latin typeface="맑은 고딕"/>
                <a:ea typeface="맑은 고딕"/>
              </a:rPr>
              <a:t>∞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1433" y="4922584"/>
            <a:ext cx="272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H(x) = 1 =&gt; cost(1) = </a:t>
            </a:r>
            <a:r>
              <a:rPr lang="en-US" altLang="ko-KR" dirty="0"/>
              <a:t>∞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77764" y="5281991"/>
            <a:ext cx="272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H(x) = 0 =&gt; cost(0) = </a:t>
            </a:r>
            <a:r>
              <a:rPr lang="en-US" altLang="ko-KR" dirty="0">
                <a:latin typeface="맑은 고딕"/>
                <a:ea typeface="맑은 고딕"/>
              </a:rPr>
              <a:t>0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5781" y="5949280"/>
                <a:ext cx="6066460" cy="404983"/>
              </a:xfrm>
              <a:prstGeom prst="rect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l-PL" altLang="ko-KR" dirty="0">
                    <a:latin typeface="HY강B" pitchFamily="18" charset="-127"/>
                    <a:ea typeface="HY강B" pitchFamily="18" charset="-127"/>
                  </a:rPr>
                  <a:t>cost(W) = </a:t>
                </a:r>
                <a:r>
                  <a:rPr lang="en-US" altLang="ko-KR" dirty="0">
                    <a:latin typeface="HY강B" pitchFamily="18" charset="-127"/>
                    <a:ea typeface="HY강B" pitchFamily="18" charset="-127"/>
                  </a:rPr>
                  <a:t>-1/m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𝑦𝑙𝑜𝑔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1 −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log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⁡(1 −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dirty="0">
                            <a:latin typeface="HY강B" pitchFamily="18" charset="-127"/>
                            <a:ea typeface="HY강B" pitchFamily="18" charset="-127"/>
                          </a:rPr>
                          <m:t> 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81" y="5949280"/>
                <a:ext cx="6066460" cy="404983"/>
              </a:xfrm>
              <a:prstGeom prst="rect">
                <a:avLst/>
              </a:prstGeom>
              <a:blipFill rotWithShape="1">
                <a:blip r:embed="rId5"/>
                <a:stretch>
                  <a:fillRect l="-600" t="-94366" b="-152113"/>
                </a:stretch>
              </a:blip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729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3. Logistic(regression) classification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935" y="980728"/>
            <a:ext cx="83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200" dirty="0" err="1">
                <a:latin typeface="HY강B" pitchFamily="18" charset="-127"/>
                <a:ea typeface="HY강B" pitchFamily="18" charset="-127"/>
              </a:rPr>
              <a:t>Minimze</a:t>
            </a: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 Cost – Gradient Decent Algorithm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6282" y="1943897"/>
                <a:ext cx="7486118" cy="50917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l-PL" altLang="ko-KR" sz="2400" dirty="0">
                    <a:latin typeface="HY강B" pitchFamily="18" charset="-127"/>
                    <a:ea typeface="HY강B" pitchFamily="18" charset="-127"/>
                  </a:rPr>
                  <a:t>cost(W) = </a:t>
                </a:r>
                <a:r>
                  <a:rPr lang="en-US" altLang="ko-KR" sz="2400" dirty="0">
                    <a:latin typeface="HY강B" pitchFamily="18" charset="-127"/>
                    <a:ea typeface="HY강B" pitchFamily="18" charset="-127"/>
                  </a:rPr>
                  <a:t>-1/m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𝑦𝑙𝑜𝑔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ko-KR" sz="2400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1 −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/>
                          </a:rPr>
                          <m:t>log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⁡(1 −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400" dirty="0">
                            <a:latin typeface="HY강B" pitchFamily="18" charset="-127"/>
                            <a:ea typeface="HY강B" pitchFamily="18" charset="-127"/>
                          </a:rPr>
                          <m:t> </m:t>
                        </m:r>
                      </m:e>
                    </m:nary>
                  </m:oMath>
                </a14:m>
                <a:endParaRPr lang="ko-KR" altLang="en-US" sz="2400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82" y="1943897"/>
                <a:ext cx="7486118" cy="509178"/>
              </a:xfrm>
              <a:prstGeom prst="rect">
                <a:avLst/>
              </a:prstGeom>
              <a:blipFill rotWithShape="1">
                <a:blip r:embed="rId2"/>
                <a:stretch>
                  <a:fillRect l="-1303" t="-9639" b="-1807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55576" y="2780927"/>
                <a:ext cx="6066460" cy="63536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HY강B" pitchFamily="18" charset="-127"/>
                    <a:ea typeface="HY강B" pitchFamily="18" charset="-127"/>
                  </a:rPr>
                  <a:t>W(n+1) </a:t>
                </a:r>
                <a:r>
                  <a:rPr lang="pl-PL" altLang="ko-KR" sz="2400" dirty="0">
                    <a:latin typeface="HY강B" pitchFamily="18" charset="-127"/>
                    <a:ea typeface="HY강B" pitchFamily="18" charset="-127"/>
                  </a:rPr>
                  <a:t>= </a:t>
                </a:r>
                <a:r>
                  <a:rPr lang="en-US" altLang="ko-KR" sz="2400" dirty="0">
                    <a:latin typeface="HY강B" pitchFamily="18" charset="-127"/>
                    <a:ea typeface="HY강B" pitchFamily="18" charset="-127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/>
                      </a:rPr>
                      <m:t> −</m:t>
                    </m:r>
                    <m:r>
                      <m:rPr>
                        <m:sty m:val="p"/>
                      </m:rPr>
                      <a:rPr lang="el-GR" altLang="ko-KR" sz="2400" i="1">
                        <a:latin typeface="Cambria Math"/>
                        <a:ea typeface="Cambria Math"/>
                      </a:rPr>
                      <m:t>α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HY강B" pitchFamily="18" charset="-127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/>
                            <a:ea typeface="HY강B" pitchFamily="18" charset="-127"/>
                          </a:rPr>
                          <m:t>𝜕</m:t>
                        </m:r>
                      </m:num>
                      <m:den>
                        <m:r>
                          <a:rPr lang="en-US" altLang="ko-KR" sz="2400" i="1">
                            <a:latin typeface="Cambria Math"/>
                            <a:ea typeface="HY강B" pitchFamily="18" charset="-127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/>
                            <a:ea typeface="HY강B" pitchFamily="18" charset="-127"/>
                          </a:rPr>
                          <m:t>𝑊</m:t>
                        </m:r>
                      </m:den>
                    </m:f>
                    <m:r>
                      <a:rPr lang="en-US" altLang="ko-KR" sz="2400" i="1">
                        <a:latin typeface="Cambria Math"/>
                        <a:ea typeface="HY강B" pitchFamily="18" charset="-127"/>
                      </a:rPr>
                      <m:t>𝑐𝑜𝑠𝑡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HY강B" pitchFamily="18" charset="-127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/>
                            <a:ea typeface="HY강B" pitchFamily="18" charset="-127"/>
                          </a:rPr>
                          <m:t>𝑊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HY강B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/>
                                <a:ea typeface="HY강B" pitchFamily="18" charset="-127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80927"/>
                <a:ext cx="6066460" cy="635367"/>
              </a:xfrm>
              <a:prstGeom prst="rect">
                <a:avLst/>
              </a:prstGeom>
              <a:blipFill rotWithShape="1">
                <a:blip r:embed="rId3"/>
                <a:stretch>
                  <a:fillRect l="-1608" b="-480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08935" y="3958236"/>
            <a:ext cx="923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 cost function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만드는 코드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cost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tf.reduce_mean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(-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tf.reduce_sum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(Y*tf.log(hypothesis) + (1-Y)*tf.log(1-hypothsis)))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8935" y="4869160"/>
            <a:ext cx="9230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최소화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a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tf.Variable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(0, 1)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optimizer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tf.train.GradientDescentOptimizer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(a)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train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optimizer.minimize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(cost) 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852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3. Logistic(regression) classification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935" y="980728"/>
            <a:ext cx="83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200" dirty="0" err="1">
                <a:latin typeface="HY강B" pitchFamily="18" charset="-127"/>
                <a:ea typeface="HY강B" pitchFamily="18" charset="-127"/>
              </a:rPr>
              <a:t>Minimze</a:t>
            </a: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 Cost – Gradient Decent Algorithm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6282" y="1943897"/>
                <a:ext cx="7486118" cy="50917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l-PL" altLang="ko-KR" sz="2400" dirty="0">
                    <a:latin typeface="HY강B" pitchFamily="18" charset="-127"/>
                    <a:ea typeface="HY강B" pitchFamily="18" charset="-127"/>
                  </a:rPr>
                  <a:t>cost(W) = </a:t>
                </a:r>
                <a:r>
                  <a:rPr lang="en-US" altLang="ko-KR" sz="2400" dirty="0">
                    <a:latin typeface="HY강B" pitchFamily="18" charset="-127"/>
                    <a:ea typeface="HY강B" pitchFamily="18" charset="-127"/>
                  </a:rPr>
                  <a:t>-1/m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𝑦𝑙𝑜𝑔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ko-KR" sz="2400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1 −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/>
                          </a:rPr>
                          <m:t>log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⁡(1 −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400" dirty="0">
                            <a:latin typeface="HY강B" pitchFamily="18" charset="-127"/>
                            <a:ea typeface="HY강B" pitchFamily="18" charset="-127"/>
                          </a:rPr>
                          <m:t> </m:t>
                        </m:r>
                      </m:e>
                    </m:nary>
                  </m:oMath>
                </a14:m>
                <a:endParaRPr lang="ko-KR" altLang="en-US" sz="2400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82" y="1943897"/>
                <a:ext cx="7486118" cy="509178"/>
              </a:xfrm>
              <a:prstGeom prst="rect">
                <a:avLst/>
              </a:prstGeom>
              <a:blipFill rotWithShape="1">
                <a:blip r:embed="rId2"/>
                <a:stretch>
                  <a:fillRect l="-1303" t="-9639" b="-1807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55576" y="2780927"/>
                <a:ext cx="6066460" cy="63536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HY강B" pitchFamily="18" charset="-127"/>
                    <a:ea typeface="HY강B" pitchFamily="18" charset="-127"/>
                  </a:rPr>
                  <a:t>W(n+1) </a:t>
                </a:r>
                <a:r>
                  <a:rPr lang="pl-PL" altLang="ko-KR" sz="2400" dirty="0">
                    <a:latin typeface="HY강B" pitchFamily="18" charset="-127"/>
                    <a:ea typeface="HY강B" pitchFamily="18" charset="-127"/>
                  </a:rPr>
                  <a:t>= </a:t>
                </a:r>
                <a:r>
                  <a:rPr lang="en-US" altLang="ko-KR" sz="2400" dirty="0">
                    <a:latin typeface="HY강B" pitchFamily="18" charset="-127"/>
                    <a:ea typeface="HY강B" pitchFamily="18" charset="-127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/>
                      </a:rPr>
                      <m:t> −</m:t>
                    </m:r>
                    <m:r>
                      <m:rPr>
                        <m:sty m:val="p"/>
                      </m:rPr>
                      <a:rPr lang="el-GR" altLang="ko-KR" sz="2400" i="1">
                        <a:latin typeface="Cambria Math"/>
                        <a:ea typeface="Cambria Math"/>
                      </a:rPr>
                      <m:t>α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HY강B" pitchFamily="18" charset="-127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/>
                            <a:ea typeface="HY강B" pitchFamily="18" charset="-127"/>
                          </a:rPr>
                          <m:t>𝜕</m:t>
                        </m:r>
                      </m:num>
                      <m:den>
                        <m:r>
                          <a:rPr lang="en-US" altLang="ko-KR" sz="2400" i="1">
                            <a:latin typeface="Cambria Math"/>
                            <a:ea typeface="HY강B" pitchFamily="18" charset="-127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/>
                            <a:ea typeface="HY강B" pitchFamily="18" charset="-127"/>
                          </a:rPr>
                          <m:t>𝑊</m:t>
                        </m:r>
                      </m:den>
                    </m:f>
                    <m:r>
                      <a:rPr lang="en-US" altLang="ko-KR" sz="2400" i="1">
                        <a:latin typeface="Cambria Math"/>
                        <a:ea typeface="HY강B" pitchFamily="18" charset="-127"/>
                      </a:rPr>
                      <m:t>𝑐𝑜𝑠𝑡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HY강B" pitchFamily="18" charset="-127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/>
                            <a:ea typeface="HY강B" pitchFamily="18" charset="-127"/>
                          </a:rPr>
                          <m:t>𝑊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HY강B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/>
                                <a:ea typeface="HY강B" pitchFamily="18" charset="-127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80927"/>
                <a:ext cx="6066460" cy="635367"/>
              </a:xfrm>
              <a:prstGeom prst="rect">
                <a:avLst/>
              </a:prstGeom>
              <a:blipFill rotWithShape="1">
                <a:blip r:embed="rId3"/>
                <a:stretch>
                  <a:fillRect l="-1608" b="-480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08935" y="3958236"/>
            <a:ext cx="8527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 cost function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만드는 코드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cost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tf.reduce_mean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(-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tf.reduce_sum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(Y*tf.log(hypothesis) + (1-Y)*tf.log(1-hypothsis)))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8935" y="4869160"/>
            <a:ext cx="7519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최소화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a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tf.Variable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(0, 1)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optimizer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tf.train.GradientDescentOptimizer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(a)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train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optimizer.minimize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(cost) 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555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3. Logistic(regression) classification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935" y="980728"/>
            <a:ext cx="83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Logistic Classification Code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96" y="2178036"/>
            <a:ext cx="56472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import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tensorflow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as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[[1, 2], [2, 3], [3, 1], [4, 3], [5, 3], [6, 2]]</a:t>
            </a:r>
          </a:p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[[0], [0], [0], [1], [1], [1]]</a:t>
            </a:r>
          </a:p>
          <a:p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X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tf.placeholder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(tf.float32, shape=[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None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2])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Y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tf.placeholder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(tf.float32, shape=[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None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1])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W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tf.Variable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tf.random_normal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([2, 1]), name=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'weight'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b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tf.Variable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tf.random_normal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([1]), name=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'bias'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#</a:t>
            </a:r>
            <a:r>
              <a:rPr lang="ko-KR" altLang="en-US" sz="1200" i="1" dirty="0">
                <a:latin typeface="HY강B" pitchFamily="18" charset="-127"/>
                <a:ea typeface="HY강B" pitchFamily="18" charset="-127"/>
              </a:rPr>
              <a:t>가설 입력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hypothesis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tf.sigmoid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tf.matmul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(X, W) + b)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cost/loss function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cost = -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tf.reduce_mean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(Y * tf.log(hypothesis) + (1 - Y) *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               tf.log(1 - hypothesis))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train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tf.train.GradientDescentOptimizer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learning_rate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=0.01).minimize(cost)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Accuracy computation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True if hypothesis&gt;0.5 else False(true </a:t>
            </a:r>
            <a:r>
              <a:rPr lang="ko-KR" altLang="en-US" sz="1200" i="1" dirty="0"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0.5</a:t>
            </a:r>
            <a:r>
              <a:rPr lang="ko-KR" altLang="en-US" sz="1200" i="1" dirty="0">
                <a:latin typeface="HY강B" pitchFamily="18" charset="-127"/>
                <a:ea typeface="HY강B" pitchFamily="18" charset="-127"/>
              </a:rPr>
              <a:t>보다 큰 값이다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.)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predicted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tf.cast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(hypothesis &gt; 0.5,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dtype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=tf.float32)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accuracy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tf.reduce_mean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tf.cast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tf.equal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(predicted, Y),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dtype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=tf.float32))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2754100"/>
            <a:ext cx="672630" cy="206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32708" y="2754100"/>
            <a:ext cx="609601" cy="2329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64671" y="2927988"/>
            <a:ext cx="480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Fail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3281" y="2927988"/>
            <a:ext cx="480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Pass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859116" y="3038610"/>
            <a:ext cx="144016" cy="79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57642" y="2907805"/>
            <a:ext cx="1209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데이터의 수 </a:t>
            </a:r>
            <a:r>
              <a:rPr lang="en-US" altLang="ko-KR" sz="1100" dirty="0"/>
              <a:t>: n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411760" y="4554300"/>
                <a:ext cx="2016224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HY강B" pitchFamily="18" charset="-127"/>
                    <a:ea typeface="HY강B" pitchFamily="18" charset="-127"/>
                  </a:rPr>
                  <a:t>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HY강B" pitchFamily="18" charset="-127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/>
                            <a:ea typeface="HY강B" pitchFamily="18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/>
                            <a:ea typeface="HY강B" pitchFamily="18" charset="-127"/>
                          </a:rPr>
                          <m:t>1 + (1+ 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HY강B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/>
                                <a:ea typeface="HY강B" pitchFamily="18" charset="-127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/>
                                <a:ea typeface="HY강B" pitchFamily="18" charset="-127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HY강B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  <a:ea typeface="HY강B" pitchFamily="18" charset="-127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latin typeface="Cambria Math"/>
                                    <a:ea typeface="HY강B" pitchFamily="18" charset="-127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200" b="0" i="1" smtClean="0">
                                <a:latin typeface="Cambria Math"/>
                                <a:ea typeface="HY강B" pitchFamily="18" charset="-127"/>
                              </a:rPr>
                              <m:t>𝑋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/>
                            <a:ea typeface="HY강B" pitchFamily="18" charset="-127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1200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554300"/>
                <a:ext cx="2016224" cy="394532"/>
              </a:xfrm>
              <a:prstGeom prst="rect">
                <a:avLst/>
              </a:prstGeom>
              <a:blipFill rotWithShape="1">
                <a:blip r:embed="rId2"/>
                <a:stretch>
                  <a:fillRect l="-303" b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725772" y="5130364"/>
                <a:ext cx="4608512" cy="3007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l-PL" altLang="ko-KR" sz="1200" dirty="0">
                    <a:latin typeface="HY강B" pitchFamily="18" charset="-127"/>
                    <a:ea typeface="HY강B" pitchFamily="18" charset="-127"/>
                  </a:rPr>
                  <a:t>cost(W) = </a:t>
                </a:r>
                <a:r>
                  <a:rPr lang="en-US" altLang="ko-KR" sz="1200" dirty="0">
                    <a:latin typeface="HY강B" pitchFamily="18" charset="-127"/>
                    <a:ea typeface="HY강B" pitchFamily="18" charset="-127"/>
                  </a:rPr>
                  <a:t>-1/m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altLang="ko-KR" sz="1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200" b="0" i="1" smtClean="0">
                            <a:latin typeface="Cambria Math"/>
                          </a:rPr>
                          <m:t>𝑦𝑙𝑜𝑔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ko-KR" sz="1200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/>
                              </a:rPr>
                              <m:t>1 −</m:t>
                            </m:r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/>
                          </a:rPr>
                          <m:t>log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⁡(1 −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1200" dirty="0">
                            <a:latin typeface="HY강B" pitchFamily="18" charset="-127"/>
                            <a:ea typeface="HY강B" pitchFamily="18" charset="-127"/>
                          </a:rPr>
                          <m:t> </m:t>
                        </m:r>
                      </m:e>
                    </m:nary>
                  </m:oMath>
                </a14:m>
                <a:endParaRPr lang="ko-KR" altLang="en-US" sz="1200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72" y="5130364"/>
                <a:ext cx="4608512" cy="300788"/>
              </a:xfrm>
              <a:prstGeom prst="rect">
                <a:avLst/>
              </a:prstGeom>
              <a:blipFill rotWithShape="1">
                <a:blip r:embed="rId3"/>
                <a:stretch>
                  <a:fillRect t="-85714" b="-14489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771800" y="5634420"/>
                <a:ext cx="6066460" cy="36388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HY강B" pitchFamily="18" charset="-127"/>
                    <a:ea typeface="HY강B" pitchFamily="18" charset="-127"/>
                  </a:rPr>
                  <a:t>W(n+1) </a:t>
                </a:r>
                <a:r>
                  <a:rPr lang="pl-PL" altLang="ko-KR" sz="1200" dirty="0">
                    <a:latin typeface="HY강B" pitchFamily="18" charset="-127"/>
                    <a:ea typeface="HY강B" pitchFamily="18" charset="-127"/>
                  </a:rPr>
                  <a:t>= </a:t>
                </a:r>
                <a:r>
                  <a:rPr lang="en-US" altLang="ko-KR" sz="1200" dirty="0">
                    <a:latin typeface="HY강B" pitchFamily="18" charset="-127"/>
                    <a:ea typeface="HY강B" pitchFamily="18" charset="-127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latin typeface="Cambria Math"/>
                      </a:rPr>
                      <m:t> −</m:t>
                    </m:r>
                    <m:r>
                      <m:rPr>
                        <m:sty m:val="p"/>
                      </m:rPr>
                      <a:rPr lang="el-GR" altLang="ko-KR" sz="1200" i="1">
                        <a:latin typeface="Cambria Math"/>
                        <a:ea typeface="Cambria Math"/>
                      </a:rPr>
                      <m:t>α</m:t>
                    </m:r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HY강B" pitchFamily="18" charset="-127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/>
                            <a:ea typeface="HY강B" pitchFamily="18" charset="-127"/>
                          </a:rPr>
                          <m:t>𝜕</m:t>
                        </m:r>
                      </m:num>
                      <m:den>
                        <m:r>
                          <a:rPr lang="en-US" altLang="ko-KR" sz="1200" i="1">
                            <a:latin typeface="Cambria Math"/>
                            <a:ea typeface="HY강B" pitchFamily="18" charset="-127"/>
                          </a:rPr>
                          <m:t>𝜕</m:t>
                        </m:r>
                        <m:r>
                          <a:rPr lang="en-US" altLang="ko-KR" sz="1200" i="1">
                            <a:latin typeface="Cambria Math"/>
                            <a:ea typeface="HY강B" pitchFamily="18" charset="-127"/>
                          </a:rPr>
                          <m:t>𝑊</m:t>
                        </m:r>
                      </m:den>
                    </m:f>
                    <m:r>
                      <a:rPr lang="en-US" altLang="ko-KR" sz="1200" i="1">
                        <a:latin typeface="Cambria Math"/>
                        <a:ea typeface="HY강B" pitchFamily="18" charset="-127"/>
                      </a:rPr>
                      <m:t>𝑐𝑜𝑠𝑡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HY강B" pitchFamily="18" charset="-127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/>
                            <a:ea typeface="HY강B" pitchFamily="18" charset="-127"/>
                          </a:rPr>
                          <m:t>𝑊</m:t>
                        </m:r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HY강B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/>
                                <a:ea typeface="HY강B" pitchFamily="18" charset="-127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634420"/>
                <a:ext cx="6066460" cy="363882"/>
              </a:xfrm>
              <a:prstGeom prst="rect">
                <a:avLst/>
              </a:prstGeom>
              <a:blipFill rotWithShape="1">
                <a:blip r:embed="rId4"/>
                <a:stretch>
                  <a:fillRect l="-10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202968" y="2178036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with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tf.Session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() 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as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sess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Initialize 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TensorFlow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 variables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  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sess.run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tf.global_variables_initializer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())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for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step 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in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range(10001):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cost_val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_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sess.run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([cost, train],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feed_dict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={X: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Y: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})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if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step % 200 == 0: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    print(step,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cost_val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Accuracy report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  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h, c, a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sess.run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([hypothesis, predicted, accuracy],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               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feed_dict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={X: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Y: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})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print(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"\</a:t>
            </a:r>
            <a:r>
              <a:rPr lang="en-US" altLang="ko-KR" sz="1200" b="1" dirty="0" err="1">
                <a:latin typeface="HY강B" pitchFamily="18" charset="-127"/>
                <a:ea typeface="HY강B" pitchFamily="18" charset="-127"/>
              </a:rPr>
              <a:t>nHypothesis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: "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h, 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"\</a:t>
            </a:r>
            <a:r>
              <a:rPr lang="en-US" altLang="ko-KR" sz="1200" b="1" dirty="0" err="1">
                <a:latin typeface="HY강B" pitchFamily="18" charset="-127"/>
                <a:ea typeface="HY강B" pitchFamily="18" charset="-127"/>
              </a:rPr>
              <a:t>nCorrect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 (Y): "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c, 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"\</a:t>
            </a:r>
            <a:r>
              <a:rPr lang="en-US" altLang="ko-KR" sz="1200" b="1" dirty="0" err="1">
                <a:latin typeface="HY강B" pitchFamily="18" charset="-127"/>
                <a:ea typeface="HY강B" pitchFamily="18" charset="-127"/>
              </a:rPr>
              <a:t>nAccuracy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: "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a)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02968" y="2178036"/>
            <a:ext cx="4941032" cy="2770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3765" y="1869605"/>
            <a:ext cx="329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구성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02968" y="1844824"/>
            <a:ext cx="329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실행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출력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188251" y="4437112"/>
            <a:ext cx="1670865" cy="187747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17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3. Logistic(regression) classification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935" y="980728"/>
            <a:ext cx="83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Logistic Classification Code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1304" y="1684939"/>
            <a:ext cx="329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결과</a:t>
            </a:r>
          </a:p>
        </p:txBody>
      </p:sp>
      <p:pic>
        <p:nvPicPr>
          <p:cNvPr id="18434" name="Picture 2" descr="C:\Users\SeongYun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8" y="2132856"/>
            <a:ext cx="5486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3486" y="5517232"/>
            <a:ext cx="3709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y_data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= [[0], [0], [0], [1], [1], [1]]</a:t>
            </a:r>
          </a:p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	100%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일치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!</a:t>
            </a:r>
          </a:p>
          <a:p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47864" y="5298896"/>
            <a:ext cx="2016224" cy="1175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364088" y="5886420"/>
            <a:ext cx="864096" cy="2788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00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36512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190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Review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8935" y="1193354"/>
            <a:ext cx="609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Linear Hypothesis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70382" y="2267810"/>
            <a:ext cx="439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Which hypothesis is better?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4187" y="1839685"/>
            <a:ext cx="164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H(x)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Wx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+ b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781345" y="5795392"/>
            <a:ext cx="33028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781345" y="5003304"/>
            <a:ext cx="3302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781345" y="4211216"/>
            <a:ext cx="3302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781345" y="3429000"/>
            <a:ext cx="3302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4624" y="3275111"/>
            <a:ext cx="260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3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34007" y="4057327"/>
            <a:ext cx="260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2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51480" y="4849415"/>
            <a:ext cx="260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1480" y="5641503"/>
            <a:ext cx="260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0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12071" y="5845274"/>
            <a:ext cx="260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0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79912" y="5845274"/>
            <a:ext cx="260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16016" y="5845274"/>
            <a:ext cx="260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2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07553" y="5845274"/>
            <a:ext cx="260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3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42366" y="3429000"/>
            <a:ext cx="2795482" cy="236639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 flipV="1">
            <a:off x="2942366" y="3284984"/>
            <a:ext cx="1" cy="2488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871217" y="3284984"/>
            <a:ext cx="2420863" cy="97611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3358530" y="4529125"/>
            <a:ext cx="3445718" cy="15989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6660232" y="3140968"/>
            <a:ext cx="216024" cy="14712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5292080" y="2996952"/>
            <a:ext cx="1476164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68244" y="2780928"/>
            <a:ext cx="162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Hypothesis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860304" y="3876582"/>
            <a:ext cx="0" cy="111719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4846311" y="4211215"/>
            <a:ext cx="0" cy="119679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73967" y="4261098"/>
            <a:ext cx="656456" cy="374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11" y="4635532"/>
            <a:ext cx="656456" cy="374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752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4. </a:t>
            </a:r>
            <a:r>
              <a:rPr lang="en-US" altLang="ko-KR" sz="2400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935" y="980728"/>
            <a:ext cx="83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Multinomial classification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6" name="Picture 2" descr="C:\Users\SeongYun\Desktop\1_639EfjXxfJqL9wTwIy7a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008" y="2163013"/>
            <a:ext cx="4154692" cy="205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6282" y="1817305"/>
            <a:ext cx="438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=&gt;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여러 개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Class(Y)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Logistic regression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7" name="Picture 3" descr="C:\Users\SeongYun\Desktop\1_639EfjXxfJqL9wTwIy7a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14" y="4562019"/>
            <a:ext cx="1886232" cy="186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eongYun\Desktop\1_639EfjXxfJqL9wTwIy7a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82" y="4531579"/>
            <a:ext cx="1917028" cy="18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eongYun\Desktop\1_639EfjXxfJqL9wTwIy7aNg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840" y="4531579"/>
            <a:ext cx="1917028" cy="18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318" y="6426508"/>
            <a:ext cx="1202956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△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or not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0272" y="6426508"/>
            <a:ext cx="120295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X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or not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78682" y="6426508"/>
            <a:ext cx="1186635" cy="36933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□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or not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454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4. </a:t>
            </a:r>
            <a:r>
              <a:rPr lang="en-US" altLang="ko-KR" sz="2400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935" y="980728"/>
            <a:ext cx="83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Multinomial classification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7" name="Picture 3" descr="C:\Users\SeongYun\Desktop\1_639EfjXxfJqL9wTwIy7a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14" y="1731248"/>
            <a:ext cx="1886232" cy="186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eongYun\Desktop\1_639EfjXxfJqL9wTwIy7aN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82" y="1700808"/>
            <a:ext cx="1917028" cy="18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eongYun\Desktop\1_639EfjXxfJqL9wTwIy7aNg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840" y="1700808"/>
            <a:ext cx="1917028" cy="18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318" y="3595737"/>
            <a:ext cx="1202956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△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or not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0272" y="3595737"/>
            <a:ext cx="120295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X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or not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78682" y="3595737"/>
            <a:ext cx="1186635" cy="36933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□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or not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0133" y="4126754"/>
            <a:ext cx="166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H1=W(A)x + b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6105" y="4126754"/>
            <a:ext cx="173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H2=W(B)x + b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45856" y="4126754"/>
            <a:ext cx="155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H3=W(C)x + b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0133" y="4581128"/>
            <a:ext cx="166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H1=XW(A)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96105" y="4581128"/>
            <a:ext cx="173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H2=XW(B)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5856" y="4580019"/>
            <a:ext cx="155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H3=XW(C)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03566" y="5301208"/>
                <a:ext cx="4328673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𝑤𝐴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𝑤𝐴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𝑤𝐵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𝑤𝐵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𝑤𝐵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𝑤𝐶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𝑤𝐶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𝑤𝐶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66" y="5301208"/>
                <a:ext cx="4328673" cy="84696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400349" y="5540023"/>
            <a:ext cx="140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행렬화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=&gt;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64549" y="6309320"/>
            <a:ext cx="619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강B" pitchFamily="18" charset="-127"/>
                <a:ea typeface="HY강B" pitchFamily="18" charset="-127"/>
              </a:rPr>
              <a:t>Where is sigmoid?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667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4. </a:t>
            </a:r>
            <a:r>
              <a:rPr lang="en-US" altLang="ko-KR" sz="2400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935" y="980728"/>
            <a:ext cx="83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200" dirty="0" err="1">
                <a:latin typeface="HY강B" pitchFamily="18" charset="-127"/>
                <a:ea typeface="HY강B" pitchFamily="18" charset="-127"/>
              </a:rPr>
              <a:t>Softmax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6282" y="1907540"/>
                <a:ext cx="8134190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𝑤𝐴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𝑤𝐴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𝑤𝐵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𝑤𝐵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𝑤𝐵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𝑤𝐶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𝑤𝐶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𝑤𝐶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 WX = 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82" y="1907540"/>
                <a:ext cx="8134190" cy="8469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464549" y="1403484"/>
            <a:ext cx="619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강B" pitchFamily="18" charset="-127"/>
                <a:ea typeface="HY강B" pitchFamily="18" charset="-127"/>
              </a:rPr>
              <a:t>Where is sigmoid?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04905" y="3131676"/>
                <a:ext cx="8134190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>
                    <a:sym typeface="Wingdings" pitchFamily="2" charset="2"/>
                  </a:rPr>
                  <a:t>  a + b + c = 1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05" y="3131676"/>
                <a:ext cx="8134190" cy="7788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1464549" y="2843644"/>
            <a:ext cx="619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강B" pitchFamily="18" charset="-127"/>
                <a:ea typeface="HY강B" pitchFamily="18" charset="-127"/>
              </a:rPr>
              <a:t>Logistic Classifier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153077" y="4540478"/>
                <a:ext cx="2050871" cy="848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>
                    <a:sym typeface="Wingdings" pitchFamily="2" charset="2"/>
                  </a:rPr>
                  <a:t>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077" y="4540478"/>
                <a:ext cx="2050871" cy="8488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1464549" y="3910544"/>
            <a:ext cx="619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function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3923928" y="4410177"/>
                <a:ext cx="1440160" cy="1039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</a:rPr>
                  <a:t>S(</a:t>
                </a:r>
                <a:r>
                  <a:rPr lang="en-US" altLang="ko-KR" dirty="0" err="1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</a:rPr>
                  <a:t>yi</a:t>
                </a:r>
                <a:r>
                  <a:rPr lang="en-US" altLang="ko-KR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강B" pitchFamily="18" charset="-127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강B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  <a:ea typeface="HY강B" pitchFamily="18" charset="-127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HY강B" pitchFamily="18" charset="-127"/>
                              </a:rPr>
                              <m:t>𝑦𝑖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Y강B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HY강B" pitchFamily="18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HY강B" pitchFamily="18" charset="-127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HY강B" pitchFamily="18" charset="-127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endParaRP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410177"/>
                <a:ext cx="1440160" cy="10394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364087" y="4540478"/>
                <a:ext cx="1296145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7" y="4540478"/>
                <a:ext cx="1296145" cy="77886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477855" y="5449647"/>
            <a:ext cx="619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One – Hot Encoding </a:t>
            </a:r>
            <a:r>
              <a:rPr lang="en-US" altLang="ko-KR" dirty="0">
                <a:sym typeface="Wingdings" pitchFamily="2" charset="2"/>
              </a:rPr>
              <a:t> 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277050" y="5877272"/>
                <a:ext cx="6577371" cy="824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HY강B" pitchFamily="18" charset="-127"/>
                    <a:ea typeface="HY강B" pitchFamily="18" charset="-127"/>
                  </a:rPr>
                  <a:t>Ex)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dirty="0">
                    <a:latin typeface="HY강B" pitchFamily="18" charset="-127"/>
                    <a:ea typeface="HY강B" pitchFamily="18" charset="-127"/>
                  </a:rPr>
                  <a:t>  </a:t>
                </a:r>
                <a:r>
                  <a:rPr lang="en-US" altLang="ko-KR" dirty="0">
                    <a:latin typeface="HY강B" pitchFamily="18" charset="-127"/>
                    <a:ea typeface="HY강B" pitchFamily="18" charset="-127"/>
                    <a:sym typeface="Wingdings" pitchFamily="2" charset="2"/>
                  </a:rPr>
                  <a:t>  ?  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1.0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dirty="0">
                    <a:latin typeface="HY강B" pitchFamily="18" charset="-127"/>
                    <a:ea typeface="HY강B" pitchFamily="18" charset="-127"/>
                  </a:rPr>
                  <a:t>  </a:t>
                </a:r>
                <a:r>
                  <a:rPr lang="en-US" altLang="ko-KR" dirty="0">
                    <a:latin typeface="HY강B" pitchFamily="18" charset="-127"/>
                    <a:ea typeface="HY강B" pitchFamily="18" charset="-127"/>
                  </a:rPr>
                  <a:t>A(</a:t>
                </a:r>
                <a:r>
                  <a:rPr lang="ko-KR" altLang="en-US" dirty="0">
                    <a:latin typeface="HY강B" pitchFamily="18" charset="-127"/>
                    <a:ea typeface="HY강B" pitchFamily="18" charset="-127"/>
                  </a:rPr>
                  <a:t>△</a:t>
                </a:r>
                <a:r>
                  <a:rPr lang="en-US" altLang="ko-KR" dirty="0">
                    <a:latin typeface="HY강B" pitchFamily="18" charset="-127"/>
                    <a:ea typeface="HY강B" pitchFamily="18" charset="-127"/>
                  </a:rPr>
                  <a:t>)</a:t>
                </a:r>
                <a:r>
                  <a:rPr lang="ko-KR" altLang="en-US" dirty="0">
                    <a:latin typeface="HY강B" pitchFamily="18" charset="-127"/>
                    <a:ea typeface="HY강B" pitchFamily="18" charset="-127"/>
                  </a:rPr>
                  <a:t>가 정답</a:t>
                </a:r>
                <a:r>
                  <a:rPr lang="en-US" altLang="ko-KR" dirty="0">
                    <a:latin typeface="HY강B" pitchFamily="18" charset="-127"/>
                    <a:ea typeface="HY강B" pitchFamily="18" charset="-127"/>
                  </a:rPr>
                  <a:t>(</a:t>
                </a:r>
                <a:r>
                  <a:rPr lang="ko-KR" altLang="en-US" dirty="0" err="1">
                    <a:latin typeface="HY강B" pitchFamily="18" charset="-127"/>
                    <a:ea typeface="HY강B" pitchFamily="18" charset="-127"/>
                  </a:rPr>
                  <a:t>실제값</a:t>
                </a:r>
                <a:r>
                  <a:rPr lang="en-US" altLang="ko-KR" dirty="0">
                    <a:latin typeface="HY강B" pitchFamily="18" charset="-127"/>
                    <a:ea typeface="HY강B" pitchFamily="18" charset="-127"/>
                  </a:rPr>
                  <a:t>)</a:t>
                </a:r>
                <a:endParaRPr lang="ko-KR" altLang="en-US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50" y="5877272"/>
                <a:ext cx="6577371" cy="8249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365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4. </a:t>
            </a:r>
            <a:r>
              <a:rPr lang="en-US" altLang="ko-KR" sz="2400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934" y="980728"/>
            <a:ext cx="83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Cross-entropy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6282" y="1780511"/>
            <a:ext cx="619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Cross-entropy cost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funtion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277050" y="2149843"/>
                <a:ext cx="6577371" cy="824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dirty="0">
                    <a:latin typeface="HY강B" pitchFamily="18" charset="-127"/>
                    <a:ea typeface="HY강B" pitchFamily="18" charset="-127"/>
                  </a:rPr>
                  <a:t>  </a:t>
                </a:r>
                <a:r>
                  <a:rPr lang="en-US" altLang="ko-KR" dirty="0">
                    <a:latin typeface="HY강B" pitchFamily="18" charset="-127"/>
                    <a:ea typeface="HY강B" pitchFamily="18" charset="-127"/>
                    <a:sym typeface="Wingdings" pitchFamily="2" charset="2"/>
                  </a:rPr>
                  <a:t>  Cross - Entropy  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1.0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dirty="0">
                    <a:latin typeface="HY강B" pitchFamily="18" charset="-127"/>
                    <a:ea typeface="HY강B" pitchFamily="18" charset="-127"/>
                  </a:rPr>
                  <a:t> </a:t>
                </a:r>
                <a:r>
                  <a:rPr lang="en-US" altLang="ko-KR" dirty="0">
                    <a:latin typeface="HY강B" pitchFamily="18" charset="-127"/>
                    <a:ea typeface="HY강B" pitchFamily="18" charset="-127"/>
                  </a:rPr>
                  <a:t>A(</a:t>
                </a:r>
                <a:r>
                  <a:rPr lang="ko-KR" altLang="en-US" dirty="0">
                    <a:latin typeface="HY강B" pitchFamily="18" charset="-127"/>
                    <a:ea typeface="HY강B" pitchFamily="18" charset="-127"/>
                  </a:rPr>
                  <a:t>△</a:t>
                </a:r>
                <a:r>
                  <a:rPr lang="en-US" altLang="ko-KR" dirty="0">
                    <a:latin typeface="HY강B" pitchFamily="18" charset="-127"/>
                    <a:ea typeface="HY강B" pitchFamily="18" charset="-127"/>
                  </a:rPr>
                  <a:t>)</a:t>
                </a:r>
                <a:r>
                  <a:rPr lang="ko-KR" altLang="en-US" dirty="0">
                    <a:latin typeface="HY강B" pitchFamily="18" charset="-127"/>
                    <a:ea typeface="HY강B" pitchFamily="18" charset="-127"/>
                  </a:rPr>
                  <a:t>가 정답</a:t>
                </a:r>
                <a:r>
                  <a:rPr lang="en-US" altLang="ko-KR" dirty="0">
                    <a:latin typeface="HY강B" pitchFamily="18" charset="-127"/>
                    <a:ea typeface="HY강B" pitchFamily="18" charset="-127"/>
                  </a:rPr>
                  <a:t>(</a:t>
                </a:r>
                <a:r>
                  <a:rPr lang="ko-KR" altLang="en-US" dirty="0" err="1">
                    <a:latin typeface="HY강B" pitchFamily="18" charset="-127"/>
                    <a:ea typeface="HY강B" pitchFamily="18" charset="-127"/>
                  </a:rPr>
                  <a:t>실제값</a:t>
                </a:r>
                <a:r>
                  <a:rPr lang="en-US" altLang="ko-KR" dirty="0">
                    <a:latin typeface="HY강B" pitchFamily="18" charset="-127"/>
                    <a:ea typeface="HY강B" pitchFamily="18" charset="-127"/>
                  </a:rPr>
                  <a:t>)</a:t>
                </a:r>
                <a:endParaRPr lang="ko-KR" altLang="en-US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50" y="2149843"/>
                <a:ext cx="6577371" cy="8249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55576" y="3335058"/>
                <a:ext cx="6577371" cy="406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HY강B" pitchFamily="18" charset="-127"/>
                    <a:ea typeface="HY강B" pitchFamily="18" charset="-127"/>
                    <a:sym typeface="Wingdings" pitchFamily="2" charset="2"/>
                  </a:rPr>
                  <a:t>Cross – Entropy : D(S, L) 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0" smtClean="0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log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⁡(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𝑠𝑖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35058"/>
                <a:ext cx="6577371" cy="406458"/>
              </a:xfrm>
              <a:prstGeom prst="rect">
                <a:avLst/>
              </a:prstGeom>
              <a:blipFill rotWithShape="1">
                <a:blip r:embed="rId3"/>
                <a:stretch>
                  <a:fillRect l="-834" t="-107463" b="-1597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158730" y="2974812"/>
            <a:ext cx="60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S(y)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6056" y="2974812"/>
            <a:ext cx="60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L(y)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55577" y="3670824"/>
                <a:ext cx="3821778" cy="406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HY강B" pitchFamily="18" charset="-127"/>
                    <a:ea typeface="HY강B" pitchFamily="18" charset="-127"/>
                    <a:sym typeface="Wingdings" pitchFamily="2" charset="2"/>
                  </a:rPr>
                  <a:t>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𝐿𝑖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𝑠𝑖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ko-KR" altLang="en-US" dirty="0">
                    <a:latin typeface="HY강B" pitchFamily="18" charset="-127"/>
                    <a:ea typeface="HY강B" pitchFamily="18" charset="-127"/>
                  </a:rPr>
                  <a:t> </a:t>
                </a:r>
                <a:r>
                  <a:rPr lang="en-US" altLang="ko-KR" dirty="0">
                    <a:latin typeface="HY강B" pitchFamily="18" charset="-127"/>
                    <a:ea typeface="HY강B" pitchFamily="18" charset="-127"/>
                  </a:rPr>
                  <a:t>=</a:t>
                </a:r>
                <a:r>
                  <a:rPr lang="pt-BR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/>
                          </a:rPr>
                          <m:t>𝐿𝑖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b="0" i="1" smtClean="0">
                                <a:latin typeface="Cambria Math"/>
                              </a:rPr>
                              <m:t>∗(−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𝑠𝑖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altLang="ko-KR" dirty="0">
                    <a:latin typeface="HY강B" pitchFamily="18" charset="-127"/>
                    <a:ea typeface="HY강B" pitchFamily="18" charset="-127"/>
                  </a:rPr>
                  <a:t> </a:t>
                </a:r>
                <a:endParaRPr lang="ko-KR" altLang="en-US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7" y="3670824"/>
                <a:ext cx="3821778" cy="406458"/>
              </a:xfrm>
              <a:prstGeom prst="rect">
                <a:avLst/>
              </a:prstGeom>
              <a:blipFill rotWithShape="1">
                <a:blip r:embed="rId4"/>
                <a:stretch>
                  <a:fillRect l="-6699" t="-107463" b="-1597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2" descr="C:\Users\SeongYun\Desktop\캡처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138" y="4005044"/>
            <a:ext cx="3942281" cy="226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27531" y="4005044"/>
            <a:ext cx="98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HY강B" pitchFamily="18" charset="-127"/>
                <a:ea typeface="HY강B" pitchFamily="18" charset="-127"/>
              </a:rPr>
              <a:t>0~1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7608" y="4077282"/>
                <a:ext cx="3614352" cy="450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HY강B" pitchFamily="18" charset="-127"/>
                    <a:ea typeface="HY강B" pitchFamily="18" charset="-127"/>
                  </a:rPr>
                  <a:t>Ex) </a:t>
                </a:r>
                <a:r>
                  <a:rPr lang="ko-KR" altLang="en-US" sz="1400" dirty="0" err="1">
                    <a:latin typeface="HY강B" pitchFamily="18" charset="-127"/>
                    <a:ea typeface="HY강B" pitchFamily="18" charset="-127"/>
                  </a:rPr>
                  <a:t>실제값</a:t>
                </a:r>
                <a:r>
                  <a:rPr lang="en-US" altLang="ko-KR" sz="1400" dirty="0">
                    <a:latin typeface="HY강B" pitchFamily="18" charset="-127"/>
                    <a:ea typeface="HY강B" pitchFamily="18" charset="-127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1400" dirty="0">
                    <a:latin typeface="HY강B" pitchFamily="18" charset="-127"/>
                    <a:ea typeface="HY강B" pitchFamily="18" charset="-127"/>
                  </a:rPr>
                  <a:t> </a:t>
                </a:r>
                <a:endParaRPr lang="ko-KR" altLang="en-US" sz="1400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8" y="4077282"/>
                <a:ext cx="3614352" cy="450188"/>
              </a:xfrm>
              <a:prstGeom prst="rect">
                <a:avLst/>
              </a:prstGeom>
              <a:blipFill rotWithShape="1">
                <a:blip r:embed="rId6"/>
                <a:stretch>
                  <a:fillRect l="-337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7608" y="4539770"/>
                <a:ext cx="3614352" cy="450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atin typeface="HY강B" pitchFamily="18" charset="-127"/>
                    <a:ea typeface="HY강B" pitchFamily="18" charset="-127"/>
                  </a:rPr>
                  <a:t>예측</a:t>
                </a:r>
                <a:r>
                  <a:rPr lang="en-US" altLang="ko-KR" sz="1400" dirty="0">
                    <a:latin typeface="HY강B" pitchFamily="18" charset="-127"/>
                    <a:ea typeface="HY강B" pitchFamily="18" charset="-127"/>
                  </a:rPr>
                  <a:t>1: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ko-KR" sz="1400" b="0" i="0" smtClean="0">
                        <a:latin typeface="Cambria Math"/>
                      </a:rPr>
                      <m:t>(</m:t>
                    </m:r>
                  </m:oMath>
                </a14:m>
                <a:r>
                  <a:rPr lang="ko-KR" altLang="en-US" sz="1400" dirty="0">
                    <a:latin typeface="HY강B" pitchFamily="18" charset="-127"/>
                    <a:ea typeface="HY강B" pitchFamily="18" charset="-127"/>
                  </a:rPr>
                  <a:t>정답</a:t>
                </a:r>
                <a:r>
                  <a:rPr lang="en-US" altLang="ko-KR" sz="1400" dirty="0">
                    <a:latin typeface="HY강B" pitchFamily="18" charset="-127"/>
                    <a:ea typeface="HY강B" pitchFamily="18" charset="-127"/>
                  </a:rPr>
                  <a:t>:cost</a:t>
                </a:r>
                <a:r>
                  <a:rPr lang="ko-KR" altLang="en-US" sz="1400" dirty="0">
                    <a:latin typeface="HY강B" pitchFamily="18" charset="-127"/>
                    <a:ea typeface="HY강B" pitchFamily="18" charset="-127"/>
                  </a:rPr>
                  <a:t>를 </a:t>
                </a:r>
                <a:r>
                  <a:rPr lang="ko-KR" altLang="en-US" sz="1400" dirty="0" err="1">
                    <a:latin typeface="HY강B" pitchFamily="18" charset="-127"/>
                    <a:ea typeface="HY강B" pitchFamily="18" charset="-127"/>
                  </a:rPr>
                  <a:t>낮춰야함</a:t>
                </a:r>
                <a:r>
                  <a:rPr lang="en-US" altLang="ko-KR" sz="1400" dirty="0">
                    <a:latin typeface="HY강B" pitchFamily="18" charset="-127"/>
                    <a:ea typeface="HY강B" pitchFamily="18" charset="-127"/>
                  </a:rPr>
                  <a:t>) </a:t>
                </a:r>
                <a:endParaRPr lang="ko-KR" altLang="en-US" sz="1400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8" y="4539770"/>
                <a:ext cx="3614352" cy="450188"/>
              </a:xfrm>
              <a:prstGeom prst="rect">
                <a:avLst/>
              </a:prstGeom>
              <a:blipFill rotWithShape="1">
                <a:blip r:embed="rId7"/>
                <a:stretch>
                  <a:fillRect l="-337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7608" y="4982348"/>
                <a:ext cx="3614352" cy="451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ko-KR" sz="1400" b="0" i="0" smtClean="0">
                        <a:latin typeface="Cambria Math"/>
                      </a:rPr>
                      <m:t>∗−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/>
                      </a:rPr>
                      <m:t>log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sz="1400" dirty="0">
                    <a:latin typeface="HY강B" pitchFamily="18" charset="-127"/>
                    <a:ea typeface="HY강B" pitchFamily="18" charset="-127"/>
                  </a:rPr>
                  <a:t> </a:t>
                </a:r>
                <a:r>
                  <a:rPr lang="en-US" altLang="ko-KR" sz="1400" dirty="0">
                    <a:latin typeface="HY강B" pitchFamily="18" charset="-127"/>
                    <a:ea typeface="HY강B" pitchFamily="18" charset="-127"/>
                  </a:rPr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i="1" smtClean="0">
                                <a:latin typeface="Cambria Math"/>
                              </a:rPr>
                              <m:t>∞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sz="1400" dirty="0">
                    <a:latin typeface="HY강B" pitchFamily="18" charset="-127"/>
                    <a:ea typeface="HY강B" pitchFamily="18" charset="-127"/>
                  </a:rPr>
                  <a:t> </a:t>
                </a:r>
                <a:r>
                  <a:rPr lang="en-US" altLang="ko-KR" sz="1400" dirty="0">
                    <a:latin typeface="HY강B" pitchFamily="18" charset="-127"/>
                    <a:ea typeface="HY강B" pitchFamily="18" charset="-127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sz="1400" dirty="0">
                    <a:latin typeface="HY강B" pitchFamily="18" charset="-127"/>
                    <a:ea typeface="HY강B" pitchFamily="18" charset="-127"/>
                  </a:rPr>
                  <a:t> </a:t>
                </a:r>
                <a:r>
                  <a:rPr lang="en-US" altLang="ko-KR" sz="1400" dirty="0">
                    <a:latin typeface="HY강B" pitchFamily="18" charset="-127"/>
                    <a:ea typeface="HY강B" pitchFamily="18" charset="-127"/>
                    <a:sym typeface="Wingdings" pitchFamily="2" charset="2"/>
                  </a:rPr>
                  <a:t> 0</a:t>
                </a:r>
                <a:endParaRPr lang="ko-KR" altLang="en-US" sz="1400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8" y="4982348"/>
                <a:ext cx="3614352" cy="451598"/>
              </a:xfrm>
              <a:prstGeom prst="rect">
                <a:avLst/>
              </a:prstGeom>
              <a:blipFill rotWithShape="1"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7608" y="5470594"/>
                <a:ext cx="3614352" cy="450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atin typeface="HY강B" pitchFamily="18" charset="-127"/>
                    <a:ea typeface="HY강B" pitchFamily="18" charset="-127"/>
                  </a:rPr>
                  <a:t>예측</a:t>
                </a:r>
                <a:r>
                  <a:rPr lang="en-US" altLang="ko-KR" sz="1400" dirty="0">
                    <a:latin typeface="HY강B" pitchFamily="18" charset="-127"/>
                    <a:ea typeface="HY강B" pitchFamily="18" charset="-127"/>
                  </a:rPr>
                  <a:t>2: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ko-KR" sz="1400" b="0" i="0" smtClean="0">
                        <a:latin typeface="Cambria Math"/>
                      </a:rPr>
                      <m:t>(</m:t>
                    </m:r>
                  </m:oMath>
                </a14:m>
                <a:r>
                  <a:rPr lang="ko-KR" altLang="en-US" sz="1400" dirty="0">
                    <a:latin typeface="HY강B" pitchFamily="18" charset="-127"/>
                    <a:ea typeface="HY강B" pitchFamily="18" charset="-127"/>
                  </a:rPr>
                  <a:t>정답</a:t>
                </a:r>
                <a:r>
                  <a:rPr lang="en-US" altLang="ko-KR" sz="1400" dirty="0">
                    <a:latin typeface="HY강B" pitchFamily="18" charset="-127"/>
                    <a:ea typeface="HY강B" pitchFamily="18" charset="-127"/>
                  </a:rPr>
                  <a:t>:cost</a:t>
                </a:r>
                <a:r>
                  <a:rPr lang="ko-KR" altLang="en-US" sz="1400" dirty="0">
                    <a:latin typeface="HY강B" pitchFamily="18" charset="-127"/>
                    <a:ea typeface="HY강B" pitchFamily="18" charset="-127"/>
                  </a:rPr>
                  <a:t>를 </a:t>
                </a:r>
                <a:r>
                  <a:rPr lang="ko-KR" altLang="en-US" sz="1400" dirty="0" err="1">
                    <a:latin typeface="HY강B" pitchFamily="18" charset="-127"/>
                    <a:ea typeface="HY강B" pitchFamily="18" charset="-127"/>
                  </a:rPr>
                  <a:t>높아져야함</a:t>
                </a:r>
                <a:r>
                  <a:rPr lang="en-US" altLang="ko-KR" sz="1400" dirty="0">
                    <a:latin typeface="HY강B" pitchFamily="18" charset="-127"/>
                    <a:ea typeface="HY강B" pitchFamily="18" charset="-127"/>
                  </a:rPr>
                  <a:t>) </a:t>
                </a:r>
                <a:endParaRPr lang="ko-KR" altLang="en-US" sz="1400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8" y="5470594"/>
                <a:ext cx="3614352" cy="450188"/>
              </a:xfrm>
              <a:prstGeom prst="rect">
                <a:avLst/>
              </a:prstGeom>
              <a:blipFill rotWithShape="1">
                <a:blip r:embed="rId9"/>
                <a:stretch>
                  <a:fillRect l="-337" b="-1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97608" y="5913172"/>
                <a:ext cx="3614352" cy="451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ko-KR" sz="1400" b="0" i="0" smtClean="0">
                        <a:latin typeface="Cambria Math"/>
                      </a:rPr>
                      <m:t>∗−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/>
                      </a:rPr>
                      <m:t>log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sz="1400" dirty="0">
                    <a:latin typeface="HY강B" pitchFamily="18" charset="-127"/>
                    <a:ea typeface="HY강B" pitchFamily="18" charset="-127"/>
                  </a:rPr>
                  <a:t> </a:t>
                </a:r>
                <a:r>
                  <a:rPr lang="en-US" altLang="ko-KR" sz="1400" dirty="0">
                    <a:latin typeface="HY강B" pitchFamily="18" charset="-127"/>
                    <a:ea typeface="HY강B" pitchFamily="18" charset="-127"/>
                  </a:rPr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∞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sz="1400" dirty="0">
                    <a:latin typeface="HY강B" pitchFamily="18" charset="-127"/>
                    <a:ea typeface="HY강B" pitchFamily="18" charset="-127"/>
                  </a:rPr>
                  <a:t> </a:t>
                </a:r>
                <a:r>
                  <a:rPr lang="en-US" altLang="ko-KR" sz="1400" dirty="0">
                    <a:latin typeface="HY강B" pitchFamily="18" charset="-127"/>
                    <a:ea typeface="HY강B" pitchFamily="18" charset="-127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∞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sz="1400" dirty="0">
                    <a:latin typeface="HY강B" pitchFamily="18" charset="-127"/>
                    <a:ea typeface="HY강B" pitchFamily="18" charset="-127"/>
                  </a:rPr>
                  <a:t> </a:t>
                </a:r>
                <a:r>
                  <a:rPr lang="en-US" altLang="ko-KR" sz="1400" dirty="0">
                    <a:latin typeface="HY강B" pitchFamily="18" charset="-127"/>
                    <a:ea typeface="HY강B" pitchFamily="18" charset="-127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∞</m:t>
                    </m:r>
                  </m:oMath>
                </a14:m>
                <a:endParaRPr lang="ko-KR" altLang="en-US" sz="1400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8" y="5913172"/>
                <a:ext cx="3614352" cy="451598"/>
              </a:xfrm>
              <a:prstGeom prst="rect">
                <a:avLst/>
              </a:prstGeom>
              <a:blipFill rotWithShape="1"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812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4. </a:t>
            </a:r>
            <a:r>
              <a:rPr lang="en-US" altLang="ko-KR" sz="2400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934" y="980728"/>
            <a:ext cx="83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Logistic cost VS Cross entropy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6282" y="1780511"/>
            <a:ext cx="619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Logistic Cost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6282" y="2149843"/>
                <a:ext cx="5613910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𝐶</m:t>
                      </m:r>
                      <m:r>
                        <a:rPr lang="en-US" altLang="ko-KR" b="0" i="1" smtClean="0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=−</m:t>
                      </m:r>
                      <m:r>
                        <a:rPr lang="en-US" altLang="ko-KR" i="1">
                          <a:latin typeface="Cambria Math"/>
                        </a:rPr>
                        <m:t>𝑦𝑙𝑜𝑔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1 −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log</m:t>
                      </m:r>
                      <m:r>
                        <a:rPr lang="en-US" altLang="ko-KR" i="1">
                          <a:latin typeface="Cambria Math"/>
                        </a:rPr>
                        <m:t>⁡(1 −</m:t>
                      </m:r>
                      <m:r>
                        <a:rPr lang="en-US" altLang="ko-KR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82" y="2149843"/>
                <a:ext cx="5613910" cy="404983"/>
              </a:xfrm>
              <a:prstGeom prst="rect">
                <a:avLst/>
              </a:prstGeom>
              <a:blipFill rotWithShape="1"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686282" y="2684773"/>
            <a:ext cx="619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Cross entropy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86282" y="3031070"/>
                <a:ext cx="2694913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>
                          <a:latin typeface="HY강B" pitchFamily="18" charset="-127"/>
                          <a:ea typeface="HY강B" pitchFamily="18" charset="-127"/>
                          <a:sym typeface="Wingdings" pitchFamily="2" charset="2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HY강B" pitchFamily="18" charset="-127"/>
                          <a:ea typeface="HY강B" pitchFamily="18" charset="-127"/>
                          <a:sym typeface="Wingdings" pitchFamily="2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HY강B" pitchFamily="18" charset="-127"/>
                          <a:ea typeface="HY강B" pitchFamily="18" charset="-127"/>
                          <a:sym typeface="Wingdings" pitchFamily="2" charset="2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HY강B" pitchFamily="18" charset="-127"/>
                          <a:ea typeface="HY강B" pitchFamily="18" charset="-127"/>
                          <a:sym typeface="Wingdings" pitchFamily="2" charset="2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HY강B" pitchFamily="18" charset="-127"/>
                          <a:ea typeface="HY강B" pitchFamily="18" charset="-127"/>
                          <a:sym typeface="Wingdings" pitchFamily="2" charset="2"/>
                        </a:rPr>
                        <m:t>L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HY강B" pitchFamily="18" charset="-127"/>
                          <a:ea typeface="HY강B" pitchFamily="18" charset="-127"/>
                          <a:sym typeface="Wingdings" pitchFamily="2" charset="2"/>
                        </a:rPr>
                        <m:t>) =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/>
                            </a:rPr>
                            <m:t>𝐿𝑖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/>
                            </a:rPr>
                            <m:t>⁡(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𝑠𝑖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82" y="3031070"/>
                <a:ext cx="2694913" cy="7958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3567887" y="4327215"/>
            <a:ext cx="2032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Cost </a:t>
            </a:r>
            <a:r>
              <a:rPr lang="en-US" altLang="ko-KR" sz="2400" dirty="0" err="1">
                <a:latin typeface="HY강B" pitchFamily="18" charset="-127"/>
                <a:ea typeface="HY강B" pitchFamily="18" charset="-127"/>
              </a:rPr>
              <a:t>funtion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381195" y="3196010"/>
                <a:ext cx="53922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𝐶</m:t>
                      </m:r>
                      <m:r>
                        <a:rPr lang="en-US" altLang="ko-KR" b="0" i="1" smtClean="0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𝐿𝑖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=−</m:t>
                      </m:r>
                      <m:r>
                        <a:rPr lang="en-US" altLang="ko-KR" b="0" i="1" smtClean="0">
                          <a:latin typeface="Cambria Math"/>
                        </a:rPr>
                        <m:t>𝐿𝑖𝑙𝑜𝑔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𝑆𝑖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𝐿𝑖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log</m:t>
                      </m:r>
                      <m:r>
                        <a:rPr lang="en-US" altLang="ko-KR" i="1">
                          <a:latin typeface="Cambria Math"/>
                        </a:rPr>
                        <m:t>⁡(1 −</m:t>
                      </m:r>
                      <m:r>
                        <a:rPr lang="en-US" altLang="ko-KR" b="0" i="1" smtClean="0">
                          <a:latin typeface="Cambria Math"/>
                        </a:rPr>
                        <m:t>𝑆𝑖</m:t>
                      </m:r>
                      <m:r>
                        <a:rPr lang="en-US" altLang="ko-K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195" y="3196010"/>
                <a:ext cx="53922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459752" y="389240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두개의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예측 및 결과만 있기 때문에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47014" y="4723200"/>
                <a:ext cx="4128472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dirty="0" smtClean="0">
                          <a:latin typeface="Cambria Math"/>
                          <a:ea typeface="HY강B" pitchFamily="18" charset="-127"/>
                          <a:sym typeface="Wingdings" pitchFamily="2" charset="2"/>
                        </a:rPr>
                        <m:t>L</m:t>
                      </m:r>
                      <m:r>
                        <a:rPr lang="en-US" altLang="ko-KR" b="0" i="1" dirty="0" smtClean="0">
                          <a:latin typeface="Cambria Math"/>
                          <a:ea typeface="HY강B" pitchFamily="18" charset="-127"/>
                          <a:sym typeface="Wingdings" pitchFamily="2" charset="2"/>
                        </a:rPr>
                        <m:t>𝑜𝑠𝑠</m:t>
                      </m:r>
                      <m:r>
                        <a:rPr lang="en-US" altLang="ko-KR" b="0" i="1" dirty="0" smtClean="0">
                          <a:latin typeface="Cambria Math"/>
                          <a:ea typeface="HY강B" pitchFamily="18" charset="-127"/>
                          <a:sym typeface="Wingdings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HY강B" pitchFamily="18" charset="-127"/>
                          <a:ea typeface="HY강B" pitchFamily="18" charset="-127"/>
                          <a:sym typeface="Wingdings" pitchFamily="2" charset="2"/>
                        </a:rPr>
                        <m:t>= </m:t>
                      </m:r>
                      <m:r>
                        <a:rPr lang="en-US" altLang="ko-KR" b="0" i="1" dirty="0" smtClean="0">
                          <a:latin typeface="Cambria Math"/>
                          <a:ea typeface="HY강B" pitchFamily="18" charset="-127"/>
                          <a:sym typeface="Wingdings" pitchFamily="2" charset="2"/>
                        </a:rPr>
                        <m:t>1/</m:t>
                      </m:r>
                      <m:r>
                        <a:rPr lang="en-US" altLang="ko-KR" b="0" i="1" dirty="0" smtClean="0">
                          <a:latin typeface="Cambria Math"/>
                          <a:ea typeface="HY강B" pitchFamily="18" charset="-127"/>
                          <a:sym typeface="Wingdings" pitchFamily="2" charset="2"/>
                        </a:rPr>
                        <m:t>𝑁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𝑊𝑋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𝐿𝑖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014" y="4723200"/>
                <a:ext cx="4128472" cy="7645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910701" y="5623359"/>
            <a:ext cx="534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Gradient descent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447014" y="6085024"/>
                <a:ext cx="4128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HY강B" pitchFamily="18" charset="-127"/>
                    <a:ea typeface="HY강B" pitchFamily="18" charset="-127"/>
                  </a:rPr>
                  <a:t>-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𝛼</m:t>
                    </m:r>
                    <m:r>
                      <a:rPr lang="ko-KR" altLang="en-US" i="1" smtClean="0">
                        <a:latin typeface="Cambria Math"/>
                      </a:rPr>
                      <m:t>∆</m:t>
                    </m:r>
                  </m:oMath>
                </a14:m>
                <a:r>
                  <a:rPr lang="en-US" altLang="ko-KR" dirty="0">
                    <a:latin typeface="HY강B" pitchFamily="18" charset="-127"/>
                    <a:ea typeface="HY강B" pitchFamily="18" charset="-127"/>
                  </a:rPr>
                  <a:t>Loss(w1, w2) :</a:t>
                </a:r>
                <a:r>
                  <a:rPr lang="ko-KR" altLang="en-US" dirty="0" err="1">
                    <a:latin typeface="HY강B" pitchFamily="18" charset="-127"/>
                    <a:ea typeface="HY강B" pitchFamily="18" charset="-127"/>
                  </a:rPr>
                  <a:t>루즈값을</a:t>
                </a:r>
                <a:r>
                  <a:rPr lang="ko-KR" altLang="en-US" dirty="0">
                    <a:latin typeface="HY강B" pitchFamily="18" charset="-127"/>
                    <a:ea typeface="HY강B" pitchFamily="18" charset="-127"/>
                  </a:rPr>
                  <a:t> 미분한 것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014" y="6085024"/>
                <a:ext cx="412847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434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4. </a:t>
            </a:r>
            <a:r>
              <a:rPr lang="en-US" altLang="ko-KR" sz="2400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934" y="980728"/>
            <a:ext cx="83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200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ko-KR" altLang="en-US" sz="3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function Code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6282" y="1817305"/>
            <a:ext cx="600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Hypothesis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tf.nn.softmax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tf.matmul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(X, W)+b)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3995" y="2485221"/>
                <a:ext cx="2050871" cy="1101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>
                    <a:latin typeface="HY강B" pitchFamily="18" charset="-127"/>
                    <a:ea typeface="HY강B" pitchFamily="18" charset="-127"/>
                  </a:rPr>
                  <a:t>Matmul</a:t>
                </a:r>
                <a:r>
                  <a:rPr lang="en-US" altLang="ko-KR" dirty="0">
                    <a:latin typeface="HY강B" pitchFamily="18" charset="-127"/>
                    <a:ea typeface="HY강B" pitchFamily="18" charset="-127"/>
                  </a:rPr>
                  <a:t>(X,W)+b= </a:t>
                </a:r>
              </a:p>
              <a:p>
                <a:pPr algn="ctr"/>
                <a:r>
                  <a:rPr lang="en-US" altLang="ko-KR" dirty="0">
                    <a:latin typeface="HY강B" pitchFamily="18" charset="-127"/>
                    <a:ea typeface="HY강B" pitchFamily="18" charset="-127"/>
                  </a:rPr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𝐻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dirty="0">
                    <a:latin typeface="HY강B" pitchFamily="18" charset="-127"/>
                    <a:ea typeface="HY강B" pitchFamily="18" charset="-127"/>
                  </a:rPr>
                  <a:t>  </a:t>
                </a:r>
                <a:r>
                  <a:rPr lang="en-US" altLang="ko-KR" dirty="0">
                    <a:latin typeface="HY강B" pitchFamily="18" charset="-127"/>
                    <a:ea typeface="HY강B" pitchFamily="18" charset="-127"/>
                    <a:sym typeface="Wingdings" pitchFamily="2" charset="2"/>
                  </a:rPr>
                  <a:t> </a:t>
                </a:r>
                <a:endParaRPr lang="ko-KR" altLang="en-US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95" y="2485221"/>
                <a:ext cx="2050871" cy="1101905"/>
              </a:xfrm>
              <a:prstGeom prst="rect">
                <a:avLst/>
              </a:prstGeom>
              <a:blipFill rotWithShape="1">
                <a:blip r:embed="rId2"/>
                <a:stretch>
                  <a:fillRect t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-108520" y="2178324"/>
            <a:ext cx="619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강B" pitchFamily="18" charset="-127"/>
                <a:ea typeface="HY강B" pitchFamily="18" charset="-127"/>
              </a:rPr>
              <a:t>==&gt;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function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2638891" y="2677957"/>
                <a:ext cx="1440160" cy="1039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</a:rPr>
                  <a:t>S(</a:t>
                </a:r>
                <a:r>
                  <a:rPr lang="en-US" altLang="ko-KR" dirty="0" err="1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</a:rPr>
                  <a:t>yi</a:t>
                </a:r>
                <a:r>
                  <a:rPr lang="en-US" altLang="ko-KR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강B" pitchFamily="18" charset="-127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강B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  <a:ea typeface="HY강B" pitchFamily="18" charset="-127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HY강B" pitchFamily="18" charset="-127"/>
                              </a:rPr>
                              <m:t>𝑦𝑖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Y강B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HY강B" pitchFamily="18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HY강B" pitchFamily="18" charset="-127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HY강B" pitchFamily="18" charset="-127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endParaRP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91" y="2677957"/>
                <a:ext cx="1440160" cy="10394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079050" y="2808258"/>
                <a:ext cx="1296145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050" y="2808258"/>
                <a:ext cx="1296145" cy="7788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57137" y="3550354"/>
            <a:ext cx="103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강B" pitchFamily="18" charset="-127"/>
                <a:ea typeface="HY강B" pitchFamily="18" charset="-127"/>
              </a:rPr>
              <a:t>Scores</a:t>
            </a:r>
          </a:p>
          <a:p>
            <a:pPr algn="ctr"/>
            <a:r>
              <a:rPr lang="en-US" altLang="ko-KR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Logit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11960" y="3550354"/>
            <a:ext cx="146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강B" pitchFamily="18" charset="-127"/>
                <a:ea typeface="HY강B" pitchFamily="18" charset="-127"/>
              </a:rPr>
              <a:t>Probabilities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6282" y="4437112"/>
            <a:ext cx="600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Cost function: cross entropy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491880" y="4307585"/>
                <a:ext cx="4128472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dirty="0" smtClean="0">
                          <a:latin typeface="Cambria Math"/>
                          <a:ea typeface="HY강B" pitchFamily="18" charset="-127"/>
                          <a:sym typeface="Wingdings" pitchFamily="2" charset="2"/>
                        </a:rPr>
                        <m:t>L</m:t>
                      </m:r>
                      <m:r>
                        <a:rPr lang="en-US" altLang="ko-KR" b="0" i="1" dirty="0" smtClean="0">
                          <a:latin typeface="Cambria Math"/>
                          <a:ea typeface="HY강B" pitchFamily="18" charset="-127"/>
                          <a:sym typeface="Wingdings" pitchFamily="2" charset="2"/>
                        </a:rPr>
                        <m:t>𝑜𝑠𝑠</m:t>
                      </m:r>
                      <m:r>
                        <a:rPr lang="en-US" altLang="ko-KR" b="0" i="1" dirty="0" smtClean="0">
                          <a:latin typeface="Cambria Math"/>
                          <a:ea typeface="HY강B" pitchFamily="18" charset="-127"/>
                          <a:sym typeface="Wingdings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HY강B" pitchFamily="18" charset="-127"/>
                          <a:ea typeface="HY강B" pitchFamily="18" charset="-127"/>
                          <a:sym typeface="Wingdings" pitchFamily="2" charset="2"/>
                        </a:rPr>
                        <m:t>= </m:t>
                      </m:r>
                      <m:r>
                        <a:rPr lang="en-US" altLang="ko-KR" b="0" i="1" dirty="0" smtClean="0">
                          <a:latin typeface="Cambria Math"/>
                          <a:ea typeface="HY강B" pitchFamily="18" charset="-127"/>
                          <a:sym typeface="Wingdings" pitchFamily="2" charset="2"/>
                        </a:rPr>
                        <m:t>1/</m:t>
                      </m:r>
                      <m:r>
                        <a:rPr lang="en-US" altLang="ko-KR" b="0" i="1" dirty="0" smtClean="0">
                          <a:latin typeface="Cambria Math"/>
                          <a:ea typeface="HY강B" pitchFamily="18" charset="-127"/>
                          <a:sym typeface="Wingdings" pitchFamily="2" charset="2"/>
                        </a:rPr>
                        <m:t>𝑁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𝑊𝑋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𝐿𝑖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4307585"/>
                <a:ext cx="4128472" cy="7645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686282" y="5072153"/>
            <a:ext cx="784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Cost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tf.reduce_mean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(-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tf.reduce_sum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(Y * tf.log(hypothesis), axis(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중심선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)=1))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239852" y="5373216"/>
                <a:ext cx="4788532" cy="400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HY강B" pitchFamily="18" charset="-127"/>
                    <a:ea typeface="HY강B" pitchFamily="18" charset="-127"/>
                    <a:sym typeface="Wingdings" pitchFamily="2" charset="2"/>
                  </a:rPr>
                  <a:t>* Cross – Entropy : D(S, L) 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0" smtClean="0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log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⁡(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𝑠𝑖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852" y="5373216"/>
                <a:ext cx="4788532" cy="400944"/>
              </a:xfrm>
              <a:prstGeom prst="rect">
                <a:avLst/>
              </a:prstGeom>
              <a:blipFill rotWithShape="1">
                <a:blip r:embed="rId6"/>
                <a:stretch>
                  <a:fillRect l="-1018" t="-109091" b="-16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86282" y="5883800"/>
            <a:ext cx="784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Optimizer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tf.train.GradentDescentOptimizer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learning_rate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=0.1).minimize(cost)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77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4. </a:t>
            </a:r>
            <a:r>
              <a:rPr lang="en-US" altLang="ko-KR" sz="2400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934" y="980728"/>
            <a:ext cx="83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200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ko-KR" altLang="en-US" sz="3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function Code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395" y="1818982"/>
            <a:ext cx="55032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import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tensorflow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as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[[1, 2, 1, 1], [2, 1, 3, 2], [3, 1, 3, 4], [4, 1, 5, 5], [1, 7, 5, 5], 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                                                 [1, 2, 5, 6], [1, 6, 6, 6], [1, 7, 7, 7]]</a:t>
            </a:r>
          </a:p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[[0, 0, 1], [0, 0, 1], [0, 0, 1], [0, 1, 0], [0, 1, 0], [0, 1, 0], [1, 0, 0], [1, 0, 0]]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X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tf.placeholder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"float"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[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None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4])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Y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tf.placeholder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"float"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[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None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3])</a:t>
            </a:r>
          </a:p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nb_classes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3  #</a:t>
            </a:r>
            <a:r>
              <a:rPr lang="ko-KR" altLang="en-US" sz="1200" dirty="0" err="1">
                <a:latin typeface="HY강B" pitchFamily="18" charset="-127"/>
                <a:ea typeface="HY강B" pitchFamily="18" charset="-127"/>
              </a:rPr>
              <a:t>정적변수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W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tf.Variable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tf.random_normal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([4,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nb_classes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]), name=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'weight'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b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tf.Variable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tf.random_normal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([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nb_classes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]), name=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'bias'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 activations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exp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logits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) / 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reduce_sum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exp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logits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), dim)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hypothesis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tf.nn.softmax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tf.matmul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(X, W) + b)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Cross entropy cost/loss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cost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tf.reduce_mean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(-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tf.reduce_sum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(Y * tf.log(hypothesis), axis=1))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optimizer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tf.train.GradientDescentOptimizer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learning_rate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=0.1).minimize(cost)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37403" y="1876501"/>
            <a:ext cx="36119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with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tf.Session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() 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as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sess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sess.run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tf.global_variables_initializer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())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for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step 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in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range(2001):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sess.run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(optimizer,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feed_dict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={X: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Y: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})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all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sess.run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(hypothesis,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feed_dict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={X: [[1, 11, 7, 9],[1, 3, 4, 3],[1, 1, 0, 1]]</a:t>
            </a:r>
          </a:p>
          <a:p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if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step % 200 == 0: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    print(step,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sess.run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(cost,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feed_dict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={X: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Y: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})) 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Print(all,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sess.run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tf.arg_max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(all, 1)))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  <a:p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0209" y="1536168"/>
            <a:ext cx="329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구성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19552" y="1565503"/>
            <a:ext cx="329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실행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출력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3923928" y="4149080"/>
                <a:ext cx="1440160" cy="7510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</a:rPr>
                  <a:t>S(</a:t>
                </a:r>
                <a:r>
                  <a:rPr lang="en-US" altLang="ko-KR" dirty="0" err="1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</a:rPr>
                  <a:t>yi</a:t>
                </a:r>
                <a:r>
                  <a:rPr lang="en-US" altLang="ko-KR" dirty="0">
                    <a:solidFill>
                      <a:schemeClr val="tx1"/>
                    </a:solidFill>
                    <a:latin typeface="HY강B" pitchFamily="18" charset="-127"/>
                    <a:ea typeface="HY강B" pitchFamily="18" charset="-127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Y강B" pitchFamily="18" charset="-127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Y강B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  <a:ea typeface="HY강B" pitchFamily="18" charset="-127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HY강B" pitchFamily="18" charset="-127"/>
                              </a:rPr>
                              <m:t>𝑦𝑖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Y강B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HY강B" pitchFamily="18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HY강B" pitchFamily="18" charset="-127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HY강B" pitchFamily="18" charset="-127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endParaRP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149080"/>
                <a:ext cx="1440160" cy="7510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6876256" y="4077072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2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4. </a:t>
            </a:r>
            <a:r>
              <a:rPr lang="en-US" altLang="ko-KR" sz="2400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934" y="980728"/>
            <a:ext cx="83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200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ko-KR" altLang="en-US" sz="3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function Code(</a:t>
            </a:r>
            <a:r>
              <a:rPr lang="ko-KR" altLang="en-US" sz="3200" dirty="0">
                <a:latin typeface="HY강B" pitchFamily="18" charset="-127"/>
                <a:ea typeface="HY강B" pitchFamily="18" charset="-127"/>
              </a:rPr>
              <a:t>출력</a:t>
            </a: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6282" y="1844824"/>
            <a:ext cx="329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 Test &amp; one-hot encoding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3152" y="2214156"/>
            <a:ext cx="627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a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sess.run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(hypothesis,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feed_dict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={X: [[1, 11, 7, 9]]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Print(a,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sess.run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tf.arg_max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(a, 1)))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59752" y="2537321"/>
            <a:ext cx="1680200" cy="323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99283" y="2924944"/>
            <a:ext cx="262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가장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큰값을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정해준다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3152" y="3294276"/>
            <a:ext cx="509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a = [[0.003 0.9 0.097]]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[1]  </a:t>
            </a:r>
            <a:r>
              <a:rPr lang="en-US" altLang="ko-KR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 [0 </a:t>
            </a:r>
            <a:r>
              <a:rPr lang="en-US" altLang="ko-KR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  <a:sym typeface="Wingdings" pitchFamily="2" charset="2"/>
              </a:rPr>
              <a:t>1</a:t>
            </a:r>
            <a:r>
              <a:rPr lang="en-US" altLang="ko-KR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 2] 1</a:t>
            </a:r>
            <a:r>
              <a:rPr lang="ko-KR" altLang="en-US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이</a:t>
            </a:r>
            <a:r>
              <a:rPr lang="en-US" altLang="ko-KR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 </a:t>
            </a:r>
            <a:r>
              <a:rPr lang="ko-KR" altLang="en-US" dirty="0" err="1">
                <a:latin typeface="HY강B" pitchFamily="18" charset="-127"/>
                <a:ea typeface="HY강B" pitchFamily="18" charset="-127"/>
                <a:sym typeface="Wingdings" pitchFamily="2" charset="2"/>
              </a:rPr>
              <a:t>가장크다</a:t>
            </a:r>
            <a:r>
              <a:rPr lang="en-US" altLang="ko-KR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. 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3152" y="4149080"/>
            <a:ext cx="7863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all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sess.run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(hypothesis,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feed_dict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={X: [[1, 11, 7, 9],[1, 3, 4, 3],[1, 1, 0, 1]]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Print(all,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sess.run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tf.arg_max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(all, 1)))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3152" y="5229200"/>
            <a:ext cx="5991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all = [[0.003 0.9 0.097][0.9 0.06 0.04][0.001 0.009 0.9]]</a:t>
            </a: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=&gt;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[1 0 2]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3525471" y="4800287"/>
            <a:ext cx="566457" cy="433789"/>
          </a:xfrm>
          <a:prstGeom prst="down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48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2691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4. </a:t>
            </a:r>
            <a:r>
              <a:rPr lang="en-US" altLang="ko-KR" sz="2400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934" y="980728"/>
            <a:ext cx="83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200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ko-KR" altLang="en-US" sz="3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function Code(</a:t>
            </a:r>
            <a:r>
              <a:rPr lang="ko-KR" altLang="en-US" sz="3200" dirty="0">
                <a:latin typeface="HY강B" pitchFamily="18" charset="-127"/>
                <a:ea typeface="HY강B" pitchFamily="18" charset="-127"/>
              </a:rPr>
              <a:t>결과</a:t>
            </a: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050" name="Picture 2" descr="C:\Users\SeongYun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06" y="1916832"/>
            <a:ext cx="7566096" cy="328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577354" y="4581128"/>
            <a:ext cx="3783048" cy="623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572000" y="5661248"/>
            <a:ext cx="366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X: [[1, 11, 7, 9],[1, 3, 4, 3],[1, 1, 0, 1]]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8004" y="6030580"/>
            <a:ext cx="366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Y: [[0, 1, 0],[1, 0, 0],[0, 0, 1]]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6156176" y="5301208"/>
            <a:ext cx="648072" cy="288032"/>
          </a:xfrm>
          <a:prstGeom prst="down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443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4. </a:t>
            </a:r>
            <a:r>
              <a:rPr lang="en-US" altLang="ko-KR" sz="2400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934" y="980728"/>
            <a:ext cx="83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Fancy</a:t>
            </a:r>
            <a:r>
              <a:rPr lang="ko-KR" altLang="en-US" sz="3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200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ko-KR" altLang="en-US" sz="3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function Code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6282" y="1772816"/>
            <a:ext cx="69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1.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Softmax_cross_entropy_with_logits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7965" y="2150017"/>
            <a:ext cx="692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Logits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tf.matmul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(X, W) + b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Hypothesis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tf.nn.softmax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logits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9592" y="3447290"/>
            <a:ext cx="69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cost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tf.reduce_mean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(-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tf.reduce_sum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(Y * tf.log(hypothesis), axis = 1))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9592" y="4058488"/>
            <a:ext cx="79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cost_i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tf.nn.softmax_cross_entropy_with_logits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logits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logits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labels=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Y_one_hot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9592" y="4427820"/>
            <a:ext cx="79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cost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tf.reduce_mean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cost_i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7965" y="2150017"/>
            <a:ext cx="703121" cy="384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568980" y="3478611"/>
            <a:ext cx="322869" cy="338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1619" y="312890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One-hot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28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271792" y="64979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강B" pitchFamily="18" charset="-127"/>
                <a:ea typeface="HY강B" pitchFamily="18" charset="-127"/>
              </a:rPr>
              <a:t>Chapter.2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4460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1.How to minimize cost 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8935" y="1193354"/>
            <a:ext cx="609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Hypothesis and Cost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86282" y="2833605"/>
                <a:ext cx="7261694" cy="526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altLang="ko-KR" sz="2500" dirty="0">
                    <a:latin typeface="HY강B" pitchFamily="18" charset="-127"/>
                    <a:ea typeface="HY강B" pitchFamily="18" charset="-127"/>
                  </a:rPr>
                  <a:t>cost(W, b) = </a:t>
                </a:r>
                <a:r>
                  <a:rPr lang="en-US" altLang="ko-KR" sz="2500" dirty="0">
                    <a:latin typeface="HY강B" pitchFamily="18" charset="-127"/>
                    <a:ea typeface="HY강B" pitchFamily="18" charset="-127"/>
                  </a:rPr>
                  <a:t>1/m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2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5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5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altLang="ko-KR" sz="2500" b="0" i="1" smtClean="0">
                            <a:latin typeface="Cambria Math"/>
                          </a:rPr>
                          <m:t>((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b="0" i="1" smtClean="0">
                                <a:latin typeface="Cambria Math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ko-KR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5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en-US" altLang="ko-KR" sz="25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sz="2500" b="0" i="1" smtClean="0">
                            <a:latin typeface="Cambria Math"/>
                          </a:rPr>
                          <m:t>) </m:t>
                        </m:r>
                        <m:sSup>
                          <m:sSupPr>
                            <m:ctrlPr>
                              <a:rPr lang="pt-BR" altLang="ko-KR" sz="25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500" b="0" i="1" smtClean="0">
                                <a:latin typeface="Cambria Math"/>
                              </a:rPr>
                              <m:t> </m:t>
                            </m:r>
                          </m:e>
                          <m:sup>
                            <m:r>
                              <a:rPr lang="en-US" altLang="ko-KR" sz="25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sz="2500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82" y="2833605"/>
                <a:ext cx="7261694" cy="526554"/>
              </a:xfrm>
              <a:prstGeom prst="rect">
                <a:avLst/>
              </a:prstGeom>
              <a:blipFill rotWithShape="1">
                <a:blip r:embed="rId2"/>
                <a:stretch>
                  <a:fillRect l="-1427" t="-9302" b="-174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707639" y="2348880"/>
            <a:ext cx="500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H(x) = W x + b</a:t>
            </a:r>
          </a:p>
        </p:txBody>
      </p:sp>
      <p:sp>
        <p:nvSpPr>
          <p:cNvPr id="2" name="아래쪽 화살표 1"/>
          <p:cNvSpPr/>
          <p:nvPr/>
        </p:nvSpPr>
        <p:spPr>
          <a:xfrm>
            <a:off x="1728195" y="3519259"/>
            <a:ext cx="576377" cy="57606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60904" y="3607236"/>
            <a:ext cx="3912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Simplified hypothesis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639" y="4221088"/>
            <a:ext cx="500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H(x) = W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86282" y="4725144"/>
                <a:ext cx="7261694" cy="486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altLang="ko-KR" sz="2500" dirty="0">
                    <a:latin typeface="HY강B" pitchFamily="18" charset="-127"/>
                    <a:ea typeface="HY강B" pitchFamily="18" charset="-127"/>
                  </a:rPr>
                  <a:t>cost(W) = </a:t>
                </a:r>
                <a:r>
                  <a:rPr lang="en-US" altLang="ko-KR" sz="2500" dirty="0">
                    <a:latin typeface="HY강B" pitchFamily="18" charset="-127"/>
                    <a:ea typeface="HY강B" pitchFamily="18" charset="-127"/>
                  </a:rPr>
                  <a:t>1/m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2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5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5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altLang="ko-KR" sz="25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𝑊𝑥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)−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sz="2500" b="0" i="1" smtClean="0">
                            <a:latin typeface="Cambria Math"/>
                          </a:rPr>
                          <m:t>) </m:t>
                        </m:r>
                        <m:sSup>
                          <m:sSupPr>
                            <m:ctrlPr>
                              <a:rPr lang="pt-BR" altLang="ko-KR" sz="25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500" b="0" i="1" smtClean="0">
                                <a:latin typeface="Cambria Math"/>
                              </a:rPr>
                              <m:t> </m:t>
                            </m:r>
                          </m:e>
                          <m:sup>
                            <m:r>
                              <a:rPr lang="en-US" altLang="ko-KR" sz="25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sz="2500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82" y="4725144"/>
                <a:ext cx="7261694" cy="486030"/>
              </a:xfrm>
              <a:prstGeom prst="rect">
                <a:avLst/>
              </a:prstGeom>
              <a:blipFill rotWithShape="1">
                <a:blip r:embed="rId3"/>
                <a:stretch>
                  <a:fillRect l="-1427" t="-13750" b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SeongYun\Desktop\캡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634" y="4095323"/>
            <a:ext cx="3278887" cy="245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아래쪽 화살표 25"/>
          <p:cNvSpPr/>
          <p:nvPr/>
        </p:nvSpPr>
        <p:spPr>
          <a:xfrm rot="16200000">
            <a:off x="4945200" y="5589396"/>
            <a:ext cx="576377" cy="57606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1920" y="569276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Looks like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812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4. </a:t>
            </a:r>
            <a:r>
              <a:rPr lang="en-US" altLang="ko-KR" sz="2400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934" y="980728"/>
            <a:ext cx="83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Example(Animal Classification)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7" name="Picture 3" descr="https://lh4.googleusercontent.com/cULIWkdAKDBAnO_mFc6RbvtYvE9XhA0i1FjYhBGSTkJ8m4FfHNrjDeFIL4WMxyb2cZmq_aPVN_7NXaZTNg-U_3nfpHJTkQ399u19kJhvI9nF-oH5DCfpGRT1Ruy8BnXbS2r6gZ6V64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19" y="4247241"/>
            <a:ext cx="8568952" cy="209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sNhbiaFtksLKEGMhIXgpXyOJAa4a8pSGgJwNb9cSk281cKJdSDW1831dUNW_277wcVDBL5xT17DzsbgAaPoIZcKjIX8LhOTmrJwPvEOFFxVo-Qi3oEetnClj1P16wbjIZd3_gV8ggA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69" y="1700808"/>
            <a:ext cx="248706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87824" y="2313746"/>
            <a:ext cx="590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동물들을 분류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x_data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특징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y_data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새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벌레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물고기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포유류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614" y="3877909"/>
            <a:ext cx="838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특징들 머리의 개수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다리의 개수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귀의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개수등등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,,,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434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4. </a:t>
            </a:r>
            <a:r>
              <a:rPr lang="en-US" altLang="ko-KR" sz="2400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934" y="980728"/>
            <a:ext cx="83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Example(Animal Classification)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6282" y="1916832"/>
            <a:ext cx="554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tf.one_hot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and reshape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627" y="3140968"/>
            <a:ext cx="78461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Y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tf.placeholder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(tf.int32, [</a:t>
            </a:r>
            <a:r>
              <a:rPr lang="en-US" altLang="ko-KR" b="1" dirty="0">
                <a:latin typeface="HY강B" pitchFamily="18" charset="-127"/>
                <a:ea typeface="HY강B" pitchFamily="18" charset="-127"/>
              </a:rPr>
              <a:t>None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1])  </a:t>
            </a:r>
            <a:r>
              <a:rPr lang="en-US" altLang="ko-KR" i="1" dirty="0">
                <a:latin typeface="HY강B" pitchFamily="18" charset="-127"/>
                <a:ea typeface="HY강B" pitchFamily="18" charset="-127"/>
              </a:rPr>
              <a:t># 0 ~ 6, shape=(?, 1)</a:t>
            </a: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Y_one_hot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tf.one_hot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(Y,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nb_classes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  </a:t>
            </a:r>
            <a:r>
              <a:rPr lang="en-US" altLang="ko-KR" i="1" dirty="0">
                <a:latin typeface="HY강B" pitchFamily="18" charset="-127"/>
                <a:ea typeface="HY강B" pitchFamily="18" charset="-127"/>
              </a:rPr>
              <a:t># one hot shape=(?, 1, 7)</a:t>
            </a: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Y_one_hot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tf.reshape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Y_one_hot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[-1,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nb_classes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]) </a:t>
            </a:r>
            <a:r>
              <a:rPr lang="en-US" altLang="ko-KR" i="1" dirty="0">
                <a:latin typeface="HY강B" pitchFamily="18" charset="-127"/>
                <a:ea typeface="HY강B" pitchFamily="18" charset="-127"/>
              </a:rPr>
              <a:t># shape=(?, 7)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br>
              <a:rPr lang="en-US" altLang="ko-KR" dirty="0">
                <a:latin typeface="HY강B" pitchFamily="18" charset="-127"/>
                <a:ea typeface="HY강B" pitchFamily="18" charset="-127"/>
              </a:rPr>
            </a:b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2846" y="2539368"/>
            <a:ext cx="2858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If)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nb_classes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= 7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일경우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br>
              <a:rPr lang="en-US" altLang="ko-KR" dirty="0">
                <a:latin typeface="HY강B" pitchFamily="18" charset="-127"/>
                <a:ea typeface="HY강B" pitchFamily="18" charset="-127"/>
              </a:rPr>
            </a:b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2846" y="4383487"/>
            <a:ext cx="669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Y = [[0], [3]] </a:t>
            </a:r>
            <a:r>
              <a:rPr lang="en-US" altLang="ko-KR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 [[1000000]] [[0001000]]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2846" y="5216225"/>
            <a:ext cx="669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Y = </a:t>
            </a:r>
            <a:r>
              <a:rPr lang="en-US" altLang="ko-KR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[[1000000]] [[0001000]]  [[1000000], [0001000]]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2846" y="3573016"/>
            <a:ext cx="669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Y = [[0], [3]]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117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4. </a:t>
            </a:r>
            <a:r>
              <a:rPr lang="en-US" altLang="ko-KR" sz="2400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934" y="980728"/>
            <a:ext cx="83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Example(Animal Classification)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303" y="1844824"/>
            <a:ext cx="597666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import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tensorflow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as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xy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np.loadtxt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'data-04-zoo.csv'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delimiter=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','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dtype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=np.float32)</a:t>
            </a:r>
          </a:p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xy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[:, 0:-1]</a:t>
            </a:r>
          </a:p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xy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[:, [-1]]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nb_classes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7  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0 ~ 6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X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tf.placeholder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(tf.float32, [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None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16])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Y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tf.placeholder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(tf.int32, [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None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1])  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0 ~ 6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Y_one_hot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b="1" dirty="0" err="1">
                <a:latin typeface="HY강B" pitchFamily="18" charset="-127"/>
                <a:ea typeface="HY강B" pitchFamily="18" charset="-127"/>
              </a:rPr>
              <a:t>tf.one_hot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(Y,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nb_classes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  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one hot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Y_one_hot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tf.reshape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Y_one_hot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[-1,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nb_classes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])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W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tf.Variable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tf.random_normal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([16,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nb_classes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]), name=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'weight'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b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tf.Variable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tf.random_normal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([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nb_classes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]), name=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'bias'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tf.nn.softmax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 computes 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 activations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exp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logits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) / 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reduce_sum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exp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logits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), dim)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logits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tf.matmul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(X, W) + b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hypothesis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tf.nn.softmax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logits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Cross entropy cost/loss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cost_i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tf.nn.softmax_cross_entropy_with_logits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logits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=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logits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                                         labels=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Y_one_hot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cost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tf.reduce_mean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cost_i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optimizer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tf.train.GradientDescentOptimizer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learning_rate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=0.1).minimize(cost)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7354" y="2276872"/>
            <a:ext cx="59766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prediction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tf.argmax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(hypothesis, 1)</a:t>
            </a:r>
          </a:p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correct_prediction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tf.equal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(prediction,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tf.argmax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Y_one_hot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1))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accuracy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tf.reduce_mean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tf.cast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correct_prediction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tf.float32))</a:t>
            </a:r>
          </a:p>
          <a:p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Launch graph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with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tf.Session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() 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as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sess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sess.run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tf.global_variables_initializer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())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for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step 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in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range(2000):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sess.run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(optimizer,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feed_dict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={X: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Y: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})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if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step % 100 == 0: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    loss,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acc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sess.run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([cost, accuracy],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feed_dict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={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                         X: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Y: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})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    print(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"Step: {:5}\</a:t>
            </a:r>
            <a:r>
              <a:rPr lang="en-US" altLang="ko-KR" sz="1200" b="1" dirty="0" err="1">
                <a:latin typeface="HY강B" pitchFamily="18" charset="-127"/>
                <a:ea typeface="HY강B" pitchFamily="18" charset="-127"/>
              </a:rPr>
              <a:t>tLoss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: {:.3f}\</a:t>
            </a:r>
            <a:r>
              <a:rPr lang="en-US" altLang="ko-KR" sz="1200" b="1" dirty="0" err="1">
                <a:latin typeface="HY강B" pitchFamily="18" charset="-127"/>
                <a:ea typeface="HY강B" pitchFamily="18" charset="-127"/>
              </a:rPr>
              <a:t>tAcc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: {:.2%}"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.format(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        step, loss,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acc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Let's see if we can predict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  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pred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sess.run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(prediction,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feed_dict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={X: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})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y_data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: (N,1) = flatten =&gt; (N, ) matches 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pred.shape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  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for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p, y 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in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zip(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pred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y_data.flatten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()):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print(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"[{}] Prediction: {} True Y: {}"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.format(p ==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(y), p,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(y)))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3278" y="1565503"/>
            <a:ext cx="329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구성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00706" y="1935748"/>
            <a:ext cx="329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실행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출력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07965" y="3717032"/>
            <a:ext cx="26559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48167" y="3897052"/>
            <a:ext cx="228829" cy="2051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97927" y="401848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Everything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385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4. </a:t>
            </a:r>
            <a:r>
              <a:rPr lang="en-US" altLang="ko-KR" sz="2400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934" y="980728"/>
            <a:ext cx="83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Example(Animal Classification)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303" y="1844824"/>
            <a:ext cx="597666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import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tensorflow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as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xy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np.loadtxt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'data-04-zoo.csv'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delimiter=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','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dtype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=np.float32)</a:t>
            </a:r>
          </a:p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xy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[:, 0:-1]</a:t>
            </a:r>
          </a:p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xy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[:, [-1]]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nb_classes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7  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0 ~ 6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X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tf.placeholder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(tf.float32, [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None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16])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Y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tf.placeholder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(tf.int32, [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None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1])  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0 ~ 6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Y_one_hot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b="1" dirty="0" err="1">
                <a:latin typeface="HY강B" pitchFamily="18" charset="-127"/>
                <a:ea typeface="HY강B" pitchFamily="18" charset="-127"/>
              </a:rPr>
              <a:t>tf.one_hot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(Y,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nb_classes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  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one hot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Y_one_hot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tf.reshape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Y_one_hot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[-1,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nb_classes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])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W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tf.Variable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tf.random_normal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([16,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nb_classes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]), name=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'weight'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b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tf.Variable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tf.random_normal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([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nb_classes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]), name=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'bias'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tf.nn.softmax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 computes 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 activations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exp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logits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) / 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reduce_sum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exp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logits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), dim)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logits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tf.matmul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(X, W) + b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hypothesis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tf.nn.softmax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logits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Cross entropy cost/loss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cost_i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tf.nn.softmax_cross_entropy_with_logits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logits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=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logits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                                         labels=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Y_one_hot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cost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tf.reduce_mean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cost_i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optimizer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tf.train.GradientDescentOptimizer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learning_rate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=0.1).minimize(cost)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7354" y="2276872"/>
            <a:ext cx="59766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prediction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tf.argmax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(hypothesis, 1)</a:t>
            </a:r>
          </a:p>
          <a:p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correct_prediction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tf.equal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(prediction,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tf.argmax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Y_one_hot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1))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accuracy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tf.reduce_mean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tf.cast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correct_prediction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tf.float32))</a:t>
            </a:r>
          </a:p>
          <a:p>
            <a:endParaRPr lang="en-US" altLang="ko-KR" sz="1200" b="1" dirty="0">
              <a:latin typeface="HY강B" pitchFamily="18" charset="-127"/>
              <a:ea typeface="HY강B" pitchFamily="18" charset="-127"/>
            </a:endParaRPr>
          </a:p>
          <a:p>
            <a:endParaRPr lang="en-US" altLang="ko-KR" sz="12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with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tf.Session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() 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as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sess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sess.run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tf.global_variables_initializer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())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for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step 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in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range(2000):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sess.run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(optimizer,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feed_dict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={X: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Y: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})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if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step % 100 == 0: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    loss,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acc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sess.run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([cost, accuracy],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feed_dict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={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                         X: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Y: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})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    print(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"Step: {:5}\</a:t>
            </a:r>
            <a:r>
              <a:rPr lang="en-US" altLang="ko-KR" sz="1200" b="1" dirty="0" err="1">
                <a:latin typeface="HY강B" pitchFamily="18" charset="-127"/>
                <a:ea typeface="HY강B" pitchFamily="18" charset="-127"/>
              </a:rPr>
              <a:t>tLoss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: {:.3f}\</a:t>
            </a:r>
            <a:r>
              <a:rPr lang="en-US" altLang="ko-KR" sz="1200" b="1" dirty="0" err="1">
                <a:latin typeface="HY강B" pitchFamily="18" charset="-127"/>
                <a:ea typeface="HY강B" pitchFamily="18" charset="-127"/>
              </a:rPr>
              <a:t>tAcc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: {:.2%}"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.format(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        step, loss,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acc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))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Let's see if we can predict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  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pred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 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sess.run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(prediction,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feed_dict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={X: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x_data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})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# 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y_data</a:t>
            </a:r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: (N,1) = flatten =&gt; (N, ) matches </a:t>
            </a:r>
            <a:r>
              <a:rPr lang="en-US" altLang="ko-KR" sz="1200" i="1" dirty="0" err="1">
                <a:latin typeface="HY강B" pitchFamily="18" charset="-127"/>
                <a:ea typeface="HY강B" pitchFamily="18" charset="-127"/>
              </a:rPr>
              <a:t>pred.shape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i="1" dirty="0">
                <a:latin typeface="HY강B" pitchFamily="18" charset="-127"/>
                <a:ea typeface="HY강B" pitchFamily="18" charset="-127"/>
              </a:rPr>
              <a:t>  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for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p, y 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in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zip(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pred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y_data.flatten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()):</a:t>
            </a:r>
          </a:p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      print(</a:t>
            </a:r>
            <a:r>
              <a:rPr lang="en-US" altLang="ko-KR" sz="1200" b="1" dirty="0">
                <a:latin typeface="HY강B" pitchFamily="18" charset="-127"/>
                <a:ea typeface="HY강B" pitchFamily="18" charset="-127"/>
              </a:rPr>
              <a:t>"[{}] Prediction: {} True Y: {}"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.format(p ==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(y), p, </a:t>
            </a:r>
            <a:r>
              <a:rPr lang="en-US" altLang="ko-KR" sz="12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(y)))</a:t>
            </a:r>
          </a:p>
          <a:p>
            <a:br>
              <a:rPr lang="en-US" altLang="ko-KR" sz="1200" dirty="0">
                <a:latin typeface="HY강B" pitchFamily="18" charset="-127"/>
                <a:ea typeface="HY강B" pitchFamily="18" charset="-127"/>
              </a:rPr>
            </a:b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3278" y="1565503"/>
            <a:ext cx="329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구성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7354" y="2852936"/>
            <a:ext cx="329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*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실행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&amp;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출력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07965" y="3717032"/>
            <a:ext cx="26559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48167" y="3897052"/>
            <a:ext cx="228829" cy="2051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97927" y="401848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Everything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0523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4. </a:t>
            </a:r>
            <a:r>
              <a:rPr lang="en-US" altLang="ko-KR" sz="2400" dirty="0" err="1">
                <a:latin typeface="HY강B" pitchFamily="18" charset="-127"/>
                <a:ea typeface="HY강B" pitchFamily="18" charset="-127"/>
              </a:rPr>
              <a:t>Softmax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934" y="980728"/>
            <a:ext cx="83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Example(Animal Classification)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6" name="Picture 2" descr="C:\Users\SeongYun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679" y="2276872"/>
            <a:ext cx="5867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7608" y="1734249"/>
            <a:ext cx="137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HY강B" pitchFamily="18" charset="-127"/>
                <a:ea typeface="HY강B" pitchFamily="18" charset="-127"/>
              </a:rPr>
              <a:t>*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결과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3671900" y="3446445"/>
            <a:ext cx="216024" cy="2160240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88285" y="5628808"/>
            <a:ext cx="218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학습할 수록 정확도 증가</a:t>
            </a:r>
          </a:p>
        </p:txBody>
      </p:sp>
      <p:sp>
        <p:nvSpPr>
          <p:cNvPr id="11" name="위로 구부러진 화살표 10"/>
          <p:cNvSpPr/>
          <p:nvPr/>
        </p:nvSpPr>
        <p:spPr>
          <a:xfrm>
            <a:off x="6516216" y="5908415"/>
            <a:ext cx="879863" cy="323166"/>
          </a:xfrm>
          <a:prstGeom prst="curved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36067" y="620666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강B" pitchFamily="18" charset="-127"/>
                <a:ea typeface="HY강B" pitchFamily="18" charset="-127"/>
              </a:rPr>
              <a:t>일치</a:t>
            </a:r>
          </a:p>
        </p:txBody>
      </p:sp>
    </p:spTree>
    <p:extLst>
      <p:ext uri="{BB962C8B-B14F-4D97-AF65-F5344CB8AC3E}">
        <p14:creationId xmlns:p14="http://schemas.microsoft.com/office/powerpoint/2010/main" val="1539580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39552" y="1997943"/>
            <a:ext cx="7848872" cy="4698726"/>
            <a:chOff x="469042" y="1772816"/>
            <a:chExt cx="7848872" cy="4698726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469042" y="2439094"/>
              <a:ext cx="2520280" cy="21602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989322" y="2439094"/>
              <a:ext cx="3240360" cy="381642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2125226" y="2439094"/>
              <a:ext cx="864096" cy="172819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581610" y="1772816"/>
              <a:ext cx="2736304" cy="52226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>
              <a:off x="4213458" y="1772816"/>
              <a:ext cx="1368152" cy="304254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5581610" y="1772816"/>
              <a:ext cx="864096" cy="59427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393478" y="2996952"/>
              <a:ext cx="1188132" cy="347459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1333138" y="2996952"/>
              <a:ext cx="3060340" cy="325856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3997434" y="2996952"/>
              <a:ext cx="396044" cy="1982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393478" y="2996952"/>
              <a:ext cx="3924436" cy="13503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정육면체 44"/>
          <p:cNvSpPr/>
          <p:nvPr/>
        </p:nvSpPr>
        <p:spPr>
          <a:xfrm>
            <a:off x="417139" y="4743350"/>
            <a:ext cx="216024" cy="216024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정육면체 45"/>
          <p:cNvSpPr/>
          <p:nvPr/>
        </p:nvSpPr>
        <p:spPr>
          <a:xfrm>
            <a:off x="2087724" y="4284401"/>
            <a:ext cx="216024" cy="216024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정육면체 46"/>
          <p:cNvSpPr/>
          <p:nvPr/>
        </p:nvSpPr>
        <p:spPr>
          <a:xfrm>
            <a:off x="1295636" y="6390620"/>
            <a:ext cx="216024" cy="216024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정육면체 47"/>
          <p:cNvSpPr/>
          <p:nvPr/>
        </p:nvSpPr>
        <p:spPr>
          <a:xfrm>
            <a:off x="4175956" y="4932473"/>
            <a:ext cx="216024" cy="216024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정육면체 48"/>
          <p:cNvSpPr/>
          <p:nvPr/>
        </p:nvSpPr>
        <p:spPr>
          <a:xfrm>
            <a:off x="5508104" y="6548918"/>
            <a:ext cx="216024" cy="216024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정육면체 49"/>
          <p:cNvSpPr/>
          <p:nvPr/>
        </p:nvSpPr>
        <p:spPr>
          <a:xfrm>
            <a:off x="6192180" y="6372633"/>
            <a:ext cx="216024" cy="216024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정육면체 50"/>
          <p:cNvSpPr/>
          <p:nvPr/>
        </p:nvSpPr>
        <p:spPr>
          <a:xfrm>
            <a:off x="8241775" y="4477487"/>
            <a:ext cx="216024" cy="216024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2103" y="1857883"/>
            <a:ext cx="8383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HY강B" pitchFamily="18" charset="-127"/>
                <a:ea typeface="HY강B" pitchFamily="18" charset="-127"/>
              </a:rPr>
              <a:t>END &amp; Q/A</a:t>
            </a:r>
            <a:endParaRPr lang="ko-KR" altLang="en-US" sz="80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316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271792" y="64979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강B" pitchFamily="18" charset="-127"/>
                <a:ea typeface="HY강B" pitchFamily="18" charset="-127"/>
              </a:rPr>
              <a:t>Chapter.2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4460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1.How to minimize cost 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8935" y="1193354"/>
            <a:ext cx="609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Minimize Cost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6282" y="1961849"/>
            <a:ext cx="7261694" cy="48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Y강B" pitchFamily="18" charset="-127"/>
                <a:ea typeface="HY강B" pitchFamily="18" charset="-127"/>
              </a:rPr>
              <a:t>Gradient descent algorithm(</a:t>
            </a:r>
            <a:r>
              <a:rPr lang="ko-KR" altLang="en-US" sz="2500" dirty="0">
                <a:latin typeface="HY강B" pitchFamily="18" charset="-127"/>
                <a:ea typeface="HY강B" pitchFamily="18" charset="-127"/>
              </a:rPr>
              <a:t>경사 하강 알고리즘</a:t>
            </a:r>
            <a:r>
              <a:rPr lang="en-US" altLang="ko-KR" sz="25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5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1" name="Picture 2" descr="C:\Users\SeongYun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895" y="2708920"/>
            <a:ext cx="480691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/>
          <p:nvPr/>
        </p:nvCxnSpPr>
        <p:spPr>
          <a:xfrm flipV="1">
            <a:off x="6084168" y="3142109"/>
            <a:ext cx="609972" cy="1386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5438868" y="4509120"/>
            <a:ext cx="689012" cy="10801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4873749" y="5344455"/>
            <a:ext cx="833028" cy="684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538768" y="5739637"/>
            <a:ext cx="846745" cy="342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자유형 43"/>
          <p:cNvSpPr/>
          <p:nvPr/>
        </p:nvSpPr>
        <p:spPr>
          <a:xfrm>
            <a:off x="6083156" y="3246833"/>
            <a:ext cx="1390650" cy="2314575"/>
          </a:xfrm>
          <a:custGeom>
            <a:avLst/>
            <a:gdLst>
              <a:gd name="connsiteX0" fmla="*/ 1390650 w 1390650"/>
              <a:gd name="connsiteY0" fmla="*/ 0 h 2314575"/>
              <a:gd name="connsiteX1" fmla="*/ 952500 w 1390650"/>
              <a:gd name="connsiteY1" fmla="*/ 1524000 h 2314575"/>
              <a:gd name="connsiteX2" fmla="*/ 0 w 1390650"/>
              <a:gd name="connsiteY2" fmla="*/ 2314575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650" h="2314575">
                <a:moveTo>
                  <a:pt x="1390650" y="0"/>
                </a:moveTo>
                <a:cubicBezTo>
                  <a:pt x="1287462" y="569119"/>
                  <a:pt x="1184275" y="1138238"/>
                  <a:pt x="952500" y="1524000"/>
                </a:cubicBezTo>
                <a:cubicBezTo>
                  <a:pt x="720725" y="1909762"/>
                  <a:pt x="360362" y="2112168"/>
                  <a:pt x="0" y="2314575"/>
                </a:cubicBezTo>
              </a:path>
            </a:pathLst>
          </a:cu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/>
          <p:cNvSpPr/>
          <p:nvPr/>
        </p:nvSpPr>
        <p:spPr>
          <a:xfrm rot="14770727">
            <a:off x="5794415" y="5405671"/>
            <a:ext cx="360040" cy="38528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263948" y="3197261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1.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임의의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W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를 추측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99904" y="4343743"/>
            <a:ext cx="1844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2.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정해준 기준만큼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learning_rate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기울기를 감소시킨다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61536" y="6165303"/>
            <a:ext cx="295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기울기의 절대값이 최소가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될때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까지 반복한다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65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4460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1.How to minimize cost 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8935" y="1193354"/>
            <a:ext cx="609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Minimize Cost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6282" y="1961849"/>
            <a:ext cx="7261694" cy="48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Y강B" pitchFamily="18" charset="-127"/>
                <a:ea typeface="HY강B" pitchFamily="18" charset="-127"/>
              </a:rPr>
              <a:t>Formal definition</a:t>
            </a:r>
            <a:endParaRPr lang="ko-KR" altLang="en-US" sz="25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아래쪽 화살표 35"/>
          <p:cNvSpPr/>
          <p:nvPr/>
        </p:nvSpPr>
        <p:spPr>
          <a:xfrm>
            <a:off x="3269660" y="2996952"/>
            <a:ext cx="288189" cy="288032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86282" y="2447879"/>
                <a:ext cx="7261694" cy="486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altLang="ko-KR" sz="2500" dirty="0">
                    <a:latin typeface="HY강B" pitchFamily="18" charset="-127"/>
                    <a:ea typeface="HY강B" pitchFamily="18" charset="-127"/>
                  </a:rPr>
                  <a:t>cost(W) = </a:t>
                </a:r>
                <a:r>
                  <a:rPr lang="en-US" altLang="ko-KR" sz="2500" dirty="0">
                    <a:latin typeface="HY강B" pitchFamily="18" charset="-127"/>
                    <a:ea typeface="HY강B" pitchFamily="18" charset="-127"/>
                  </a:rPr>
                  <a:t>1/m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2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5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5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altLang="ko-KR" sz="25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𝑊𝑥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)−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sz="2500" b="0" i="1" smtClean="0">
                            <a:latin typeface="Cambria Math"/>
                          </a:rPr>
                          <m:t>) </m:t>
                        </m:r>
                        <m:sSup>
                          <m:sSupPr>
                            <m:ctrlPr>
                              <a:rPr lang="pt-BR" altLang="ko-KR" sz="25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500" b="0" i="1" smtClean="0">
                                <a:latin typeface="Cambria Math"/>
                              </a:rPr>
                              <m:t> </m:t>
                            </m:r>
                          </m:e>
                          <m:sup>
                            <m:r>
                              <a:rPr lang="en-US" altLang="ko-KR" sz="25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sz="2500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82" y="2447879"/>
                <a:ext cx="7261694" cy="486030"/>
              </a:xfrm>
              <a:prstGeom prst="rect">
                <a:avLst/>
              </a:prstGeom>
              <a:blipFill rotWithShape="1">
                <a:blip r:embed="rId2"/>
                <a:stretch>
                  <a:fillRect l="-1427" t="-13924" b="-24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86282" y="3294463"/>
                <a:ext cx="7261694" cy="486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altLang="ko-KR" sz="2500" dirty="0">
                    <a:latin typeface="HY강B" pitchFamily="18" charset="-127"/>
                    <a:ea typeface="HY강B" pitchFamily="18" charset="-127"/>
                  </a:rPr>
                  <a:t>cost(W) = </a:t>
                </a:r>
                <a:r>
                  <a:rPr lang="en-US" altLang="ko-KR" sz="2500" dirty="0">
                    <a:latin typeface="HY강B" pitchFamily="18" charset="-127"/>
                    <a:ea typeface="HY강B" pitchFamily="18" charset="-127"/>
                  </a:rPr>
                  <a:t>1/2m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2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5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5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altLang="ko-KR" sz="25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𝑊𝑥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)−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sz="2500" b="0" i="1" smtClean="0">
                            <a:latin typeface="Cambria Math"/>
                          </a:rPr>
                          <m:t>) </m:t>
                        </m:r>
                        <m:sSup>
                          <m:sSupPr>
                            <m:ctrlPr>
                              <a:rPr lang="pt-BR" altLang="ko-KR" sz="25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500" b="0" i="1" smtClean="0">
                                <a:latin typeface="Cambria Math"/>
                              </a:rPr>
                              <m:t> </m:t>
                            </m:r>
                          </m:e>
                          <m:sup>
                            <m:r>
                              <a:rPr lang="en-US" altLang="ko-KR" sz="25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sz="2500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82" y="3294463"/>
                <a:ext cx="7261694" cy="486030"/>
              </a:xfrm>
              <a:prstGeom prst="rect">
                <a:avLst/>
              </a:prstGeom>
              <a:blipFill rotWithShape="1">
                <a:blip r:embed="rId3"/>
                <a:stretch>
                  <a:fillRect l="-1427" t="-13750" b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565811" y="2973070"/>
            <a:ext cx="2900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*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미분하기 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쉽게하기위해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86282" y="4149080"/>
                <a:ext cx="7261694" cy="658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dirty="0">
                    <a:latin typeface="HY강B" pitchFamily="18" charset="-127"/>
                    <a:ea typeface="HY강B" pitchFamily="18" charset="-127"/>
                  </a:rPr>
                  <a:t>W(n+1) </a:t>
                </a:r>
                <a:r>
                  <a:rPr lang="pl-PL" altLang="ko-KR" sz="2500" dirty="0">
                    <a:latin typeface="HY강B" pitchFamily="18" charset="-127"/>
                    <a:ea typeface="HY강B" pitchFamily="18" charset="-127"/>
                  </a:rPr>
                  <a:t>=</a:t>
                </a:r>
                <a:r>
                  <a:rPr lang="en-US" altLang="ko-KR" sz="2500" dirty="0">
                    <a:latin typeface="HY강B" pitchFamily="18" charset="-127"/>
                    <a:ea typeface="HY강B" pitchFamily="18" charset="-127"/>
                  </a:rPr>
                  <a:t> W(n) -</a:t>
                </a:r>
                <a14:m>
                  <m:oMath xmlns:m="http://schemas.openxmlformats.org/officeDocument/2006/math">
                    <m:r>
                      <a:rPr lang="en-US" altLang="ko-KR" sz="25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altLang="ko-KR" sz="2500" i="1" smtClean="0">
                        <a:latin typeface="Cambria Math"/>
                        <a:ea typeface="Cambria Math"/>
                      </a:rPr>
                      <m:t>α</m:t>
                    </m:r>
                    <m:f>
                      <m:fPr>
                        <m:ctrlPr>
                          <a:rPr lang="en-US" altLang="ko-KR" sz="2500" i="1" smtClean="0">
                            <a:latin typeface="Cambria Math" panose="02040503050406030204" pitchFamily="18" charset="0"/>
                            <a:ea typeface="HY강B" pitchFamily="18" charset="-127"/>
                          </a:rPr>
                        </m:ctrlPr>
                      </m:fPr>
                      <m:num>
                        <m:r>
                          <a:rPr lang="en-US" altLang="ko-KR" sz="2500" i="1" smtClean="0">
                            <a:latin typeface="Cambria Math"/>
                            <a:ea typeface="HY강B" pitchFamily="18" charset="-127"/>
                          </a:rPr>
                          <m:t>𝜕</m:t>
                        </m:r>
                      </m:num>
                      <m:den>
                        <m:r>
                          <a:rPr lang="en-US" altLang="ko-KR" sz="2500" i="1" smtClean="0">
                            <a:latin typeface="Cambria Math"/>
                            <a:ea typeface="HY강B" pitchFamily="18" charset="-127"/>
                          </a:rPr>
                          <m:t>𝜕</m:t>
                        </m:r>
                        <m:r>
                          <a:rPr lang="en-US" altLang="ko-KR" sz="2500" b="0" i="1" smtClean="0">
                            <a:latin typeface="Cambria Math"/>
                            <a:ea typeface="HY강B" pitchFamily="18" charset="-127"/>
                          </a:rPr>
                          <m:t>𝑊</m:t>
                        </m:r>
                      </m:den>
                    </m:f>
                    <m:r>
                      <a:rPr lang="en-US" altLang="ko-KR" sz="2500" b="0" i="1" smtClean="0">
                        <a:latin typeface="Cambria Math"/>
                        <a:ea typeface="HY강B" pitchFamily="18" charset="-127"/>
                      </a:rPr>
                      <m:t>𝑐𝑜𝑠𝑡</m:t>
                    </m:r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  <a:ea typeface="HY강B" pitchFamily="18" charset="-127"/>
                          </a:rPr>
                        </m:ctrlPr>
                      </m:dPr>
                      <m:e>
                        <m:r>
                          <a:rPr lang="en-US" altLang="ko-KR" sz="2500" b="0" i="1" smtClean="0">
                            <a:latin typeface="Cambria Math"/>
                            <a:ea typeface="HY강B" pitchFamily="18" charset="-127"/>
                          </a:rPr>
                          <m:t>𝑊</m:t>
                        </m:r>
                        <m:d>
                          <m:d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  <a:ea typeface="HY강B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sz="2500" b="0" i="1" smtClean="0">
                                <a:latin typeface="Cambria Math"/>
                                <a:ea typeface="HY강B" pitchFamily="18" charset="-127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ko-KR" sz="2500" b="0" i="1" smtClean="0">
                        <a:latin typeface="Cambria Math"/>
                        <a:ea typeface="HY강B" pitchFamily="18" charset="-127"/>
                      </a:rPr>
                      <m:t>   </m:t>
                    </m:r>
                  </m:oMath>
                </a14:m>
                <a:r>
                  <a:rPr lang="en-US" altLang="ko-KR" dirty="0">
                    <a:latin typeface="HY강B" pitchFamily="18" charset="-127"/>
                    <a:ea typeface="HY강B" pitchFamily="18" charset="-127"/>
                  </a:rPr>
                  <a:t> *</a:t>
                </a:r>
                <a:r>
                  <a:rPr lang="el-GR" altLang="ko-K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altLang="ko-KR" dirty="0">
                    <a:latin typeface="HY강B" pitchFamily="18" charset="-127"/>
                    <a:ea typeface="HY강B" pitchFamily="18" charset="-127"/>
                  </a:rPr>
                  <a:t> = </a:t>
                </a:r>
                <a:r>
                  <a:rPr lang="en-US" altLang="ko-KR" dirty="0" err="1">
                    <a:latin typeface="HY강B" pitchFamily="18" charset="-127"/>
                    <a:ea typeface="HY강B" pitchFamily="18" charset="-127"/>
                  </a:rPr>
                  <a:t>learning_rate</a:t>
                </a:r>
                <a:r>
                  <a:rPr lang="en-US" altLang="ko-KR" dirty="0">
                    <a:latin typeface="HY강B" pitchFamily="18" charset="-127"/>
                    <a:ea typeface="HY강B" pitchFamily="18" charset="-127"/>
                  </a:rPr>
                  <a:t> </a:t>
                </a:r>
                <a:endParaRPr lang="ko-KR" altLang="en-US" sz="2500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82" y="4149080"/>
                <a:ext cx="7261694" cy="658001"/>
              </a:xfrm>
              <a:prstGeom prst="rect">
                <a:avLst/>
              </a:prstGeom>
              <a:blipFill rotWithShape="1">
                <a:blip r:embed="rId4"/>
                <a:stretch>
                  <a:fillRect l="-1427"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86282" y="5157192"/>
                <a:ext cx="7261694" cy="526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dirty="0">
                    <a:latin typeface="HY강B" pitchFamily="18" charset="-127"/>
                    <a:ea typeface="HY강B" pitchFamily="18" charset="-127"/>
                  </a:rPr>
                  <a:t>W(n+1)</a:t>
                </a:r>
                <a:r>
                  <a:rPr lang="pl-PL" altLang="ko-KR" sz="2500" dirty="0">
                    <a:latin typeface="HY강B" pitchFamily="18" charset="-127"/>
                    <a:ea typeface="HY강B" pitchFamily="18" charset="-127"/>
                  </a:rPr>
                  <a:t> = </a:t>
                </a:r>
                <a:r>
                  <a:rPr lang="en-US" altLang="ko-KR" sz="2500" dirty="0">
                    <a:latin typeface="HY강B" pitchFamily="18" charset="-127"/>
                    <a:ea typeface="HY강B" pitchFamily="18" charset="-127"/>
                  </a:rPr>
                  <a:t>W(n)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500" i="1">
                        <a:latin typeface="Cambria Math"/>
                        <a:ea typeface="Cambria Math"/>
                      </a:rPr>
                      <m:t>α</m:t>
                    </m:r>
                    <m:r>
                      <a:rPr lang="el-GR" altLang="ko-KR" sz="2500" i="1">
                        <a:latin typeface="Cambria Math"/>
                        <a:ea typeface="Cambria Math"/>
                      </a:rPr>
                      <m:t> /</m:t>
                    </m:r>
                    <m:r>
                      <a:rPr lang="en-US" altLang="ko-KR" sz="2500" b="0" i="1" smtClean="0">
                        <a:latin typeface="Cambria Math"/>
                        <a:ea typeface="Cambria Math"/>
                      </a:rPr>
                      <m:t>𝑚</m:t>
                    </m:r>
                    <m:nary>
                      <m:naryPr>
                        <m:chr m:val="∑"/>
                        <m:ctrlPr>
                          <a:rPr lang="pt-BR" altLang="ko-KR" sz="2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5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5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b="0" i="1" smtClean="0">
                                <a:latin typeface="Cambria Math"/>
                              </a:rPr>
                              <m:t>𝑊𝑥</m:t>
                            </m:r>
                            <m:d>
                              <m:dPr>
                                <m:ctrlPr>
                                  <a:rPr lang="en-US" altLang="ko-KR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5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ko-KR" sz="25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2500" b="0" i="1" smtClean="0">
                                <a:latin typeface="Cambria Math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ko-KR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5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en-US" altLang="ko-KR" sz="25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sz="2500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82" y="5157192"/>
                <a:ext cx="7261694" cy="526554"/>
              </a:xfrm>
              <a:prstGeom prst="rect">
                <a:avLst/>
              </a:prstGeom>
              <a:blipFill rotWithShape="1">
                <a:blip r:embed="rId5"/>
                <a:stretch>
                  <a:fillRect l="-1427" t="-9302" b="-174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아래쪽 화살표 52"/>
          <p:cNvSpPr/>
          <p:nvPr/>
        </p:nvSpPr>
        <p:spPr>
          <a:xfrm>
            <a:off x="3277622" y="4869160"/>
            <a:ext cx="288189" cy="288032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565811" y="4807081"/>
            <a:ext cx="2900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*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일반화</a:t>
            </a:r>
          </a:p>
        </p:txBody>
      </p:sp>
    </p:spTree>
    <p:extLst>
      <p:ext uri="{BB962C8B-B14F-4D97-AF65-F5344CB8AC3E}">
        <p14:creationId xmlns:p14="http://schemas.microsoft.com/office/powerpoint/2010/main" val="374514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4460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1.How to minimize cost 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8935" y="1193354"/>
            <a:ext cx="609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Minimize Cost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6282" y="1961849"/>
            <a:ext cx="7261694" cy="48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Y강B" pitchFamily="18" charset="-127"/>
                <a:ea typeface="HY강B" pitchFamily="18" charset="-127"/>
              </a:rPr>
              <a:t>Convex</a:t>
            </a:r>
            <a:r>
              <a:rPr lang="ko-KR" altLang="en-US" sz="25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500" dirty="0">
                <a:latin typeface="HY강B" pitchFamily="18" charset="-127"/>
                <a:ea typeface="HY강B" pitchFamily="18" charset="-127"/>
              </a:rPr>
              <a:t>function (</a:t>
            </a:r>
            <a:r>
              <a:rPr lang="ko-KR" altLang="en-US" sz="2500" dirty="0">
                <a:latin typeface="HY강B" pitchFamily="18" charset="-127"/>
                <a:ea typeface="HY강B" pitchFamily="18" charset="-127"/>
              </a:rPr>
              <a:t>볼록 함수</a:t>
            </a:r>
            <a:r>
              <a:rPr lang="en-US" altLang="ko-KR" sz="25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5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050" name="Picture 2" descr="C:\Users\SeongYun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01" y="3845124"/>
            <a:ext cx="3658533" cy="189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eongYun\Desktop\캡처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90269"/>
            <a:ext cx="3922935" cy="22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26605" y="2838285"/>
                <a:ext cx="7261694" cy="526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dirty="0">
                    <a:latin typeface="HY강B" pitchFamily="18" charset="-127"/>
                    <a:ea typeface="HY강B" pitchFamily="18" charset="-127"/>
                  </a:rPr>
                  <a:t>If) </a:t>
                </a:r>
                <a:r>
                  <a:rPr lang="pl-PL" altLang="ko-KR" sz="2500" dirty="0">
                    <a:latin typeface="HY강B" pitchFamily="18" charset="-127"/>
                    <a:ea typeface="HY강B" pitchFamily="18" charset="-127"/>
                  </a:rPr>
                  <a:t>cost(W, b) = </a:t>
                </a:r>
                <a:r>
                  <a:rPr lang="en-US" altLang="ko-KR" sz="2500" dirty="0">
                    <a:latin typeface="HY강B" pitchFamily="18" charset="-127"/>
                    <a:ea typeface="HY강B" pitchFamily="18" charset="-127"/>
                  </a:rPr>
                  <a:t>1/m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2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5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5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altLang="ko-KR" sz="2500" b="0" i="1" smtClean="0">
                            <a:latin typeface="Cambria Math"/>
                          </a:rPr>
                          <m:t>((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b="0" i="1" smtClean="0">
                                <a:latin typeface="Cambria Math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ko-KR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5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en-US" altLang="ko-KR" sz="25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sz="2500" b="0" i="1" smtClean="0">
                            <a:latin typeface="Cambria Math"/>
                          </a:rPr>
                          <m:t>) </m:t>
                        </m:r>
                        <m:sSup>
                          <m:sSupPr>
                            <m:ctrlPr>
                              <a:rPr lang="pt-BR" altLang="ko-KR" sz="25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500" b="0" i="1" smtClean="0">
                                <a:latin typeface="Cambria Math"/>
                              </a:rPr>
                              <m:t> </m:t>
                            </m:r>
                          </m:e>
                          <m:sup>
                            <m:r>
                              <a:rPr lang="en-US" altLang="ko-KR" sz="25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altLang="ko-KR" sz="2500" b="0" i="1" smtClean="0">
                                <a:latin typeface="Cambria Math"/>
                              </a:rPr>
                              <m:t>  </m:t>
                            </m:r>
                          </m:sup>
                        </m:sSup>
                      </m:e>
                    </m:nary>
                    <m:r>
                      <a:rPr lang="en-US" altLang="ko-KR" sz="2500" b="0" i="1" smtClean="0">
                        <a:latin typeface="Cambria Math"/>
                      </a:rPr>
                      <m:t> ?</m:t>
                    </m:r>
                  </m:oMath>
                </a14:m>
                <a:endParaRPr lang="ko-KR" altLang="en-US" sz="2500" dirty="0">
                  <a:latin typeface="HY강B" pitchFamily="18" charset="-127"/>
                  <a:ea typeface="HY강B" pitchFamily="18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05" y="2838285"/>
                <a:ext cx="7261694" cy="526554"/>
              </a:xfrm>
              <a:prstGeom prst="rect">
                <a:avLst/>
              </a:prstGeom>
              <a:blipFill rotWithShape="1">
                <a:blip r:embed="rId4"/>
                <a:stretch>
                  <a:fillRect l="-1342" t="-9302" b="-174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오른쪽 화살표 3"/>
          <p:cNvSpPr/>
          <p:nvPr/>
        </p:nvSpPr>
        <p:spPr>
          <a:xfrm>
            <a:off x="4067334" y="4509120"/>
            <a:ext cx="792698" cy="43204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12215" y="4941168"/>
            <a:ext cx="95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볼록화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97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4460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1.How to minimize cost 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8935" y="1193354"/>
            <a:ext cx="609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Minimize Cost(code)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074" name="Picture 2" descr="C:\Users\SeongYun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986" y="1772816"/>
            <a:ext cx="4540443" cy="277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508935" y="2320419"/>
            <a:ext cx="7261694" cy="4708981"/>
            <a:chOff x="508935" y="1839685"/>
            <a:chExt cx="7261694" cy="4708981"/>
          </a:xfrm>
        </p:grpSpPr>
        <p:sp>
          <p:nvSpPr>
            <p:cNvPr id="29" name="TextBox 28"/>
            <p:cNvSpPr txBox="1"/>
            <p:nvPr/>
          </p:nvSpPr>
          <p:spPr>
            <a:xfrm>
              <a:off x="508935" y="1839685"/>
              <a:ext cx="7261694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HY강B" pitchFamily="18" charset="-127"/>
                  <a:ea typeface="HY강B" pitchFamily="18" charset="-127"/>
                </a:rPr>
                <a:t>import </a:t>
              </a:r>
              <a:r>
                <a:rPr lang="en-US" altLang="ko-KR" sz="1200" dirty="0" err="1">
                  <a:latin typeface="HY강B" pitchFamily="18" charset="-127"/>
                  <a:ea typeface="HY강B" pitchFamily="18" charset="-127"/>
                </a:rPr>
                <a:t>tensorflow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 </a:t>
              </a:r>
              <a:r>
                <a:rPr lang="en-US" altLang="ko-KR" sz="1200" b="1" dirty="0">
                  <a:latin typeface="HY강B" pitchFamily="18" charset="-127"/>
                  <a:ea typeface="HY강B" pitchFamily="18" charset="-127"/>
                </a:rPr>
                <a:t>as </a:t>
              </a:r>
              <a:r>
                <a:rPr lang="en-US" altLang="ko-KR" sz="1200" dirty="0" err="1">
                  <a:latin typeface="HY강B" pitchFamily="18" charset="-127"/>
                  <a:ea typeface="HY강B" pitchFamily="18" charset="-127"/>
                </a:rPr>
                <a:t>tf</a:t>
              </a:r>
              <a:endParaRPr lang="en-US" altLang="ko-KR" sz="1200" dirty="0">
                <a:latin typeface="HY강B" pitchFamily="18" charset="-127"/>
                <a:ea typeface="HY강B" pitchFamily="18" charset="-127"/>
              </a:endParaRPr>
            </a:p>
            <a:p>
              <a:br>
                <a:rPr lang="en-US" altLang="ko-KR" sz="1200" dirty="0">
                  <a:latin typeface="HY강B" pitchFamily="18" charset="-127"/>
                  <a:ea typeface="HY강B" pitchFamily="18" charset="-127"/>
                </a:rPr>
              </a:br>
              <a:r>
                <a:rPr lang="en-US" altLang="ko-KR" sz="1200" i="1" dirty="0">
                  <a:latin typeface="HY강B" pitchFamily="18" charset="-127"/>
                  <a:ea typeface="HY강B" pitchFamily="18" charset="-127"/>
                </a:rPr>
                <a:t>#</a:t>
              </a:r>
              <a:r>
                <a:rPr lang="ko-KR" altLang="en-US" sz="1200" i="1" dirty="0">
                  <a:latin typeface="HY강B" pitchFamily="18" charset="-127"/>
                  <a:ea typeface="HY강B" pitchFamily="18" charset="-127"/>
                </a:rPr>
                <a:t>그래프 입력</a:t>
              </a:r>
              <a:r>
                <a:rPr lang="en-US" altLang="ko-KR" sz="1200" i="1" dirty="0">
                  <a:latin typeface="HY강B" pitchFamily="18" charset="-127"/>
                  <a:ea typeface="HY강B" pitchFamily="18" charset="-127"/>
                </a:rPr>
                <a:t> </a:t>
              </a:r>
            </a:p>
            <a:p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X = [1, 2, 3]</a:t>
              </a:r>
            </a:p>
            <a:p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Y = [1, 2, 3]</a:t>
              </a:r>
            </a:p>
            <a:p>
              <a:br>
                <a:rPr lang="en-US" altLang="ko-KR" sz="1200" dirty="0">
                  <a:latin typeface="HY강B" pitchFamily="18" charset="-127"/>
                  <a:ea typeface="HY강B" pitchFamily="18" charset="-127"/>
                </a:rPr>
              </a:br>
              <a:r>
                <a:rPr lang="en-US" altLang="ko-KR" sz="1200" i="1" dirty="0">
                  <a:latin typeface="HY강B" pitchFamily="18" charset="-127"/>
                  <a:ea typeface="HY강B" pitchFamily="18" charset="-127"/>
                </a:rPr>
                <a:t># W</a:t>
              </a:r>
              <a:r>
                <a:rPr lang="ko-KR" altLang="en-US" sz="1200" i="1" dirty="0">
                  <a:latin typeface="HY강B" pitchFamily="18" charset="-127"/>
                  <a:ea typeface="HY강B" pitchFamily="18" charset="-127"/>
                </a:rPr>
                <a:t>의 </a:t>
              </a:r>
              <a:r>
                <a:rPr lang="ko-KR" altLang="en-US" sz="1200" i="1" dirty="0" err="1">
                  <a:latin typeface="HY강B" pitchFamily="18" charset="-127"/>
                  <a:ea typeface="HY강B" pitchFamily="18" charset="-127"/>
                </a:rPr>
                <a:t>임의값</a:t>
              </a:r>
              <a:r>
                <a:rPr lang="ko-KR" altLang="en-US" sz="1200" i="1" dirty="0">
                  <a:latin typeface="HY강B" pitchFamily="18" charset="-127"/>
                  <a:ea typeface="HY강B" pitchFamily="18" charset="-127"/>
                </a:rPr>
                <a:t> 설정</a:t>
              </a:r>
              <a:endParaRPr lang="en-US" altLang="ko-KR" sz="1200" dirty="0">
                <a:latin typeface="HY강B" pitchFamily="18" charset="-127"/>
                <a:ea typeface="HY강B" pitchFamily="18" charset="-127"/>
              </a:endParaRPr>
            </a:p>
            <a:p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W = </a:t>
              </a:r>
              <a:r>
                <a:rPr lang="en-US" altLang="ko-KR" sz="1200" dirty="0" err="1">
                  <a:latin typeface="HY강B" pitchFamily="18" charset="-127"/>
                  <a:ea typeface="HY강B" pitchFamily="18" charset="-127"/>
                </a:rPr>
                <a:t>tf.Variable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(</a:t>
              </a:r>
              <a:r>
                <a:rPr lang="en-US" altLang="ko-KR" sz="1200" b="1" dirty="0">
                  <a:latin typeface="HY강B" pitchFamily="18" charset="-127"/>
                  <a:ea typeface="HY강B" pitchFamily="18" charset="-127"/>
                </a:rPr>
                <a:t>5.0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)</a:t>
              </a:r>
            </a:p>
            <a:p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hypothesis = X * W</a:t>
              </a:r>
            </a:p>
            <a:p>
              <a:r>
                <a:rPr lang="en-US" altLang="ko-KR" sz="1200" i="1" dirty="0">
                  <a:latin typeface="HY강B" pitchFamily="18" charset="-127"/>
                  <a:ea typeface="HY강B" pitchFamily="18" charset="-127"/>
                </a:rPr>
                <a:t>cost/loss function </a:t>
              </a:r>
              <a:r>
                <a:rPr lang="ko-KR" altLang="en-US" sz="1200" i="1" dirty="0">
                  <a:latin typeface="HY강B" pitchFamily="18" charset="-127"/>
                  <a:ea typeface="HY강B" pitchFamily="18" charset="-127"/>
                </a:rPr>
                <a:t>설정</a:t>
              </a:r>
              <a:endParaRPr lang="en-US" altLang="ko-KR" sz="1200" dirty="0">
                <a:latin typeface="HY강B" pitchFamily="18" charset="-127"/>
                <a:ea typeface="HY강B" pitchFamily="18" charset="-127"/>
              </a:endParaRPr>
            </a:p>
            <a:p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cost = </a:t>
              </a:r>
              <a:r>
                <a:rPr lang="en-US" altLang="ko-KR" sz="1200" dirty="0" err="1">
                  <a:latin typeface="HY강B" pitchFamily="18" charset="-127"/>
                  <a:ea typeface="HY강B" pitchFamily="18" charset="-127"/>
                </a:rPr>
                <a:t>tf.reduce_mean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(</a:t>
              </a:r>
              <a:r>
                <a:rPr lang="en-US" altLang="ko-KR" sz="1200" dirty="0" err="1">
                  <a:latin typeface="HY강B" pitchFamily="18" charset="-127"/>
                  <a:ea typeface="HY강B" pitchFamily="18" charset="-127"/>
                </a:rPr>
                <a:t>tf.square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(hypothesis - Y))</a:t>
              </a:r>
            </a:p>
            <a:p>
              <a:r>
                <a:rPr lang="en-US" altLang="ko-KR" sz="1200" i="1" dirty="0">
                  <a:latin typeface="HY강B" pitchFamily="18" charset="-127"/>
                  <a:ea typeface="HY강B" pitchFamily="18" charset="-127"/>
                </a:rPr>
                <a:t># Minimize: Gradient Descent Magic:</a:t>
              </a:r>
              <a:r>
                <a:rPr lang="ko-KR" altLang="en-US" sz="1200" i="1" dirty="0">
                  <a:latin typeface="HY강B" pitchFamily="18" charset="-127"/>
                  <a:ea typeface="HY강B" pitchFamily="18" charset="-127"/>
                </a:rPr>
                <a:t>최소화</a:t>
              </a:r>
              <a:endParaRPr lang="en-US" altLang="ko-KR" sz="1200" dirty="0">
                <a:latin typeface="HY강B" pitchFamily="18" charset="-127"/>
                <a:ea typeface="HY강B" pitchFamily="18" charset="-127"/>
              </a:endParaRPr>
            </a:p>
            <a:p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optimizer = </a:t>
              </a:r>
              <a:r>
                <a:rPr lang="en-US" altLang="ko-KR" sz="1200" dirty="0" err="1">
                  <a:latin typeface="HY강B" pitchFamily="18" charset="-127"/>
                  <a:ea typeface="HY강B" pitchFamily="18" charset="-127"/>
                </a:rPr>
                <a:t>tf.train.GradientDescentOptimizer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(</a:t>
              </a:r>
              <a:r>
                <a:rPr lang="en-US" altLang="ko-KR" sz="1200" dirty="0" err="1">
                  <a:latin typeface="HY강B" pitchFamily="18" charset="-127"/>
                  <a:ea typeface="HY강B" pitchFamily="18" charset="-127"/>
                </a:rPr>
                <a:t>learning_rate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=0.1)</a:t>
              </a:r>
            </a:p>
            <a:p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train = </a:t>
              </a:r>
              <a:r>
                <a:rPr lang="en-US" altLang="ko-KR" sz="1200" dirty="0" err="1">
                  <a:latin typeface="HY강B" pitchFamily="18" charset="-127"/>
                  <a:ea typeface="HY강B" pitchFamily="18" charset="-127"/>
                </a:rPr>
                <a:t>optimizer.minimize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(cost)</a:t>
              </a:r>
            </a:p>
            <a:p>
              <a:br>
                <a:rPr lang="en-US" altLang="ko-KR" sz="1200" dirty="0">
                  <a:latin typeface="HY강B" pitchFamily="18" charset="-127"/>
                  <a:ea typeface="HY강B" pitchFamily="18" charset="-127"/>
                </a:rPr>
              </a:b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#</a:t>
              </a:r>
              <a:r>
                <a:rPr lang="ko-KR" altLang="en-US" sz="1200" dirty="0">
                  <a:latin typeface="HY강B" pitchFamily="18" charset="-127"/>
                  <a:ea typeface="HY강B" pitchFamily="18" charset="-127"/>
                </a:rPr>
                <a:t>실행</a:t>
              </a:r>
              <a:endParaRPr lang="en-US" altLang="ko-KR" sz="1200" dirty="0">
                <a:latin typeface="HY강B" pitchFamily="18" charset="-127"/>
                <a:ea typeface="HY강B" pitchFamily="18" charset="-127"/>
              </a:endParaRPr>
            </a:p>
            <a:p>
              <a:r>
                <a:rPr lang="en-US" altLang="ko-KR" sz="1200" dirty="0" err="1">
                  <a:latin typeface="HY강B" pitchFamily="18" charset="-127"/>
                  <a:ea typeface="HY강B" pitchFamily="18" charset="-127"/>
                </a:rPr>
                <a:t>sess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 = </a:t>
              </a:r>
              <a:r>
                <a:rPr lang="en-US" altLang="ko-KR" sz="1200" dirty="0" err="1">
                  <a:latin typeface="HY강B" pitchFamily="18" charset="-127"/>
                  <a:ea typeface="HY강B" pitchFamily="18" charset="-127"/>
                </a:rPr>
                <a:t>tf.Session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()</a:t>
              </a:r>
            </a:p>
            <a:p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#</a:t>
              </a:r>
              <a:r>
                <a:rPr lang="ko-KR" altLang="en-US" sz="1200" dirty="0">
                  <a:latin typeface="HY강B" pitchFamily="18" charset="-127"/>
                  <a:ea typeface="HY강B" pitchFamily="18" charset="-127"/>
                </a:rPr>
                <a:t>그래프상의 변수 초기화</a:t>
              </a:r>
              <a:endParaRPr lang="en-US" altLang="ko-KR" sz="1200" dirty="0">
                <a:latin typeface="HY강B" pitchFamily="18" charset="-127"/>
                <a:ea typeface="HY강B" pitchFamily="18" charset="-127"/>
              </a:endParaRPr>
            </a:p>
            <a:p>
              <a:r>
                <a:rPr lang="en-US" altLang="ko-KR" sz="1200" dirty="0" err="1">
                  <a:latin typeface="HY강B" pitchFamily="18" charset="-127"/>
                  <a:ea typeface="HY강B" pitchFamily="18" charset="-127"/>
                </a:rPr>
                <a:t>sess.run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(</a:t>
              </a:r>
              <a:r>
                <a:rPr lang="en-US" altLang="ko-KR" sz="1200" dirty="0" err="1">
                  <a:latin typeface="HY강B" pitchFamily="18" charset="-127"/>
                  <a:ea typeface="HY강B" pitchFamily="18" charset="-127"/>
                </a:rPr>
                <a:t>tf.global_variables_initializer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())</a:t>
              </a:r>
            </a:p>
            <a:p>
              <a:br>
                <a:rPr lang="en-US" altLang="ko-KR" sz="1200" dirty="0">
                  <a:latin typeface="HY강B" pitchFamily="18" charset="-127"/>
                  <a:ea typeface="HY강B" pitchFamily="18" charset="-127"/>
                </a:rPr>
              </a:br>
              <a:r>
                <a:rPr lang="en-US" altLang="ko-KR" sz="1200" b="1" dirty="0">
                  <a:latin typeface="HY강B" pitchFamily="18" charset="-127"/>
                  <a:ea typeface="HY강B" pitchFamily="18" charset="-127"/>
                </a:rPr>
                <a:t>for 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step </a:t>
              </a:r>
              <a:r>
                <a:rPr lang="en-US" altLang="ko-KR" sz="1200" b="1" dirty="0">
                  <a:latin typeface="HY강B" pitchFamily="18" charset="-127"/>
                  <a:ea typeface="HY강B" pitchFamily="18" charset="-127"/>
                </a:rPr>
                <a:t>in 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range(21):</a:t>
              </a:r>
            </a:p>
            <a:p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  print(step, </a:t>
              </a:r>
              <a:r>
                <a:rPr lang="en-US" altLang="ko-KR" sz="1200" dirty="0" err="1">
                  <a:latin typeface="HY강B" pitchFamily="18" charset="-127"/>
                  <a:ea typeface="HY강B" pitchFamily="18" charset="-127"/>
                </a:rPr>
                <a:t>sess.run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(W))</a:t>
              </a:r>
            </a:p>
            <a:p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  </a:t>
              </a:r>
              <a:r>
                <a:rPr lang="en-US" altLang="ko-KR" sz="1200" dirty="0" err="1">
                  <a:latin typeface="HY강B" pitchFamily="18" charset="-127"/>
                  <a:ea typeface="HY강B" pitchFamily="18" charset="-127"/>
                </a:rPr>
                <a:t>sess.run</a:t>
              </a:r>
              <a:r>
                <a:rPr lang="en-US" altLang="ko-KR" sz="1200" dirty="0">
                  <a:latin typeface="HY강B" pitchFamily="18" charset="-127"/>
                  <a:ea typeface="HY강B" pitchFamily="18" charset="-127"/>
                </a:rPr>
                <a:t>(train)</a:t>
              </a:r>
            </a:p>
            <a:p>
              <a:br>
                <a:rPr lang="en-US" altLang="ko-KR" sz="1200" dirty="0">
                  <a:latin typeface="HY강B" pitchFamily="18" charset="-127"/>
                  <a:ea typeface="HY강B" pitchFamily="18" charset="-127"/>
                </a:rPr>
              </a:br>
              <a:endParaRPr lang="ko-KR" altLang="en-US" sz="12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533466" y="4252927"/>
              <a:ext cx="41764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latin typeface="HY강B" pitchFamily="18" charset="-127"/>
                  <a:ea typeface="HY강B" pitchFamily="18" charset="-127"/>
                </a:rPr>
                <a:t>Learning_rate</a:t>
              </a:r>
              <a:r>
                <a:rPr lang="en-US" altLang="ko-KR" sz="1600" dirty="0">
                  <a:latin typeface="HY강B" pitchFamily="18" charset="-127"/>
                  <a:ea typeface="HY강B" pitchFamily="18" charset="-127"/>
                </a:rPr>
                <a:t> = 0.1</a:t>
              </a:r>
            </a:p>
            <a:p>
              <a:r>
                <a:rPr lang="en-US" altLang="ko-KR" sz="1600" dirty="0">
                  <a:latin typeface="HY강B" pitchFamily="18" charset="-127"/>
                  <a:ea typeface="HY강B" pitchFamily="18" charset="-127"/>
                </a:rPr>
                <a:t>gradient = </a:t>
              </a:r>
              <a:r>
                <a:rPr lang="en-US" altLang="ko-KR" sz="1600" dirty="0" err="1">
                  <a:latin typeface="HY강B" pitchFamily="18" charset="-127"/>
                  <a:ea typeface="HY강B" pitchFamily="18" charset="-127"/>
                </a:rPr>
                <a:t>tf.reduce_mean</a:t>
              </a:r>
              <a:r>
                <a:rPr lang="en-US" altLang="ko-KR" sz="1600" dirty="0">
                  <a:latin typeface="HY강B" pitchFamily="18" charset="-127"/>
                  <a:ea typeface="HY강B" pitchFamily="18" charset="-127"/>
                </a:rPr>
                <a:t>((W * X - Y) * X)</a:t>
              </a:r>
            </a:p>
            <a:p>
              <a:r>
                <a:rPr lang="en-US" altLang="ko-KR" sz="1600" dirty="0">
                  <a:latin typeface="HY강B" pitchFamily="18" charset="-127"/>
                  <a:ea typeface="HY강B" pitchFamily="18" charset="-127"/>
                </a:rPr>
                <a:t>descent = W - </a:t>
              </a:r>
              <a:r>
                <a:rPr lang="en-US" altLang="ko-KR" sz="1600" dirty="0" err="1">
                  <a:latin typeface="HY강B" pitchFamily="18" charset="-127"/>
                  <a:ea typeface="HY강B" pitchFamily="18" charset="-127"/>
                </a:rPr>
                <a:t>learning_rate</a:t>
              </a:r>
              <a:r>
                <a:rPr lang="en-US" altLang="ko-KR" sz="1600" dirty="0">
                  <a:latin typeface="HY강B" pitchFamily="18" charset="-127"/>
                  <a:ea typeface="HY강B" pitchFamily="18" charset="-127"/>
                </a:rPr>
                <a:t> * gradient</a:t>
              </a:r>
            </a:p>
            <a:p>
              <a:r>
                <a:rPr lang="en-US" altLang="ko-KR" sz="1600" dirty="0">
                  <a:latin typeface="HY강B" pitchFamily="18" charset="-127"/>
                  <a:ea typeface="HY강B" pitchFamily="18" charset="-127"/>
                </a:rPr>
                <a:t>update = </a:t>
              </a:r>
              <a:r>
                <a:rPr lang="en-US" altLang="ko-KR" sz="1600" dirty="0" err="1">
                  <a:latin typeface="HY강B" pitchFamily="18" charset="-127"/>
                  <a:ea typeface="HY강B" pitchFamily="18" charset="-127"/>
                </a:rPr>
                <a:t>W.assign</a:t>
              </a:r>
              <a:r>
                <a:rPr lang="en-US" altLang="ko-KR" sz="1600" dirty="0">
                  <a:latin typeface="HY강B" pitchFamily="18" charset="-127"/>
                  <a:ea typeface="HY강B" pitchFamily="18" charset="-127"/>
                </a:rPr>
                <a:t>(descent)</a:t>
              </a:r>
            </a:p>
            <a:p>
              <a:br>
                <a:rPr lang="en-US" altLang="ko-KR" sz="1600" dirty="0">
                  <a:latin typeface="HY강B" pitchFamily="18" charset="-127"/>
                  <a:ea typeface="HY강B" pitchFamily="18" charset="-127"/>
                </a:rPr>
              </a:br>
              <a:endParaRPr lang="ko-KR" altLang="en-US" sz="1600" dirty="0">
                <a:latin typeface="HY강B" pitchFamily="18" charset="-127"/>
                <a:ea typeface="HY강B" pitchFamily="18" charset="-127"/>
              </a:endParaRPr>
            </a:p>
          </p:txBody>
        </p:sp>
        <p:cxnSp>
          <p:nvCxnSpPr>
            <p:cNvPr id="8" name="꺾인 연결선 7"/>
            <p:cNvCxnSpPr/>
            <p:nvPr/>
          </p:nvCxnSpPr>
          <p:spPr>
            <a:xfrm>
              <a:off x="1900940" y="4252927"/>
              <a:ext cx="1669508" cy="214645"/>
            </a:xfrm>
            <a:prstGeom prst="bentConnector3">
              <a:avLst>
                <a:gd name="adj1" fmla="val 9336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759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3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856" y="132797"/>
            <a:ext cx="2703916" cy="617212"/>
            <a:chOff x="0" y="260648"/>
            <a:chExt cx="2195736" cy="504056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0" y="260648"/>
              <a:ext cx="539552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39552" y="260648"/>
              <a:ext cx="576064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115616" y="404664"/>
              <a:ext cx="504056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043608" y="332656"/>
              <a:ext cx="72008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95536" y="260648"/>
              <a:ext cx="144016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19672" y="404664"/>
              <a:ext cx="360040" cy="288032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03648" y="404664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979712" y="332656"/>
              <a:ext cx="216024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403648" y="332656"/>
              <a:ext cx="792088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395536" y="332656"/>
              <a:ext cx="648072" cy="36004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32656"/>
              <a:ext cx="360040" cy="432048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0" y="548680"/>
              <a:ext cx="395536" cy="144016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9919" y="342829"/>
            <a:ext cx="5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2. Multi-variable Linear Regression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935" y="1193354"/>
            <a:ext cx="609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Multi-variable/feature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3261"/>
              </p:ext>
            </p:extLst>
          </p:nvPr>
        </p:nvGraphicFramePr>
        <p:xfrm>
          <a:off x="1027986" y="2924944"/>
          <a:ext cx="1963488" cy="2332854"/>
        </p:xfrm>
        <a:graphic>
          <a:graphicData uri="http://schemas.openxmlformats.org/drawingml/2006/table">
            <a:tbl>
              <a:tblPr/>
              <a:tblGrid>
                <a:gridCol w="981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80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x (hours)</a:t>
                      </a:r>
                      <a:endParaRPr lang="en-US" sz="600">
                        <a:effectLst/>
                      </a:endParaRPr>
                    </a:p>
                  </a:txBody>
                  <a:tcPr marL="16200" marR="16200" marT="16200" marB="16200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y (score)</a:t>
                      </a:r>
                      <a:endParaRPr lang="en-US" sz="600">
                        <a:effectLst/>
                      </a:endParaRPr>
                    </a:p>
                  </a:txBody>
                  <a:tcPr marL="16200" marR="16200" marT="16200" marB="16200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0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10</a:t>
                      </a:r>
                      <a:endParaRPr lang="ko-KR" altLang="en-US" sz="600">
                        <a:effectLst/>
                      </a:endParaRPr>
                    </a:p>
                  </a:txBody>
                  <a:tcPr marL="16200" marR="16200" marT="16200" marB="16200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90</a:t>
                      </a:r>
                      <a:endParaRPr lang="ko-KR" altLang="en-US" sz="600">
                        <a:effectLst/>
                      </a:endParaRPr>
                    </a:p>
                  </a:txBody>
                  <a:tcPr marL="16200" marR="16200" marT="16200" marB="16200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0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9</a:t>
                      </a:r>
                      <a:endParaRPr lang="ko-KR" altLang="en-US" sz="600">
                        <a:effectLst/>
                      </a:endParaRPr>
                    </a:p>
                  </a:txBody>
                  <a:tcPr marL="16200" marR="16200" marT="16200" marB="16200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80</a:t>
                      </a:r>
                      <a:endParaRPr lang="ko-KR" altLang="en-US" sz="600">
                        <a:effectLst/>
                      </a:endParaRPr>
                    </a:p>
                  </a:txBody>
                  <a:tcPr marL="16200" marR="16200" marT="16200" marB="16200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0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  <a:endParaRPr lang="ko-KR" altLang="en-US" sz="600">
                        <a:effectLst/>
                      </a:endParaRPr>
                    </a:p>
                  </a:txBody>
                  <a:tcPr marL="16200" marR="16200" marT="16200" marB="16200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50</a:t>
                      </a:r>
                      <a:endParaRPr lang="ko-KR" altLang="en-US" sz="600">
                        <a:effectLst/>
                      </a:endParaRPr>
                    </a:p>
                  </a:txBody>
                  <a:tcPr marL="16200" marR="16200" marT="16200" marB="16200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0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  <a:endParaRPr lang="ko-KR" altLang="en-US" sz="600">
                        <a:effectLst/>
                      </a:endParaRPr>
                    </a:p>
                  </a:txBody>
                  <a:tcPr marL="16200" marR="16200" marT="16200" marB="16200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60</a:t>
                      </a:r>
                      <a:endParaRPr lang="ko-KR" altLang="en-US" sz="600">
                        <a:effectLst/>
                      </a:endParaRPr>
                    </a:p>
                  </a:txBody>
                  <a:tcPr marL="16200" marR="16200" marT="16200" marB="16200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80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</a:t>
                      </a:r>
                      <a:endParaRPr lang="ko-KR" altLang="en-US" sz="600">
                        <a:effectLst/>
                      </a:endParaRPr>
                    </a:p>
                  </a:txBody>
                  <a:tcPr marL="16200" marR="16200" marT="16200" marB="16200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40</a:t>
                      </a:r>
                      <a:endParaRPr lang="ko-KR" altLang="en-US" sz="600" dirty="0">
                        <a:effectLst/>
                      </a:endParaRPr>
                    </a:p>
                  </a:txBody>
                  <a:tcPr marL="16200" marR="16200" marT="16200" marB="16200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70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2420888"/>
            <a:ext cx="361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One-variable/One-feature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6567"/>
              </p:ext>
            </p:extLst>
          </p:nvPr>
        </p:nvGraphicFramePr>
        <p:xfrm>
          <a:off x="3774417" y="3212976"/>
          <a:ext cx="5134580" cy="1696241"/>
        </p:xfrm>
        <a:graphic>
          <a:graphicData uri="http://schemas.openxmlformats.org/drawingml/2006/table">
            <a:tbl>
              <a:tblPr/>
              <a:tblGrid>
                <a:gridCol w="1283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91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  <a:r>
                        <a:rPr lang="en-US" sz="9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1  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(quiz 1)</a:t>
                      </a:r>
                      <a:endParaRPr lang="en-US" sz="500" dirty="0">
                        <a:effectLst/>
                      </a:endParaRPr>
                    </a:p>
                  </a:txBody>
                  <a:tcPr marL="26968" marR="26968" marT="26968" marB="2696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  <a:r>
                        <a:rPr lang="en-US" sz="9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2  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(quiz 2)</a:t>
                      </a:r>
                      <a:endParaRPr lang="en-US" sz="500">
                        <a:effectLst/>
                      </a:endParaRPr>
                    </a:p>
                  </a:txBody>
                  <a:tcPr marL="26968" marR="26968" marT="26968" marB="2696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  <a:r>
                        <a:rPr lang="en-US" sz="9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3  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(midterm 1)</a:t>
                      </a:r>
                      <a:endParaRPr lang="en-US" sz="500">
                        <a:effectLst/>
                      </a:endParaRPr>
                    </a:p>
                  </a:txBody>
                  <a:tcPr marL="26968" marR="26968" marT="26968" marB="2696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 (final)</a:t>
                      </a:r>
                      <a:endParaRPr lang="en-US" sz="500">
                        <a:effectLst/>
                      </a:endParaRPr>
                    </a:p>
                  </a:txBody>
                  <a:tcPr marL="26968" marR="26968" marT="26968" marB="2696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0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73</a:t>
                      </a:r>
                      <a:endParaRPr lang="ko-KR" altLang="en-US" sz="500">
                        <a:effectLst/>
                      </a:endParaRPr>
                    </a:p>
                  </a:txBody>
                  <a:tcPr marL="26968" marR="26968" marT="26968" marB="2696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80</a:t>
                      </a:r>
                      <a:endParaRPr lang="ko-KR" altLang="en-US" sz="500">
                        <a:effectLst/>
                      </a:endParaRPr>
                    </a:p>
                  </a:txBody>
                  <a:tcPr marL="26968" marR="26968" marT="26968" marB="2696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75</a:t>
                      </a:r>
                      <a:endParaRPr lang="ko-KR" altLang="en-US" sz="500">
                        <a:effectLst/>
                      </a:endParaRPr>
                    </a:p>
                  </a:txBody>
                  <a:tcPr marL="26968" marR="26968" marT="26968" marB="2696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152</a:t>
                      </a:r>
                      <a:endParaRPr lang="ko-KR" altLang="en-US" sz="500" dirty="0">
                        <a:effectLst/>
                      </a:endParaRPr>
                    </a:p>
                  </a:txBody>
                  <a:tcPr marL="26968" marR="26968" marT="26968" marB="2696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93</a:t>
                      </a:r>
                      <a:endParaRPr lang="ko-KR" altLang="en-US" sz="500">
                        <a:effectLst/>
                      </a:endParaRPr>
                    </a:p>
                  </a:txBody>
                  <a:tcPr marL="26968" marR="26968" marT="26968" marB="2696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88</a:t>
                      </a:r>
                      <a:endParaRPr lang="ko-KR" altLang="en-US" sz="500">
                        <a:effectLst/>
                      </a:endParaRPr>
                    </a:p>
                  </a:txBody>
                  <a:tcPr marL="26968" marR="26968" marT="26968" marB="2696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93</a:t>
                      </a:r>
                      <a:endParaRPr lang="ko-KR" altLang="en-US" sz="500">
                        <a:effectLst/>
                      </a:endParaRPr>
                    </a:p>
                  </a:txBody>
                  <a:tcPr marL="26968" marR="26968" marT="26968" marB="2696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185</a:t>
                      </a:r>
                      <a:endParaRPr lang="ko-KR" altLang="en-US" sz="500">
                        <a:effectLst/>
                      </a:endParaRPr>
                    </a:p>
                  </a:txBody>
                  <a:tcPr marL="26968" marR="26968" marT="26968" marB="2696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89</a:t>
                      </a:r>
                      <a:endParaRPr lang="ko-KR" altLang="en-US" sz="500">
                        <a:effectLst/>
                      </a:endParaRPr>
                    </a:p>
                  </a:txBody>
                  <a:tcPr marL="26968" marR="26968" marT="26968" marB="2696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91</a:t>
                      </a:r>
                      <a:endParaRPr lang="ko-KR" altLang="en-US" sz="500">
                        <a:effectLst/>
                      </a:endParaRPr>
                    </a:p>
                  </a:txBody>
                  <a:tcPr marL="26968" marR="26968" marT="26968" marB="2696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90</a:t>
                      </a:r>
                      <a:endParaRPr lang="ko-KR" altLang="en-US" sz="500">
                        <a:effectLst/>
                      </a:endParaRPr>
                    </a:p>
                  </a:txBody>
                  <a:tcPr marL="26968" marR="26968" marT="26968" marB="2696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180</a:t>
                      </a:r>
                      <a:endParaRPr lang="ko-KR" altLang="en-US" sz="500">
                        <a:effectLst/>
                      </a:endParaRPr>
                    </a:p>
                  </a:txBody>
                  <a:tcPr marL="26968" marR="26968" marT="26968" marB="2696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0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96</a:t>
                      </a:r>
                      <a:endParaRPr lang="ko-KR" altLang="en-US" sz="500">
                        <a:effectLst/>
                      </a:endParaRPr>
                    </a:p>
                  </a:txBody>
                  <a:tcPr marL="26968" marR="26968" marT="26968" marB="2696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98</a:t>
                      </a:r>
                      <a:endParaRPr lang="ko-KR" altLang="en-US" sz="500">
                        <a:effectLst/>
                      </a:endParaRPr>
                    </a:p>
                  </a:txBody>
                  <a:tcPr marL="26968" marR="26968" marT="26968" marB="2696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  <a:endParaRPr lang="ko-KR" altLang="en-US" sz="500">
                        <a:effectLst/>
                      </a:endParaRPr>
                    </a:p>
                  </a:txBody>
                  <a:tcPr marL="26968" marR="26968" marT="26968" marB="2696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196</a:t>
                      </a:r>
                      <a:endParaRPr lang="ko-KR" altLang="en-US" sz="500">
                        <a:effectLst/>
                      </a:endParaRPr>
                    </a:p>
                  </a:txBody>
                  <a:tcPr marL="26968" marR="26968" marT="26968" marB="2696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73</a:t>
                      </a:r>
                      <a:endParaRPr lang="ko-KR" altLang="en-US" sz="500">
                        <a:effectLst/>
                      </a:endParaRPr>
                    </a:p>
                  </a:txBody>
                  <a:tcPr marL="26968" marR="26968" marT="26968" marB="2696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66</a:t>
                      </a:r>
                      <a:endParaRPr lang="ko-KR" altLang="en-US" sz="500">
                        <a:effectLst/>
                      </a:endParaRPr>
                    </a:p>
                  </a:txBody>
                  <a:tcPr marL="26968" marR="26968" marT="26968" marB="2696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70</a:t>
                      </a:r>
                      <a:endParaRPr lang="ko-KR" altLang="en-US" sz="500">
                        <a:effectLst/>
                      </a:endParaRPr>
                    </a:p>
                  </a:txBody>
                  <a:tcPr marL="26968" marR="26968" marT="26968" marB="2696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142</a:t>
                      </a:r>
                      <a:endParaRPr lang="ko-KR" altLang="en-US" sz="500" dirty="0">
                        <a:effectLst/>
                      </a:endParaRPr>
                    </a:p>
                  </a:txBody>
                  <a:tcPr marL="26968" marR="26968" marT="26968" marB="2696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57200" y="2503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99992" y="2651056"/>
            <a:ext cx="361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Multi-variable/feature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03847" y="3573016"/>
            <a:ext cx="5472609" cy="14401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instance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62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</TotalTime>
  <Words>7237</Words>
  <Application>Microsoft Office PowerPoint</Application>
  <PresentationFormat>화면 슬라이드 쇼(4:3)</PresentationFormat>
  <Paragraphs>759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Helvetica Light</vt:lpstr>
      <vt:lpstr>HY강B</vt:lpstr>
      <vt:lpstr>굴림</vt:lpstr>
      <vt:lpstr>맑은 고딕</vt:lpstr>
      <vt:lpstr>Arial</vt:lpstr>
      <vt:lpstr>Cambria Math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SeongYun</dc:creator>
  <cp:lastModifiedBy>전상은</cp:lastModifiedBy>
  <cp:revision>75</cp:revision>
  <dcterms:created xsi:type="dcterms:W3CDTF">2018-10-08T10:27:31Z</dcterms:created>
  <dcterms:modified xsi:type="dcterms:W3CDTF">2021-04-05T06:08:12Z</dcterms:modified>
</cp:coreProperties>
</file>