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69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726" y="-5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7928-07E2-400E-B6E5-DE2A37BEABB6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2E69-398E-40F7-8089-FD1230599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13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7928-07E2-400E-B6E5-DE2A37BEABB6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2E69-398E-40F7-8089-FD1230599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82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7928-07E2-400E-B6E5-DE2A37BEABB6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2E69-398E-40F7-8089-FD1230599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55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7928-07E2-400E-B6E5-DE2A37BEABB6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2E69-398E-40F7-8089-FD1230599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954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7928-07E2-400E-B6E5-DE2A37BEABB6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2E69-398E-40F7-8089-FD1230599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64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7928-07E2-400E-B6E5-DE2A37BEABB6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2E69-398E-40F7-8089-FD1230599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33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7928-07E2-400E-B6E5-DE2A37BEABB6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2E69-398E-40F7-8089-FD1230599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42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7928-07E2-400E-B6E5-DE2A37BEABB6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2E69-398E-40F7-8089-FD1230599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4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7928-07E2-400E-B6E5-DE2A37BEABB6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2E69-398E-40F7-8089-FD1230599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30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7928-07E2-400E-B6E5-DE2A37BEABB6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2E69-398E-40F7-8089-FD1230599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2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7928-07E2-400E-B6E5-DE2A37BEABB6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2E69-398E-40F7-8089-FD1230599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59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27928-07E2-400E-B6E5-DE2A37BEABB6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32E69-398E-40F7-8089-FD1230599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87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1825260" y="2096194"/>
            <a:ext cx="7283244" cy="2582081"/>
            <a:chOff x="1946651" y="2349904"/>
            <a:chExt cx="5649685" cy="2002946"/>
          </a:xfrm>
        </p:grpSpPr>
        <p:sp>
          <p:nvSpPr>
            <p:cNvPr id="18" name="이등변 삼각형 17"/>
            <p:cNvSpPr/>
            <p:nvPr/>
          </p:nvSpPr>
          <p:spPr>
            <a:xfrm rot="6050290">
              <a:off x="2323658" y="3476752"/>
              <a:ext cx="741987" cy="639644"/>
            </a:xfrm>
            <a:prstGeom prst="triangle">
              <a:avLst/>
            </a:prstGeom>
            <a:solidFill>
              <a:sysClr val="window" lastClr="FFFFFF"/>
            </a:solidFill>
            <a:ln w="139700" cap="flat" cmpd="sng" algn="ctr">
              <a:solidFill>
                <a:srgbClr val="0DA2B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2447638" y="3001514"/>
              <a:ext cx="626696" cy="625147"/>
            </a:xfrm>
            <a:prstGeom prst="roundRect">
              <a:avLst>
                <a:gd name="adj" fmla="val 50000"/>
              </a:avLst>
            </a:prstGeom>
            <a:solidFill>
              <a:sysClr val="window" lastClr="FFFFFF"/>
            </a:solidFill>
            <a:ln w="139700" cap="flat" cmpd="sng" algn="ctr">
              <a:solidFill>
                <a:srgbClr val="FAC11E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 rot="20870764">
              <a:off x="1946651" y="2933619"/>
              <a:ext cx="626696" cy="625147"/>
            </a:xfrm>
            <a:prstGeom prst="roundRect">
              <a:avLst>
                <a:gd name="adj" fmla="val 13731"/>
              </a:avLst>
            </a:prstGeom>
            <a:solidFill>
              <a:sysClr val="window" lastClr="FFFFFF"/>
            </a:solidFill>
            <a:ln w="139700" cap="flat" cmpd="sng" algn="ctr">
              <a:solidFill>
                <a:srgbClr val="F1646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41059" y="2466762"/>
              <a:ext cx="4455277" cy="1886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800" b="0" i="0" u="none" strike="noStrike" kern="0" cap="none" spc="-15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16461"/>
                  </a:solidFill>
                  <a:effectLst/>
                  <a:uLnTx/>
                  <a:uFillTx/>
                  <a:latin typeface="나눔스퀘어 Bold" pitchFamily="50" charset="-127"/>
                  <a:ea typeface="나눔스퀘어 Bold" pitchFamily="50" charset="-127"/>
                </a:rPr>
                <a:t>ReLU</a:t>
              </a:r>
              <a:endParaRPr kumimoji="0" lang="en-US" altLang="ko-KR" sz="8800" b="0" i="0" u="none" strike="noStrike" kern="0" cap="none" spc="-15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16461"/>
                </a:solidFill>
                <a:effectLst/>
                <a:uLnTx/>
                <a:uFillTx/>
                <a:latin typeface="나눔스퀘어 Bold" pitchFamily="50" charset="-127"/>
                <a:ea typeface="나눔스퀘어 Bold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200" kern="0" spc="-1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16461"/>
                  </a:solidFill>
                  <a:latin typeface="나눔스퀘어 Bold" pitchFamily="50" charset="-127"/>
                  <a:ea typeface="나눔스퀘어 Bold" pitchFamily="50" charset="-127"/>
                </a:rPr>
                <a:t>Better non-linearity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0" cap="none" spc="-15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16461"/>
                  </a:solidFill>
                  <a:effectLst/>
                  <a:uLnTx/>
                  <a:uFillTx/>
                  <a:latin typeface="나눔스퀘어 Bold" pitchFamily="50" charset="-127"/>
                  <a:ea typeface="나눔스퀘어 Bold" pitchFamily="50" charset="-127"/>
                </a:rPr>
                <a:t>(</a:t>
              </a:r>
              <a:r>
                <a:rPr lang="en-US" altLang="ko-KR" sz="3200" kern="0" spc="-1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16461"/>
                  </a:solidFill>
                  <a:latin typeface="나눔스퀘어 Bold" pitchFamily="50" charset="-127"/>
                  <a:ea typeface="나눔스퀘어 Bold" pitchFamily="50" charset="-127"/>
                </a:rPr>
                <a:t>better than Sigmoid)</a:t>
              </a:r>
              <a:endParaRPr kumimoji="0" lang="ko-KR" altLang="en-US" sz="3200" b="0" i="0" u="none" strike="noStrike" kern="0" cap="none" spc="-15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16461"/>
                </a:solidFill>
                <a:effectLst/>
                <a:uLnTx/>
                <a:uFillTx/>
                <a:latin typeface="나눔스퀘어 Bold" pitchFamily="50" charset="-127"/>
                <a:ea typeface="나눔스퀘어 Bold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155235" y="2349904"/>
              <a:ext cx="1871664" cy="3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나눔스퀘어 Bold" pitchFamily="50" charset="-127"/>
                  <a:ea typeface="나눔스퀘어 Bold" pitchFamily="50" charset="-127"/>
                </a:rPr>
                <a:t>딥</a:t>
              </a:r>
              <a:r>
                <a:rPr kumimoji="0" lang="ko-KR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나눔스퀘어 Bold" pitchFamily="50" charset="-127"/>
                  <a:ea typeface="나눔스퀘어 Bold" pitchFamily="50" charset="-127"/>
                </a:rPr>
                <a:t> </a:t>
              </a:r>
              <a:r>
                <a:rPr lang="ko-KR" altLang="en-US" sz="2000" b="1" kern="0" dirty="0">
                  <a:solidFill>
                    <a:srgbClr val="FF5050"/>
                  </a:solidFill>
                  <a:latin typeface="나눔스퀘어 Bold" pitchFamily="50" charset="-127"/>
                  <a:ea typeface="나눔스퀘어 Bold" pitchFamily="50" charset="-127"/>
                </a:rPr>
                <a:t>러닝 </a:t>
              </a:r>
              <a:r>
                <a:rPr lang="en-US" altLang="ko-KR" sz="2000" b="1" kern="0" dirty="0" err="1">
                  <a:solidFill>
                    <a:srgbClr val="FF5050"/>
                  </a:solidFill>
                  <a:latin typeface="나눔스퀘어 Bold" pitchFamily="50" charset="-127"/>
                  <a:ea typeface="나눔스퀘어 Bold" pitchFamily="50" charset="-127"/>
                </a:rPr>
                <a:t>Lec&amp;Lab</a:t>
              </a:r>
              <a:r>
                <a:rPr lang="en-US" altLang="ko-KR" sz="2000" b="1" kern="0" dirty="0">
                  <a:solidFill>
                    <a:srgbClr val="FF5050"/>
                  </a:solidFill>
                  <a:latin typeface="나눔스퀘어 Bold" pitchFamily="50" charset="-127"/>
                  <a:ea typeface="나눔스퀘어 Bold" pitchFamily="50" charset="-127"/>
                </a:rPr>
                <a:t> 10</a:t>
              </a:r>
              <a:endPara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나눔스퀘어 Bold" pitchFamily="50" charset="-127"/>
                <a:ea typeface="나눔스퀘어 Bold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-1588" y="-1984"/>
            <a:ext cx="9144000" cy="72008"/>
            <a:chOff x="0" y="0"/>
            <a:chExt cx="9144000" cy="72008"/>
          </a:xfrm>
        </p:grpSpPr>
        <p:sp>
          <p:nvSpPr>
            <p:cNvPr id="26" name="직사각형 25"/>
            <p:cNvSpPr/>
            <p:nvPr/>
          </p:nvSpPr>
          <p:spPr>
            <a:xfrm>
              <a:off x="0" y="0"/>
              <a:ext cx="3060000" cy="72008"/>
            </a:xfrm>
            <a:prstGeom prst="rect">
              <a:avLst/>
            </a:prstGeom>
            <a:solidFill>
              <a:srgbClr val="F1646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042000" y="0"/>
              <a:ext cx="3060000" cy="72008"/>
            </a:xfrm>
            <a:prstGeom prst="rect">
              <a:avLst/>
            </a:prstGeom>
            <a:solidFill>
              <a:srgbClr val="FAC11E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084000" y="0"/>
              <a:ext cx="3060000" cy="72008"/>
            </a:xfrm>
            <a:prstGeom prst="rect">
              <a:avLst/>
            </a:prstGeom>
            <a:solidFill>
              <a:srgbClr val="0DA2B6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7291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-1588" y="-1984"/>
            <a:ext cx="9144000" cy="72008"/>
            <a:chOff x="0" y="0"/>
            <a:chExt cx="9144000" cy="72008"/>
          </a:xfrm>
        </p:grpSpPr>
        <p:sp>
          <p:nvSpPr>
            <p:cNvPr id="26" name="직사각형 25"/>
            <p:cNvSpPr/>
            <p:nvPr/>
          </p:nvSpPr>
          <p:spPr>
            <a:xfrm>
              <a:off x="0" y="0"/>
              <a:ext cx="3060000" cy="72008"/>
            </a:xfrm>
            <a:prstGeom prst="rect">
              <a:avLst/>
            </a:prstGeom>
            <a:solidFill>
              <a:srgbClr val="F1646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042000" y="0"/>
              <a:ext cx="3060000" cy="72008"/>
            </a:xfrm>
            <a:prstGeom prst="rect">
              <a:avLst/>
            </a:prstGeom>
            <a:solidFill>
              <a:srgbClr val="FAC11E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084000" y="0"/>
              <a:ext cx="3060000" cy="72008"/>
            </a:xfrm>
            <a:prstGeom prst="rect">
              <a:avLst/>
            </a:prstGeom>
            <a:solidFill>
              <a:srgbClr val="0DA2B6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13941" y="260648"/>
            <a:ext cx="2480522" cy="714792"/>
            <a:chOff x="213941" y="260648"/>
            <a:chExt cx="1649970" cy="529029"/>
          </a:xfrm>
        </p:grpSpPr>
        <p:sp>
          <p:nvSpPr>
            <p:cNvPr id="12" name="TextBox 11"/>
            <p:cNvSpPr txBox="1"/>
            <p:nvPr/>
          </p:nvSpPr>
          <p:spPr>
            <a:xfrm>
              <a:off x="230416" y="260648"/>
              <a:ext cx="1534875" cy="341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How about </a:t>
              </a:r>
              <a:r>
                <a:rPr lang="en-US" altLang="ko-KR" sz="2400" spc="-2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ReLU</a:t>
              </a:r>
              <a:r>
                <a:rPr lang="en-US" altLang="ko-KR" sz="2400" spc="-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?</a:t>
              </a:r>
              <a:endParaRPr lang="ko-KR" altLang="en-US" sz="24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스퀘어 Bold" pitchFamily="50" charset="-127"/>
                <a:ea typeface="나눔스퀘어 Bold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0416" y="539108"/>
              <a:ext cx="1633495" cy="250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-13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ReLU</a:t>
              </a:r>
              <a:r>
                <a:rPr lang="en-US" altLang="ko-KR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 better non-linearity</a:t>
              </a:r>
              <a:endParaRPr lang="ko-KR" altLang="en-US" sz="16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itchFamily="50" charset="-127"/>
                <a:ea typeface="나눔스퀘어 Bold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2206" y="503408"/>
              <a:ext cx="468339" cy="44869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44" tIns="60972" rIns="121944" bIns="60972"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481035" y="157667"/>
            <a:ext cx="562498" cy="562498"/>
            <a:chOff x="6473269" y="539108"/>
            <a:chExt cx="721936" cy="721936"/>
          </a:xfrm>
        </p:grpSpPr>
        <p:sp>
          <p:nvSpPr>
            <p:cNvPr id="3" name="타원 2"/>
            <p:cNvSpPr/>
            <p:nvPr/>
          </p:nvSpPr>
          <p:spPr>
            <a:xfrm>
              <a:off x="6473269" y="539108"/>
              <a:ext cx="721936" cy="721936"/>
            </a:xfrm>
            <a:prstGeom prst="ellipse">
              <a:avLst/>
            </a:prstGeom>
            <a:noFill/>
            <a:ln w="38100">
              <a:solidFill>
                <a:srgbClr val="FF69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623384" y="698177"/>
              <a:ext cx="446837" cy="488944"/>
              <a:chOff x="6562619" y="672486"/>
              <a:chExt cx="1453743" cy="1590735"/>
            </a:xfrm>
          </p:grpSpPr>
          <p:sp>
            <p:nvSpPr>
              <p:cNvPr id="24" name="이등변 삼각형 23"/>
              <p:cNvSpPr/>
              <p:nvPr/>
            </p:nvSpPr>
            <p:spPr>
              <a:xfrm rot="6050290">
                <a:off x="7048634" y="1372662"/>
                <a:ext cx="956526" cy="824592"/>
              </a:xfrm>
              <a:prstGeom prst="triangle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rgbClr val="0DA2B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7208462" y="760012"/>
                <a:ext cx="807900" cy="805903"/>
              </a:xfrm>
              <a:prstGeom prst="roundRect">
                <a:avLst>
                  <a:gd name="adj" fmla="val 50000"/>
                </a:avLst>
              </a:prstGeom>
              <a:solidFill>
                <a:sysClr val="window" lastClr="FFFFFF"/>
              </a:solidFill>
              <a:ln w="38100" cap="flat" cmpd="sng" algn="ctr">
                <a:solidFill>
                  <a:srgbClr val="FAC11E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 rot="20870764">
                <a:off x="6562619" y="672486"/>
                <a:ext cx="807900" cy="805903"/>
              </a:xfrm>
              <a:prstGeom prst="roundRect">
                <a:avLst>
                  <a:gd name="adj" fmla="val 13731"/>
                </a:avLst>
              </a:prstGeom>
              <a:solidFill>
                <a:sysClr val="window" lastClr="FFFFFF"/>
              </a:solidFill>
              <a:ln w="38100" cap="flat" cmpd="sng" algn="ctr">
                <a:solidFill>
                  <a:srgbClr val="F1646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6" name="직사각형 5"/>
          <p:cNvSpPr/>
          <p:nvPr/>
        </p:nvSpPr>
        <p:spPr>
          <a:xfrm>
            <a:off x="8752669" y="6506490"/>
            <a:ext cx="370889" cy="332783"/>
          </a:xfrm>
          <a:prstGeom prst="rect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나눔스퀘어 Bold" pitchFamily="50" charset="-127"/>
                <a:ea typeface="나눔스퀘어 Bold" pitchFamily="50" charset="-127"/>
              </a:rPr>
              <a:t>10</a:t>
            </a:r>
            <a:endParaRPr lang="ko-KR" altLang="en-US" sz="1200" b="1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536" y="2276872"/>
            <a:ext cx="477045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x_data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 =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np.array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([[0, 0], [0, 1], [1, 0], [1, 1]],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dtype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=np.float32)</a:t>
            </a:r>
          </a:p>
          <a:p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y_data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 =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np.array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([[0], [1], [1], [0]],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dtype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=np.float32)</a:t>
            </a:r>
          </a:p>
          <a:p>
            <a:endParaRPr lang="en-US" altLang="ko-KR" sz="1100" dirty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X =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tf.placeholder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(tf.float32, [None, 2])</a:t>
            </a:r>
          </a:p>
          <a:p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Y =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tf.placeholder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(tf.float32, [None, 1])</a:t>
            </a:r>
          </a:p>
          <a:p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W1 =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tf.Variable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tf.random_uniform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([2,5], -1.0, 1.0), name='weight1')</a:t>
            </a:r>
          </a:p>
          <a:p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b1 =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tf.Variable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tf.zeros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([5]), name='bias1')</a:t>
            </a:r>
          </a:p>
          <a:p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W2 =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tf.Variable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tf.random_uniform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([5, 5], -1.0, 1.0), name='weight2')</a:t>
            </a:r>
          </a:p>
          <a:p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b2 =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tf.Variable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tf.zeros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([5]), name='bias2')</a:t>
            </a:r>
          </a:p>
          <a:p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	</a:t>
            </a:r>
            <a:r>
              <a:rPr lang="en-US" altLang="ko-KR" sz="1100" dirty="0" smtClean="0">
                <a:latin typeface="나눔스퀘어 Bold" pitchFamily="50" charset="-127"/>
                <a:ea typeface="나눔스퀘어 Bold" pitchFamily="50" charset="-127"/>
              </a:rPr>
              <a:t>	…………</a:t>
            </a:r>
          </a:p>
          <a:p>
            <a:r>
              <a:rPr lang="en-US" altLang="ko-KR" sz="1100" dirty="0" smtClean="0">
                <a:latin typeface="나눔스퀘어 Bold" pitchFamily="50" charset="-127"/>
                <a:ea typeface="나눔스퀘어 Bold" pitchFamily="50" charset="-127"/>
              </a:rPr>
              <a:t>		…………</a:t>
            </a:r>
            <a:endParaRPr lang="en-US" altLang="ko-KR" sz="1100" dirty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W9 =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tf.Variable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tf.random_uniform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([5, 5], -1.0, 1.0), name='weight9')</a:t>
            </a:r>
          </a:p>
          <a:p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b9 =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tf.Variable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tf.zeros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([5]), name='bias9')</a:t>
            </a:r>
          </a:p>
          <a:p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W10 =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tf.Variable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tf.random_uniform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([5, 1], -1.0, 1.0), name='weight10')</a:t>
            </a:r>
          </a:p>
          <a:p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b10 =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tf.Variable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tf.zeros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([1]), name='bias10')</a:t>
            </a:r>
          </a:p>
          <a:p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L1 =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</a:t>
            </a:r>
            <a:r>
              <a:rPr lang="en-US" altLang="ko-KR" sz="1100" dirty="0" smtClean="0">
                <a:latin typeface="나눔스퀘어 Bold" pitchFamily="50" charset="-127"/>
                <a:ea typeface="나눔스퀘어 Bold" pitchFamily="50" charset="-127"/>
              </a:rPr>
              <a:t>.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 sigmoid</a:t>
            </a:r>
            <a:r>
              <a:rPr lang="en-US" altLang="ko-KR" sz="1100" dirty="0" smtClean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sz="1100" dirty="0" err="1" smtClean="0">
                <a:latin typeface="나눔스퀘어 Bold" pitchFamily="50" charset="-127"/>
                <a:ea typeface="나눔스퀘어 Bold" pitchFamily="50" charset="-127"/>
              </a:rPr>
              <a:t>tf.matmul</a:t>
            </a:r>
            <a:r>
              <a:rPr lang="en-US" altLang="ko-KR" sz="1100" dirty="0" smtClean="0">
                <a:latin typeface="나눔스퀘어 Bold" pitchFamily="50" charset="-127"/>
                <a:ea typeface="나눔스퀘어 Bold" pitchFamily="50" charset="-127"/>
              </a:rPr>
              <a:t>(X,W1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) + b1)</a:t>
            </a:r>
          </a:p>
          <a:p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L2 =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</a:t>
            </a:r>
            <a:r>
              <a:rPr lang="en-US" altLang="ko-KR" sz="1100" dirty="0" smtClean="0">
                <a:latin typeface="나눔스퀘어 Bold" pitchFamily="50" charset="-127"/>
                <a:ea typeface="나눔스퀘어 Bold" pitchFamily="50" charset="-127"/>
              </a:rPr>
              <a:t>.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 sigmoid</a:t>
            </a:r>
            <a:r>
              <a:rPr lang="en-US" altLang="ko-KR" sz="1100" dirty="0" smtClean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sz="1100" dirty="0" err="1" smtClean="0">
                <a:latin typeface="나눔스퀘어 Bold" pitchFamily="50" charset="-127"/>
                <a:ea typeface="나눔스퀘어 Bold" pitchFamily="50" charset="-127"/>
              </a:rPr>
              <a:t>tf.matmul</a:t>
            </a:r>
            <a:r>
              <a:rPr lang="en-US" altLang="ko-KR" sz="1100" dirty="0" smtClean="0">
                <a:latin typeface="나눔스퀘어 Bold" pitchFamily="50" charset="-127"/>
                <a:ea typeface="나눔스퀘어 Bold" pitchFamily="50" charset="-127"/>
              </a:rPr>
              <a:t>(L1,W2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) + b2</a:t>
            </a:r>
            <a:r>
              <a:rPr lang="en-US" altLang="ko-KR" sz="1100" dirty="0" smtClean="0">
                <a:latin typeface="나눔스퀘어 Bold" pitchFamily="50" charset="-127"/>
                <a:ea typeface="나눔스퀘어 Bold" pitchFamily="50" charset="-127"/>
              </a:rPr>
              <a:t>)</a:t>
            </a:r>
          </a:p>
          <a:p>
            <a:endParaRPr lang="en-US" altLang="ko-KR" sz="1100" dirty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100" dirty="0" smtClean="0">
                <a:latin typeface="나눔스퀘어 Bold" pitchFamily="50" charset="-127"/>
                <a:ea typeface="나눔스퀘어 Bold" pitchFamily="50" charset="-127"/>
              </a:rPr>
              <a:t>		…………</a:t>
            </a:r>
            <a:endParaRPr lang="en-US" altLang="ko-KR" sz="1100" dirty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100" dirty="0" smtClean="0">
                <a:latin typeface="나눔스퀘어 Bold" pitchFamily="50" charset="-127"/>
                <a:ea typeface="나눔스퀘어 Bold" pitchFamily="50" charset="-127"/>
              </a:rPr>
              <a:t>L9 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=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</a:t>
            </a:r>
            <a:r>
              <a:rPr lang="en-US" altLang="ko-KR" sz="1100" dirty="0" smtClean="0">
                <a:latin typeface="나눔스퀘어 Bold" pitchFamily="50" charset="-127"/>
                <a:ea typeface="나눔스퀘어 Bold" pitchFamily="50" charset="-127"/>
              </a:rPr>
              <a:t>.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 sigmoid</a:t>
            </a:r>
            <a:r>
              <a:rPr lang="en-US" altLang="ko-KR" sz="1100" dirty="0" smtClean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sz="1100" dirty="0" err="1" smtClean="0">
                <a:latin typeface="나눔스퀘어 Bold" pitchFamily="50" charset="-127"/>
                <a:ea typeface="나눔스퀘어 Bold" pitchFamily="50" charset="-127"/>
              </a:rPr>
              <a:t>tf.matmul</a:t>
            </a:r>
            <a:r>
              <a:rPr lang="en-US" altLang="ko-KR" sz="1100" dirty="0" smtClean="0">
                <a:latin typeface="나눔스퀘어 Bold" pitchFamily="50" charset="-127"/>
                <a:ea typeface="나눔스퀘어 Bold" pitchFamily="50" charset="-127"/>
              </a:rPr>
              <a:t>(L8,W9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) + b9)</a:t>
            </a:r>
          </a:p>
          <a:p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hypothesis =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tf.sigmoid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tf.matmul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(L9, W10) + b10)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0264" y="1495689"/>
            <a:ext cx="804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나눔스퀘어 Bold"/>
              </a:rPr>
              <a:t>기존의 </a:t>
            </a:r>
            <a:r>
              <a:rPr lang="en-US" altLang="ko-KR" dirty="0" smtClean="0">
                <a:ea typeface="나눔스퀘어 Bold"/>
              </a:rPr>
              <a:t>XOR </a:t>
            </a:r>
            <a:r>
              <a:rPr lang="ko-KR" altLang="en-US" dirty="0" smtClean="0">
                <a:ea typeface="나눔스퀘어 Bold"/>
              </a:rPr>
              <a:t>코드에서 </a:t>
            </a:r>
            <a:r>
              <a:rPr lang="en-US" altLang="ko-KR" dirty="0" smtClean="0">
                <a:ea typeface="나눔스퀘어 Bold"/>
              </a:rPr>
              <a:t>sigmoid -&gt; </a:t>
            </a:r>
            <a:r>
              <a:rPr lang="en-US" altLang="ko-KR" dirty="0" err="1" smtClean="0">
                <a:ea typeface="나눔스퀘어 Bold"/>
              </a:rPr>
              <a:t>nn.relu</a:t>
            </a:r>
            <a:r>
              <a:rPr lang="ko-KR" altLang="en-US" dirty="0" smtClean="0">
                <a:ea typeface="나눔스퀘어 Bold"/>
              </a:rPr>
              <a:t>로 바꾸어 주면</a:t>
            </a:r>
            <a:endParaRPr lang="ko-KR" altLang="en-US" dirty="0">
              <a:ea typeface="나눔스퀘어 Bold"/>
            </a:endParaRPr>
          </a:p>
        </p:txBody>
      </p:sp>
      <p:pic>
        <p:nvPicPr>
          <p:cNvPr id="1026" name="Picture 2" descr="C:\Users\SeongYun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590" y="1988840"/>
            <a:ext cx="3683943" cy="190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100412" y="3501008"/>
            <a:ext cx="55982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82412" y="400506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일치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132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-1588" y="-1984"/>
            <a:ext cx="9144000" cy="72008"/>
            <a:chOff x="0" y="0"/>
            <a:chExt cx="9144000" cy="72008"/>
          </a:xfrm>
        </p:grpSpPr>
        <p:sp>
          <p:nvSpPr>
            <p:cNvPr id="26" name="직사각형 25"/>
            <p:cNvSpPr/>
            <p:nvPr/>
          </p:nvSpPr>
          <p:spPr>
            <a:xfrm>
              <a:off x="0" y="0"/>
              <a:ext cx="3060000" cy="72008"/>
            </a:xfrm>
            <a:prstGeom prst="rect">
              <a:avLst/>
            </a:prstGeom>
            <a:solidFill>
              <a:srgbClr val="F1646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042000" y="0"/>
              <a:ext cx="3060000" cy="72008"/>
            </a:xfrm>
            <a:prstGeom prst="rect">
              <a:avLst/>
            </a:prstGeom>
            <a:solidFill>
              <a:srgbClr val="FAC11E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084000" y="0"/>
              <a:ext cx="3060000" cy="72008"/>
            </a:xfrm>
            <a:prstGeom prst="rect">
              <a:avLst/>
            </a:prstGeom>
            <a:solidFill>
              <a:srgbClr val="0DA2B6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13941" y="260648"/>
            <a:ext cx="2480522" cy="714792"/>
            <a:chOff x="213941" y="260648"/>
            <a:chExt cx="1649970" cy="529029"/>
          </a:xfrm>
        </p:grpSpPr>
        <p:sp>
          <p:nvSpPr>
            <p:cNvPr id="12" name="TextBox 11"/>
            <p:cNvSpPr txBox="1"/>
            <p:nvPr/>
          </p:nvSpPr>
          <p:spPr>
            <a:xfrm>
              <a:off x="230416" y="260648"/>
              <a:ext cx="1354036" cy="341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Others problem</a:t>
              </a:r>
              <a:endParaRPr lang="ko-KR" altLang="en-US" sz="24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스퀘어 Bold" pitchFamily="50" charset="-127"/>
                <a:ea typeface="나눔스퀘어 Bold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0416" y="539108"/>
              <a:ext cx="1633495" cy="250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-13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ReLU</a:t>
              </a:r>
              <a:r>
                <a:rPr lang="en-US" altLang="ko-KR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 better non-linearity</a:t>
              </a:r>
              <a:endParaRPr lang="ko-KR" altLang="en-US" sz="16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itchFamily="50" charset="-127"/>
                <a:ea typeface="나눔스퀘어 Bold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2206" y="503408"/>
              <a:ext cx="468339" cy="44869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44" tIns="60972" rIns="121944" bIns="60972"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481035" y="157667"/>
            <a:ext cx="562498" cy="562498"/>
            <a:chOff x="6473269" y="539108"/>
            <a:chExt cx="721936" cy="721936"/>
          </a:xfrm>
        </p:grpSpPr>
        <p:sp>
          <p:nvSpPr>
            <p:cNvPr id="3" name="타원 2"/>
            <p:cNvSpPr/>
            <p:nvPr/>
          </p:nvSpPr>
          <p:spPr>
            <a:xfrm>
              <a:off x="6473269" y="539108"/>
              <a:ext cx="721936" cy="721936"/>
            </a:xfrm>
            <a:prstGeom prst="ellipse">
              <a:avLst/>
            </a:prstGeom>
            <a:noFill/>
            <a:ln w="38100">
              <a:solidFill>
                <a:srgbClr val="FF69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623384" y="698177"/>
              <a:ext cx="446837" cy="488944"/>
              <a:chOff x="6562619" y="672486"/>
              <a:chExt cx="1453743" cy="1590735"/>
            </a:xfrm>
          </p:grpSpPr>
          <p:sp>
            <p:nvSpPr>
              <p:cNvPr id="24" name="이등변 삼각형 23"/>
              <p:cNvSpPr/>
              <p:nvPr/>
            </p:nvSpPr>
            <p:spPr>
              <a:xfrm rot="6050290">
                <a:off x="7048634" y="1372662"/>
                <a:ext cx="956526" cy="824592"/>
              </a:xfrm>
              <a:prstGeom prst="triangle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rgbClr val="0DA2B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7208462" y="760012"/>
                <a:ext cx="807900" cy="805903"/>
              </a:xfrm>
              <a:prstGeom prst="roundRect">
                <a:avLst>
                  <a:gd name="adj" fmla="val 50000"/>
                </a:avLst>
              </a:prstGeom>
              <a:solidFill>
                <a:sysClr val="window" lastClr="FFFFFF"/>
              </a:solidFill>
              <a:ln w="38100" cap="flat" cmpd="sng" algn="ctr">
                <a:solidFill>
                  <a:srgbClr val="FAC11E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 rot="20870764">
                <a:off x="6562619" y="672486"/>
                <a:ext cx="807900" cy="805903"/>
              </a:xfrm>
              <a:prstGeom prst="roundRect">
                <a:avLst>
                  <a:gd name="adj" fmla="val 13731"/>
                </a:avLst>
              </a:prstGeom>
              <a:solidFill>
                <a:sysClr val="window" lastClr="FFFFFF"/>
              </a:solidFill>
              <a:ln w="38100" cap="flat" cmpd="sng" algn="ctr">
                <a:solidFill>
                  <a:srgbClr val="F1646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6" name="직사각형 5"/>
          <p:cNvSpPr/>
          <p:nvPr/>
        </p:nvSpPr>
        <p:spPr>
          <a:xfrm>
            <a:off x="8752669" y="6506490"/>
            <a:ext cx="370889" cy="332783"/>
          </a:xfrm>
          <a:prstGeom prst="rect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나눔스퀘어 Bold" pitchFamily="50" charset="-127"/>
                <a:ea typeface="나눔스퀘어 Bold" pitchFamily="50" charset="-127"/>
              </a:rPr>
              <a:t>11</a:t>
            </a:r>
            <a:endParaRPr lang="ko-KR" altLang="en-US" sz="1200" b="1" dirty="0"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12142C0F-51BD-42A1-AB50-B585E32F8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708" y="1379264"/>
            <a:ext cx="6162675" cy="3590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AFB9E18-FDFB-417B-AD9D-6E51E3C22F58}"/>
              </a:ext>
            </a:extLst>
          </p:cNvPr>
          <p:cNvSpPr txBox="1"/>
          <p:nvPr/>
        </p:nvSpPr>
        <p:spPr>
          <a:xfrm>
            <a:off x="566936" y="5281911"/>
            <a:ext cx="828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ea typeface="나눔스퀘어 Bold"/>
              </a:rPr>
              <a:t>ReLU</a:t>
            </a:r>
            <a:r>
              <a:rPr lang="ko-KR" altLang="en-US" dirty="0">
                <a:ea typeface="나눔스퀘어 Bold"/>
              </a:rPr>
              <a:t>를 적용한 </a:t>
            </a:r>
            <a:r>
              <a:rPr lang="en-US" altLang="ko-KR" dirty="0">
                <a:ea typeface="나눔스퀘어 Bold"/>
              </a:rPr>
              <a:t>Backpropagation</a:t>
            </a:r>
            <a:r>
              <a:rPr lang="ko-KR" altLang="en-US" dirty="0">
                <a:ea typeface="나눔스퀘어 Bold"/>
              </a:rPr>
              <a:t>에도 </a:t>
            </a:r>
            <a:r>
              <a:rPr lang="en-US" altLang="ko-KR" dirty="0">
                <a:ea typeface="나눔스퀘어 Bold"/>
              </a:rPr>
              <a:t>cost(</a:t>
            </a:r>
            <a:r>
              <a:rPr lang="ko-KR" altLang="en-US" dirty="0" smtClean="0">
                <a:ea typeface="나눔스퀘어 Bold"/>
              </a:rPr>
              <a:t>오차</a:t>
            </a:r>
            <a:r>
              <a:rPr lang="en-US" altLang="ko-KR" dirty="0" smtClean="0">
                <a:ea typeface="나눔스퀘어 Bold"/>
              </a:rPr>
              <a:t>)</a:t>
            </a:r>
            <a:r>
              <a:rPr lang="ko-KR" altLang="en-US" dirty="0" smtClean="0">
                <a:ea typeface="나눔스퀘어 Bold"/>
              </a:rPr>
              <a:t>에 차이가 있었다</a:t>
            </a:r>
            <a:r>
              <a:rPr lang="en-US" altLang="ko-KR" dirty="0">
                <a:ea typeface="나눔스퀘어 Bold"/>
              </a:rPr>
              <a:t>.</a:t>
            </a:r>
            <a:endParaRPr lang="ko-KR" altLang="en-US" dirty="0">
              <a:ea typeface="나눔스퀘어 Bold"/>
            </a:endParaRPr>
          </a:p>
        </p:txBody>
      </p:sp>
    </p:spTree>
    <p:extLst>
      <p:ext uri="{BB962C8B-B14F-4D97-AF65-F5344CB8AC3E}">
        <p14:creationId xmlns:p14="http://schemas.microsoft.com/office/powerpoint/2010/main" val="1442126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-1588" y="-1984"/>
            <a:ext cx="9144000" cy="72008"/>
            <a:chOff x="0" y="0"/>
            <a:chExt cx="9144000" cy="72008"/>
          </a:xfrm>
        </p:grpSpPr>
        <p:sp>
          <p:nvSpPr>
            <p:cNvPr id="26" name="직사각형 25"/>
            <p:cNvSpPr/>
            <p:nvPr/>
          </p:nvSpPr>
          <p:spPr>
            <a:xfrm>
              <a:off x="0" y="0"/>
              <a:ext cx="3060000" cy="72008"/>
            </a:xfrm>
            <a:prstGeom prst="rect">
              <a:avLst/>
            </a:prstGeom>
            <a:solidFill>
              <a:srgbClr val="F1646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042000" y="0"/>
              <a:ext cx="3060000" cy="72008"/>
            </a:xfrm>
            <a:prstGeom prst="rect">
              <a:avLst/>
            </a:prstGeom>
            <a:solidFill>
              <a:srgbClr val="FAC11E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084000" y="0"/>
              <a:ext cx="3060000" cy="72008"/>
            </a:xfrm>
            <a:prstGeom prst="rect">
              <a:avLst/>
            </a:prstGeom>
            <a:solidFill>
              <a:srgbClr val="0DA2B6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13941" y="260648"/>
            <a:ext cx="2480522" cy="714792"/>
            <a:chOff x="213941" y="260648"/>
            <a:chExt cx="1649970" cy="529029"/>
          </a:xfrm>
        </p:grpSpPr>
        <p:sp>
          <p:nvSpPr>
            <p:cNvPr id="12" name="TextBox 11"/>
            <p:cNvSpPr txBox="1"/>
            <p:nvPr/>
          </p:nvSpPr>
          <p:spPr>
            <a:xfrm>
              <a:off x="230416" y="260648"/>
              <a:ext cx="1354036" cy="341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Others problem</a:t>
              </a:r>
              <a:endParaRPr lang="ko-KR" altLang="en-US" sz="24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스퀘어 Bold" pitchFamily="50" charset="-127"/>
                <a:ea typeface="나눔스퀘어 Bold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0416" y="539108"/>
              <a:ext cx="1633495" cy="250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-13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ReLU</a:t>
              </a:r>
              <a:r>
                <a:rPr lang="en-US" altLang="ko-KR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 better non-linearity</a:t>
              </a:r>
              <a:endParaRPr lang="ko-KR" altLang="en-US" sz="16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itchFamily="50" charset="-127"/>
                <a:ea typeface="나눔스퀘어 Bold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2206" y="503408"/>
              <a:ext cx="468339" cy="44869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44" tIns="60972" rIns="121944" bIns="60972"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481035" y="157667"/>
            <a:ext cx="562498" cy="562498"/>
            <a:chOff x="6473269" y="539108"/>
            <a:chExt cx="721936" cy="721936"/>
          </a:xfrm>
        </p:grpSpPr>
        <p:sp>
          <p:nvSpPr>
            <p:cNvPr id="3" name="타원 2"/>
            <p:cNvSpPr/>
            <p:nvPr/>
          </p:nvSpPr>
          <p:spPr>
            <a:xfrm>
              <a:off x="6473269" y="539108"/>
              <a:ext cx="721936" cy="721936"/>
            </a:xfrm>
            <a:prstGeom prst="ellipse">
              <a:avLst/>
            </a:prstGeom>
            <a:noFill/>
            <a:ln w="38100">
              <a:solidFill>
                <a:srgbClr val="FF69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623384" y="698177"/>
              <a:ext cx="446837" cy="488944"/>
              <a:chOff x="6562619" y="672486"/>
              <a:chExt cx="1453743" cy="1590735"/>
            </a:xfrm>
          </p:grpSpPr>
          <p:sp>
            <p:nvSpPr>
              <p:cNvPr id="24" name="이등변 삼각형 23"/>
              <p:cNvSpPr/>
              <p:nvPr/>
            </p:nvSpPr>
            <p:spPr>
              <a:xfrm rot="6050290">
                <a:off x="7048634" y="1372662"/>
                <a:ext cx="956526" cy="824592"/>
              </a:xfrm>
              <a:prstGeom prst="triangle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rgbClr val="0DA2B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7208462" y="760012"/>
                <a:ext cx="807900" cy="805903"/>
              </a:xfrm>
              <a:prstGeom prst="roundRect">
                <a:avLst>
                  <a:gd name="adj" fmla="val 50000"/>
                </a:avLst>
              </a:prstGeom>
              <a:solidFill>
                <a:sysClr val="window" lastClr="FFFFFF"/>
              </a:solidFill>
              <a:ln w="38100" cap="flat" cmpd="sng" algn="ctr">
                <a:solidFill>
                  <a:srgbClr val="FAC11E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 rot="20870764">
                <a:off x="6562619" y="672486"/>
                <a:ext cx="807900" cy="805903"/>
              </a:xfrm>
              <a:prstGeom prst="roundRect">
                <a:avLst>
                  <a:gd name="adj" fmla="val 13731"/>
                </a:avLst>
              </a:prstGeom>
              <a:solidFill>
                <a:sysClr val="window" lastClr="FFFFFF"/>
              </a:solidFill>
              <a:ln w="38100" cap="flat" cmpd="sng" algn="ctr">
                <a:solidFill>
                  <a:srgbClr val="F1646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6" name="직사각형 5"/>
          <p:cNvSpPr/>
          <p:nvPr/>
        </p:nvSpPr>
        <p:spPr>
          <a:xfrm>
            <a:off x="8790775" y="6506490"/>
            <a:ext cx="332783" cy="332783"/>
          </a:xfrm>
          <a:prstGeom prst="rect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 Bold" pitchFamily="50" charset="-127"/>
                <a:ea typeface="나눔스퀘어 Bold" pitchFamily="50" charset="-127"/>
              </a:rPr>
              <a:t>4</a:t>
            </a:r>
            <a:endParaRPr lang="ko-KR" altLang="en-US" b="1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AFB9E18-FDFB-417B-AD9D-6E51E3C22F58}"/>
              </a:ext>
            </a:extLst>
          </p:cNvPr>
          <p:cNvSpPr txBox="1"/>
          <p:nvPr/>
        </p:nvSpPr>
        <p:spPr>
          <a:xfrm>
            <a:off x="659490" y="5187123"/>
            <a:ext cx="828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초기값을 잘 정하자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7127B9F8-9444-4456-8852-CC9950153B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2170"/>
          <a:stretch/>
        </p:blipFill>
        <p:spPr>
          <a:xfrm>
            <a:off x="1149138" y="1726724"/>
            <a:ext cx="6842547" cy="308953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8752669" y="6506490"/>
            <a:ext cx="370889" cy="332783"/>
          </a:xfrm>
          <a:prstGeom prst="rect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나눔스퀘어 Bold" pitchFamily="50" charset="-127"/>
                <a:ea typeface="나눔스퀘어 Bold" pitchFamily="50" charset="-127"/>
              </a:rPr>
              <a:t>12</a:t>
            </a:r>
            <a:endParaRPr lang="ko-KR" altLang="en-US" sz="1200" b="1" dirty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9576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-1588" y="-1984"/>
            <a:ext cx="9144000" cy="72008"/>
            <a:chOff x="0" y="0"/>
            <a:chExt cx="9144000" cy="72008"/>
          </a:xfrm>
        </p:grpSpPr>
        <p:sp>
          <p:nvSpPr>
            <p:cNvPr id="26" name="직사각형 25"/>
            <p:cNvSpPr/>
            <p:nvPr/>
          </p:nvSpPr>
          <p:spPr>
            <a:xfrm>
              <a:off x="0" y="0"/>
              <a:ext cx="3060000" cy="72008"/>
            </a:xfrm>
            <a:prstGeom prst="rect">
              <a:avLst/>
            </a:prstGeom>
            <a:solidFill>
              <a:srgbClr val="F1646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042000" y="0"/>
              <a:ext cx="3060000" cy="72008"/>
            </a:xfrm>
            <a:prstGeom prst="rect">
              <a:avLst/>
            </a:prstGeom>
            <a:solidFill>
              <a:srgbClr val="FAC11E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084000" y="0"/>
              <a:ext cx="3060000" cy="72008"/>
            </a:xfrm>
            <a:prstGeom prst="rect">
              <a:avLst/>
            </a:prstGeom>
            <a:solidFill>
              <a:srgbClr val="0DA2B6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13941" y="260648"/>
            <a:ext cx="4445530" cy="714792"/>
            <a:chOff x="213941" y="260648"/>
            <a:chExt cx="2957035" cy="529029"/>
          </a:xfrm>
        </p:grpSpPr>
        <p:sp>
          <p:nvSpPr>
            <p:cNvPr id="12" name="TextBox 11"/>
            <p:cNvSpPr txBox="1"/>
            <p:nvPr/>
          </p:nvSpPr>
          <p:spPr>
            <a:xfrm>
              <a:off x="230416" y="260648"/>
              <a:ext cx="2940560" cy="341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Restricted Boltzmann Machine(RBM)</a:t>
              </a:r>
              <a:endParaRPr lang="ko-KR" altLang="en-US" sz="24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스퀘어 Bold" pitchFamily="50" charset="-127"/>
                <a:ea typeface="나눔스퀘어 Bold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0416" y="539108"/>
              <a:ext cx="1633495" cy="250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-13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ReLU</a:t>
              </a:r>
              <a:r>
                <a:rPr lang="en-US" altLang="ko-KR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 better non-linearity</a:t>
              </a:r>
              <a:endParaRPr lang="ko-KR" altLang="en-US" sz="16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itchFamily="50" charset="-127"/>
                <a:ea typeface="나눔스퀘어 Bold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2206" y="503408"/>
              <a:ext cx="468339" cy="44869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44" tIns="60972" rIns="121944" bIns="60972"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481035" y="157667"/>
            <a:ext cx="562498" cy="562498"/>
            <a:chOff x="6473269" y="539108"/>
            <a:chExt cx="721936" cy="721936"/>
          </a:xfrm>
        </p:grpSpPr>
        <p:sp>
          <p:nvSpPr>
            <p:cNvPr id="3" name="타원 2"/>
            <p:cNvSpPr/>
            <p:nvPr/>
          </p:nvSpPr>
          <p:spPr>
            <a:xfrm>
              <a:off x="6473269" y="539108"/>
              <a:ext cx="721936" cy="721936"/>
            </a:xfrm>
            <a:prstGeom prst="ellipse">
              <a:avLst/>
            </a:prstGeom>
            <a:noFill/>
            <a:ln w="38100">
              <a:solidFill>
                <a:srgbClr val="FF69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623384" y="698177"/>
              <a:ext cx="446837" cy="488944"/>
              <a:chOff x="6562619" y="672486"/>
              <a:chExt cx="1453743" cy="1590735"/>
            </a:xfrm>
          </p:grpSpPr>
          <p:sp>
            <p:nvSpPr>
              <p:cNvPr id="24" name="이등변 삼각형 23"/>
              <p:cNvSpPr/>
              <p:nvPr/>
            </p:nvSpPr>
            <p:spPr>
              <a:xfrm rot="6050290">
                <a:off x="7048634" y="1372662"/>
                <a:ext cx="956526" cy="824592"/>
              </a:xfrm>
              <a:prstGeom prst="triangle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rgbClr val="0DA2B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7208462" y="760012"/>
                <a:ext cx="807900" cy="805903"/>
              </a:xfrm>
              <a:prstGeom prst="roundRect">
                <a:avLst>
                  <a:gd name="adj" fmla="val 50000"/>
                </a:avLst>
              </a:prstGeom>
              <a:solidFill>
                <a:sysClr val="window" lastClr="FFFFFF"/>
              </a:solidFill>
              <a:ln w="38100" cap="flat" cmpd="sng" algn="ctr">
                <a:solidFill>
                  <a:srgbClr val="FAC11E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 rot="20870764">
                <a:off x="6562619" y="672486"/>
                <a:ext cx="807900" cy="805903"/>
              </a:xfrm>
              <a:prstGeom prst="roundRect">
                <a:avLst>
                  <a:gd name="adj" fmla="val 13731"/>
                </a:avLst>
              </a:prstGeom>
              <a:solidFill>
                <a:sysClr val="window" lastClr="FFFFFF"/>
              </a:solidFill>
              <a:ln w="38100" cap="flat" cmpd="sng" algn="ctr">
                <a:solidFill>
                  <a:srgbClr val="F1646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6" name="직사각형 5"/>
          <p:cNvSpPr/>
          <p:nvPr/>
        </p:nvSpPr>
        <p:spPr>
          <a:xfrm>
            <a:off x="8790775" y="6506490"/>
            <a:ext cx="332783" cy="332783"/>
          </a:xfrm>
          <a:prstGeom prst="rect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 Bold" pitchFamily="50" charset="-127"/>
                <a:ea typeface="나눔스퀘어 Bold" pitchFamily="50" charset="-127"/>
              </a:rPr>
              <a:t>4</a:t>
            </a:r>
            <a:endParaRPr lang="ko-KR" altLang="en-US" b="1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AFB9E18-FDFB-417B-AD9D-6E51E3C22F58}"/>
              </a:ext>
            </a:extLst>
          </p:cNvPr>
          <p:cNvSpPr txBox="1"/>
          <p:nvPr/>
        </p:nvSpPr>
        <p:spPr>
          <a:xfrm>
            <a:off x="721229" y="1309759"/>
            <a:ext cx="828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ea typeface="나눔스퀘어 Bold"/>
              </a:rPr>
              <a:t>효율적인 초기값을 찾는 방법 </a:t>
            </a:r>
            <a:endParaRPr lang="ko-KR" altLang="en-US" dirty="0">
              <a:ea typeface="나눔스퀘어 Bold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AE76D11C-2186-4811-AB56-DE60895F3EC2}"/>
              </a:ext>
            </a:extLst>
          </p:cNvPr>
          <p:cNvGrpSpPr/>
          <p:nvPr/>
        </p:nvGrpSpPr>
        <p:grpSpPr>
          <a:xfrm>
            <a:off x="827584" y="1725325"/>
            <a:ext cx="2815061" cy="3837339"/>
            <a:chOff x="2694463" y="1725325"/>
            <a:chExt cx="2815061" cy="3837339"/>
          </a:xfrm>
        </p:grpSpPr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922B89F4-5C6E-492B-B81C-EB846CEE591F}"/>
                </a:ext>
              </a:extLst>
            </p:cNvPr>
            <p:cNvSpPr/>
            <p:nvPr/>
          </p:nvSpPr>
          <p:spPr>
            <a:xfrm>
              <a:off x="2694463" y="2486520"/>
              <a:ext cx="649492" cy="64949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75806AFB-FC26-4C41-84E2-79A753B550E4}"/>
                </a:ext>
              </a:extLst>
            </p:cNvPr>
            <p:cNvSpPr/>
            <p:nvPr/>
          </p:nvSpPr>
          <p:spPr>
            <a:xfrm>
              <a:off x="2694463" y="3295404"/>
              <a:ext cx="649492" cy="64949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E29B8106-2B0B-4830-98D2-A74C63131CCD}"/>
                </a:ext>
              </a:extLst>
            </p:cNvPr>
            <p:cNvSpPr/>
            <p:nvPr/>
          </p:nvSpPr>
          <p:spPr>
            <a:xfrm>
              <a:off x="2694463" y="4104288"/>
              <a:ext cx="649492" cy="64949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="" xmlns:a16="http://schemas.microsoft.com/office/drawing/2014/main" id="{FD73778E-DD01-429E-8D71-3454691D2DC9}"/>
                </a:ext>
              </a:extLst>
            </p:cNvPr>
            <p:cNvSpPr/>
            <p:nvPr/>
          </p:nvSpPr>
          <p:spPr>
            <a:xfrm>
              <a:off x="2694463" y="4913172"/>
              <a:ext cx="649492" cy="64949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="" xmlns:a16="http://schemas.microsoft.com/office/drawing/2014/main" id="{B31295B4-E4AF-4ADE-8660-B727ED12192B}"/>
                </a:ext>
              </a:extLst>
            </p:cNvPr>
            <p:cNvSpPr/>
            <p:nvPr/>
          </p:nvSpPr>
          <p:spPr>
            <a:xfrm>
              <a:off x="4860032" y="2811266"/>
              <a:ext cx="649492" cy="64949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753822AF-EEE1-4859-B3BA-D8CF929AFFD0}"/>
                </a:ext>
              </a:extLst>
            </p:cNvPr>
            <p:cNvSpPr/>
            <p:nvPr/>
          </p:nvSpPr>
          <p:spPr>
            <a:xfrm>
              <a:off x="4860032" y="3620150"/>
              <a:ext cx="649492" cy="64949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487BABDC-C752-4F84-8352-C3B3E558B036}"/>
                </a:ext>
              </a:extLst>
            </p:cNvPr>
            <p:cNvSpPr/>
            <p:nvPr/>
          </p:nvSpPr>
          <p:spPr>
            <a:xfrm>
              <a:off x="4860032" y="4429034"/>
              <a:ext cx="649492" cy="64949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30A7E70D-4CAC-4EFD-A043-CB8D020959AB}"/>
                </a:ext>
              </a:extLst>
            </p:cNvPr>
            <p:cNvSpPr txBox="1"/>
            <p:nvPr/>
          </p:nvSpPr>
          <p:spPr>
            <a:xfrm>
              <a:off x="3590663" y="1725325"/>
              <a:ext cx="11521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나눔스퀘어 Bold" pitchFamily="50" charset="-127"/>
                  <a:ea typeface="나눔스퀘어 Bold" pitchFamily="50" charset="-127"/>
                </a:rPr>
                <a:t>Forward</a:t>
              </a:r>
            </a:p>
            <a:p>
              <a:endParaRPr lang="en-US" altLang="ko-KR" dirty="0">
                <a:latin typeface="나눔스퀘어 Bold" pitchFamily="50" charset="-127"/>
                <a:ea typeface="나눔스퀘어 Bold" pitchFamily="50" charset="-127"/>
              </a:endParaRPr>
            </a:p>
            <a:p>
              <a:r>
                <a:rPr lang="en-US" altLang="ko-KR" dirty="0" smtClean="0">
                  <a:latin typeface="나눔스퀘어 Bold" pitchFamily="50" charset="-127"/>
                  <a:ea typeface="나눔스퀘어 Bold" pitchFamily="50" charset="-127"/>
                </a:rPr>
                <a:t>(Encode)</a:t>
              </a:r>
              <a:endParaRPr lang="ko-KR" altLang="en-US" dirty="0">
                <a:latin typeface="나눔스퀘어 Bold" pitchFamily="50" charset="-127"/>
                <a:ea typeface="나눔스퀘어 Bold" pitchFamily="50" charset="-127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="" xmlns:a16="http://schemas.microsoft.com/office/drawing/2014/main" id="{BD127469-BEFF-489E-9C94-77A2C75E7C5F}"/>
                </a:ext>
              </a:extLst>
            </p:cNvPr>
            <p:cNvCxnSpPr/>
            <p:nvPr/>
          </p:nvCxnSpPr>
          <p:spPr>
            <a:xfrm>
              <a:off x="3518655" y="2214156"/>
              <a:ext cx="129614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그룹 54">
              <a:extLst>
                <a:ext uri="{FF2B5EF4-FFF2-40B4-BE49-F238E27FC236}">
                  <a16:creationId xmlns="" xmlns:a16="http://schemas.microsoft.com/office/drawing/2014/main" id="{AF6B411A-2B67-4564-A11D-B854A5520183}"/>
                </a:ext>
              </a:extLst>
            </p:cNvPr>
            <p:cNvGrpSpPr/>
            <p:nvPr/>
          </p:nvGrpSpPr>
          <p:grpSpPr>
            <a:xfrm>
              <a:off x="3343955" y="2811266"/>
              <a:ext cx="1516077" cy="2426652"/>
              <a:chOff x="3343955" y="2811266"/>
              <a:chExt cx="1516077" cy="2426652"/>
            </a:xfrm>
          </p:grpSpPr>
          <p:cxnSp>
            <p:nvCxnSpPr>
              <p:cNvPr id="17" name="직선 화살표 연결선 16">
                <a:extLst>
                  <a:ext uri="{FF2B5EF4-FFF2-40B4-BE49-F238E27FC236}">
                    <a16:creationId xmlns="" xmlns:a16="http://schemas.microsoft.com/office/drawing/2014/main" id="{8C4B7E0E-69F4-4FCB-ADD2-367812CFBAB3}"/>
                  </a:ext>
                </a:extLst>
              </p:cNvPr>
              <p:cNvCxnSpPr>
                <a:stCxn id="7" idx="6"/>
                <a:endCxn id="29" idx="2"/>
              </p:cNvCxnSpPr>
              <p:nvPr/>
            </p:nvCxnSpPr>
            <p:spPr>
              <a:xfrm>
                <a:off x="3343955" y="2811266"/>
                <a:ext cx="1516077" cy="3247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="" xmlns:a16="http://schemas.microsoft.com/office/drawing/2014/main" id="{D5C2F350-23A6-4934-809D-D9902D7E75FF}"/>
                  </a:ext>
                </a:extLst>
              </p:cNvPr>
              <p:cNvCxnSpPr>
                <a:stCxn id="20" idx="6"/>
                <a:endCxn id="32" idx="2"/>
              </p:cNvCxnSpPr>
              <p:nvPr/>
            </p:nvCxnSpPr>
            <p:spPr>
              <a:xfrm>
                <a:off x="3343955" y="3620150"/>
                <a:ext cx="1516077" cy="3247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="" xmlns:a16="http://schemas.microsoft.com/office/drawing/2014/main" id="{845ABF9A-AFD2-472F-A0E3-7644C2773A5A}"/>
                  </a:ext>
                </a:extLst>
              </p:cNvPr>
              <p:cNvCxnSpPr>
                <a:stCxn id="7" idx="6"/>
                <a:endCxn id="32" idx="2"/>
              </p:cNvCxnSpPr>
              <p:nvPr/>
            </p:nvCxnSpPr>
            <p:spPr>
              <a:xfrm>
                <a:off x="3343955" y="2811266"/>
                <a:ext cx="1516077" cy="11336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>
                <a:extLst>
                  <a:ext uri="{FF2B5EF4-FFF2-40B4-BE49-F238E27FC236}">
                    <a16:creationId xmlns="" xmlns:a16="http://schemas.microsoft.com/office/drawing/2014/main" id="{CD9FA488-0A47-4399-867A-06C4CC83BC5A}"/>
                  </a:ext>
                </a:extLst>
              </p:cNvPr>
              <p:cNvCxnSpPr>
                <a:stCxn id="7" idx="6"/>
                <a:endCxn id="33" idx="2"/>
              </p:cNvCxnSpPr>
              <p:nvPr/>
            </p:nvCxnSpPr>
            <p:spPr>
              <a:xfrm>
                <a:off x="3343955" y="2811266"/>
                <a:ext cx="1516077" cy="19425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>
                <a:extLst>
                  <a:ext uri="{FF2B5EF4-FFF2-40B4-BE49-F238E27FC236}">
                    <a16:creationId xmlns="" xmlns:a16="http://schemas.microsoft.com/office/drawing/2014/main" id="{79FBB245-F229-4783-901C-40F3BDDC75C7}"/>
                  </a:ext>
                </a:extLst>
              </p:cNvPr>
              <p:cNvCxnSpPr>
                <a:stCxn id="20" idx="6"/>
                <a:endCxn id="29" idx="2"/>
              </p:cNvCxnSpPr>
              <p:nvPr/>
            </p:nvCxnSpPr>
            <p:spPr>
              <a:xfrm flipV="1">
                <a:off x="3343955" y="3136012"/>
                <a:ext cx="1516077" cy="4841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>
                <a:extLst>
                  <a:ext uri="{FF2B5EF4-FFF2-40B4-BE49-F238E27FC236}">
                    <a16:creationId xmlns="" xmlns:a16="http://schemas.microsoft.com/office/drawing/2014/main" id="{D53B75DB-22DF-4783-A26E-7448AD49EC92}"/>
                  </a:ext>
                </a:extLst>
              </p:cNvPr>
              <p:cNvCxnSpPr>
                <a:stCxn id="20" idx="6"/>
                <a:endCxn id="33" idx="2"/>
              </p:cNvCxnSpPr>
              <p:nvPr/>
            </p:nvCxnSpPr>
            <p:spPr>
              <a:xfrm>
                <a:off x="3343955" y="3620150"/>
                <a:ext cx="1516077" cy="11336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>
                <a:extLst>
                  <a:ext uri="{FF2B5EF4-FFF2-40B4-BE49-F238E27FC236}">
                    <a16:creationId xmlns="" xmlns:a16="http://schemas.microsoft.com/office/drawing/2014/main" id="{7944FA46-6CE6-4EB7-8203-28D4E583D539}"/>
                  </a:ext>
                </a:extLst>
              </p:cNvPr>
              <p:cNvCxnSpPr>
                <a:stCxn id="22" idx="6"/>
                <a:endCxn id="29" idx="2"/>
              </p:cNvCxnSpPr>
              <p:nvPr/>
            </p:nvCxnSpPr>
            <p:spPr>
              <a:xfrm flipV="1">
                <a:off x="3343955" y="3136012"/>
                <a:ext cx="1516077" cy="12930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="" xmlns:a16="http://schemas.microsoft.com/office/drawing/2014/main" id="{10647B3D-39F2-4770-B671-51EB528108F9}"/>
                  </a:ext>
                </a:extLst>
              </p:cNvPr>
              <p:cNvCxnSpPr>
                <a:stCxn id="22" idx="6"/>
                <a:endCxn id="32" idx="2"/>
              </p:cNvCxnSpPr>
              <p:nvPr/>
            </p:nvCxnSpPr>
            <p:spPr>
              <a:xfrm flipV="1">
                <a:off x="3343955" y="3944896"/>
                <a:ext cx="1516077" cy="4841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화살표 연결선 47">
                <a:extLst>
                  <a:ext uri="{FF2B5EF4-FFF2-40B4-BE49-F238E27FC236}">
                    <a16:creationId xmlns="" xmlns:a16="http://schemas.microsoft.com/office/drawing/2014/main" id="{C0D9FAB0-3205-4C2A-8088-F202E1BA1111}"/>
                  </a:ext>
                </a:extLst>
              </p:cNvPr>
              <p:cNvCxnSpPr>
                <a:stCxn id="22" idx="6"/>
                <a:endCxn id="33" idx="2"/>
              </p:cNvCxnSpPr>
              <p:nvPr/>
            </p:nvCxnSpPr>
            <p:spPr>
              <a:xfrm>
                <a:off x="3343955" y="4429034"/>
                <a:ext cx="1516077" cy="3247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>
                <a:extLst>
                  <a:ext uri="{FF2B5EF4-FFF2-40B4-BE49-F238E27FC236}">
                    <a16:creationId xmlns="" xmlns:a16="http://schemas.microsoft.com/office/drawing/2014/main" id="{64FB8DF2-C7FC-4E30-BE86-53FA7257DA11}"/>
                  </a:ext>
                </a:extLst>
              </p:cNvPr>
              <p:cNvCxnSpPr>
                <a:stCxn id="23" idx="6"/>
                <a:endCxn id="29" idx="2"/>
              </p:cNvCxnSpPr>
              <p:nvPr/>
            </p:nvCxnSpPr>
            <p:spPr>
              <a:xfrm flipV="1">
                <a:off x="3343955" y="3136012"/>
                <a:ext cx="1516077" cy="21019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>
                <a:extLst>
                  <a:ext uri="{FF2B5EF4-FFF2-40B4-BE49-F238E27FC236}">
                    <a16:creationId xmlns="" xmlns:a16="http://schemas.microsoft.com/office/drawing/2014/main" id="{E0F0E3E2-3EE1-4453-B8BF-A04257649678}"/>
                  </a:ext>
                </a:extLst>
              </p:cNvPr>
              <p:cNvCxnSpPr>
                <a:stCxn id="23" idx="6"/>
                <a:endCxn id="32" idx="2"/>
              </p:cNvCxnSpPr>
              <p:nvPr/>
            </p:nvCxnSpPr>
            <p:spPr>
              <a:xfrm flipV="1">
                <a:off x="3343955" y="3944896"/>
                <a:ext cx="1516077" cy="12930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>
                <a:extLst>
                  <a:ext uri="{FF2B5EF4-FFF2-40B4-BE49-F238E27FC236}">
                    <a16:creationId xmlns="" xmlns:a16="http://schemas.microsoft.com/office/drawing/2014/main" id="{8E00DD9A-87CC-460F-ADB1-8851D3D18268}"/>
                  </a:ext>
                </a:extLst>
              </p:cNvPr>
              <p:cNvCxnSpPr>
                <a:stCxn id="23" idx="6"/>
                <a:endCxn id="33" idx="2"/>
              </p:cNvCxnSpPr>
              <p:nvPr/>
            </p:nvCxnSpPr>
            <p:spPr>
              <a:xfrm flipV="1">
                <a:off x="3343955" y="4753780"/>
                <a:ext cx="1516077" cy="4841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E0E34DEC-CB38-4162-BFFC-3FAE23F02551}"/>
                </a:ext>
              </a:extLst>
            </p:cNvPr>
            <p:cNvSpPr txBox="1"/>
            <p:nvPr/>
          </p:nvSpPr>
          <p:spPr>
            <a:xfrm>
              <a:off x="3921798" y="2578795"/>
              <a:ext cx="577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w1</a:t>
              </a:r>
              <a:endParaRPr lang="ko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F0BAAB39-700F-4B81-9DA6-61B4D7173FD2}"/>
                </a:ext>
              </a:extLst>
            </p:cNvPr>
            <p:cNvSpPr txBox="1"/>
            <p:nvPr/>
          </p:nvSpPr>
          <p:spPr>
            <a:xfrm>
              <a:off x="3921798" y="2995932"/>
              <a:ext cx="577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w2</a:t>
              </a:r>
              <a:endParaRPr lang="ko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B57121B6-1173-4A1E-87C3-60B185B3AA81}"/>
                </a:ext>
              </a:extLst>
            </p:cNvPr>
            <p:cNvSpPr txBox="1"/>
            <p:nvPr/>
          </p:nvSpPr>
          <p:spPr>
            <a:xfrm>
              <a:off x="3921798" y="3410210"/>
              <a:ext cx="577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w3</a:t>
              </a:r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BD3C9EFF-2A90-4D1A-82DB-4A4BECCE6AEF}"/>
                </a:ext>
              </a:extLst>
            </p:cNvPr>
            <p:cNvSpPr txBox="1"/>
            <p:nvPr/>
          </p:nvSpPr>
          <p:spPr>
            <a:xfrm>
              <a:off x="3993096" y="3770831"/>
              <a:ext cx="506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</p:grp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DFA648FD-D579-42E9-A200-9C4B0FDAC139}"/>
              </a:ext>
            </a:extLst>
          </p:cNvPr>
          <p:cNvSpPr/>
          <p:nvPr/>
        </p:nvSpPr>
        <p:spPr>
          <a:xfrm>
            <a:off x="4884612" y="2486520"/>
            <a:ext cx="649492" cy="649492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6E6D5496-A9F3-4F78-A079-CA7EEFE8A2BA}"/>
              </a:ext>
            </a:extLst>
          </p:cNvPr>
          <p:cNvSpPr/>
          <p:nvPr/>
        </p:nvSpPr>
        <p:spPr>
          <a:xfrm>
            <a:off x="4884612" y="3295404"/>
            <a:ext cx="649492" cy="649492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319285A0-771E-4DBC-9142-658824CC9096}"/>
              </a:ext>
            </a:extLst>
          </p:cNvPr>
          <p:cNvSpPr/>
          <p:nvPr/>
        </p:nvSpPr>
        <p:spPr>
          <a:xfrm>
            <a:off x="4884612" y="4104288"/>
            <a:ext cx="649492" cy="649492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C113835D-502A-427D-B4EE-74D21F2507A2}"/>
              </a:ext>
            </a:extLst>
          </p:cNvPr>
          <p:cNvSpPr/>
          <p:nvPr/>
        </p:nvSpPr>
        <p:spPr>
          <a:xfrm>
            <a:off x="4884612" y="4913172"/>
            <a:ext cx="649492" cy="649492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AF2A6B67-3F03-437D-8534-22FC3601DF42}"/>
              </a:ext>
            </a:extLst>
          </p:cNvPr>
          <p:cNvSpPr/>
          <p:nvPr/>
        </p:nvSpPr>
        <p:spPr>
          <a:xfrm>
            <a:off x="7050181" y="2811266"/>
            <a:ext cx="649492" cy="649492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812E4D61-663F-4342-8D87-46296C166FB0}"/>
              </a:ext>
            </a:extLst>
          </p:cNvPr>
          <p:cNvSpPr/>
          <p:nvPr/>
        </p:nvSpPr>
        <p:spPr>
          <a:xfrm>
            <a:off x="7050181" y="3620150"/>
            <a:ext cx="649492" cy="649492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5D6AA59B-3C41-4AC7-B1E4-95CD5F5C5C9F}"/>
              </a:ext>
            </a:extLst>
          </p:cNvPr>
          <p:cNvSpPr/>
          <p:nvPr/>
        </p:nvSpPr>
        <p:spPr>
          <a:xfrm>
            <a:off x="7050181" y="4429034"/>
            <a:ext cx="649492" cy="649492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9685C668-002D-4396-9FCE-F7E887D8199C}"/>
              </a:ext>
            </a:extLst>
          </p:cNvPr>
          <p:cNvSpPr txBox="1"/>
          <p:nvPr/>
        </p:nvSpPr>
        <p:spPr>
          <a:xfrm>
            <a:off x="5780811" y="1725325"/>
            <a:ext cx="1296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Backward</a:t>
            </a:r>
          </a:p>
          <a:p>
            <a:endParaRPr lang="en-US" altLang="ko-KR" dirty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(Decode)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792CA5D8-07D8-43A3-A7E6-60C3FB6D4454}"/>
              </a:ext>
            </a:extLst>
          </p:cNvPr>
          <p:cNvCxnSpPr>
            <a:cxnSpLocks/>
          </p:cNvCxnSpPr>
          <p:nvPr/>
        </p:nvCxnSpPr>
        <p:spPr>
          <a:xfrm flipH="1" flipV="1">
            <a:off x="5687153" y="2191255"/>
            <a:ext cx="1363028" cy="169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CE6B307-69D4-46FF-AA69-B5B72955B76A}"/>
              </a:ext>
            </a:extLst>
          </p:cNvPr>
          <p:cNvSpPr txBox="1"/>
          <p:nvPr/>
        </p:nvSpPr>
        <p:spPr>
          <a:xfrm>
            <a:off x="6111947" y="2578795"/>
            <a:ext cx="5774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w1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A14190D6-79C6-471F-AC43-DB23C863C973}"/>
              </a:ext>
            </a:extLst>
          </p:cNvPr>
          <p:cNvSpPr txBox="1"/>
          <p:nvPr/>
        </p:nvSpPr>
        <p:spPr>
          <a:xfrm>
            <a:off x="6111947" y="2995932"/>
            <a:ext cx="5774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w2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1309BE48-A7C1-4305-83E6-699F26F99BD4}"/>
              </a:ext>
            </a:extLst>
          </p:cNvPr>
          <p:cNvSpPr txBox="1"/>
          <p:nvPr/>
        </p:nvSpPr>
        <p:spPr>
          <a:xfrm>
            <a:off x="6111947" y="3410210"/>
            <a:ext cx="5774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w3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86032A45-F90D-4FA8-B69E-415B9E10557C}"/>
              </a:ext>
            </a:extLst>
          </p:cNvPr>
          <p:cNvSpPr txBox="1"/>
          <p:nvPr/>
        </p:nvSpPr>
        <p:spPr>
          <a:xfrm>
            <a:off x="6183245" y="3770831"/>
            <a:ext cx="5061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…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="" xmlns:a16="http://schemas.microsoft.com/office/drawing/2014/main" id="{28A9A84B-CB54-4283-99BC-0C0D713D1571}"/>
              </a:ext>
            </a:extLst>
          </p:cNvPr>
          <p:cNvCxnSpPr>
            <a:stCxn id="66" idx="2"/>
            <a:endCxn id="62" idx="6"/>
          </p:cNvCxnSpPr>
          <p:nvPr/>
        </p:nvCxnSpPr>
        <p:spPr>
          <a:xfrm flipH="1" flipV="1">
            <a:off x="5534104" y="2811266"/>
            <a:ext cx="1516077" cy="324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="" xmlns:a16="http://schemas.microsoft.com/office/drawing/2014/main" id="{3D5CD1E3-BFFE-4F38-AC41-E1F8A5673D62}"/>
              </a:ext>
            </a:extLst>
          </p:cNvPr>
          <p:cNvCxnSpPr>
            <a:stCxn id="66" idx="2"/>
            <a:endCxn id="63" idx="6"/>
          </p:cNvCxnSpPr>
          <p:nvPr/>
        </p:nvCxnSpPr>
        <p:spPr>
          <a:xfrm flipH="1">
            <a:off x="5534104" y="3136012"/>
            <a:ext cx="1516077" cy="484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="" xmlns:a16="http://schemas.microsoft.com/office/drawing/2014/main" id="{65DDAFA8-1E72-40B5-ADA0-EE22A6030792}"/>
              </a:ext>
            </a:extLst>
          </p:cNvPr>
          <p:cNvCxnSpPr>
            <a:stCxn id="66" idx="2"/>
            <a:endCxn id="64" idx="6"/>
          </p:cNvCxnSpPr>
          <p:nvPr/>
        </p:nvCxnSpPr>
        <p:spPr>
          <a:xfrm flipH="1">
            <a:off x="5534104" y="3136012"/>
            <a:ext cx="1516077" cy="1293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="" xmlns:a16="http://schemas.microsoft.com/office/drawing/2014/main" id="{2C8E720E-66A9-41A7-BA6C-56341C0A797C}"/>
              </a:ext>
            </a:extLst>
          </p:cNvPr>
          <p:cNvCxnSpPr>
            <a:stCxn id="66" idx="2"/>
            <a:endCxn id="65" idx="6"/>
          </p:cNvCxnSpPr>
          <p:nvPr/>
        </p:nvCxnSpPr>
        <p:spPr>
          <a:xfrm flipH="1">
            <a:off x="5534104" y="3136012"/>
            <a:ext cx="1516077" cy="2101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D1017442-FD4A-4940-954B-3B78F7F67F9E}"/>
              </a:ext>
            </a:extLst>
          </p:cNvPr>
          <p:cNvCxnSpPr>
            <a:stCxn id="67" idx="2"/>
            <a:endCxn id="62" idx="6"/>
          </p:cNvCxnSpPr>
          <p:nvPr/>
        </p:nvCxnSpPr>
        <p:spPr>
          <a:xfrm flipH="1" flipV="1">
            <a:off x="5534104" y="2811266"/>
            <a:ext cx="1516077" cy="1133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75A0A50B-5FC8-4267-AD92-EEE3CDC7E666}"/>
              </a:ext>
            </a:extLst>
          </p:cNvPr>
          <p:cNvCxnSpPr>
            <a:stCxn id="67" idx="2"/>
            <a:endCxn id="63" idx="6"/>
          </p:cNvCxnSpPr>
          <p:nvPr/>
        </p:nvCxnSpPr>
        <p:spPr>
          <a:xfrm flipH="1" flipV="1">
            <a:off x="5534104" y="3620150"/>
            <a:ext cx="1516077" cy="324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9BCD9992-B02B-4E5C-83DC-D1A0766C9086}"/>
              </a:ext>
            </a:extLst>
          </p:cNvPr>
          <p:cNvCxnSpPr>
            <a:stCxn id="67" idx="2"/>
            <a:endCxn id="64" idx="6"/>
          </p:cNvCxnSpPr>
          <p:nvPr/>
        </p:nvCxnSpPr>
        <p:spPr>
          <a:xfrm flipH="1">
            <a:off x="5534104" y="3944896"/>
            <a:ext cx="1516077" cy="484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8C84337F-DD49-49FF-9814-883E2EFEC5A4}"/>
              </a:ext>
            </a:extLst>
          </p:cNvPr>
          <p:cNvCxnSpPr>
            <a:stCxn id="67" idx="2"/>
            <a:endCxn id="65" idx="6"/>
          </p:cNvCxnSpPr>
          <p:nvPr/>
        </p:nvCxnSpPr>
        <p:spPr>
          <a:xfrm flipH="1">
            <a:off x="5534104" y="3944896"/>
            <a:ext cx="1516077" cy="1293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="" xmlns:a16="http://schemas.microsoft.com/office/drawing/2014/main" id="{B7ED785B-FB6F-4385-81A1-EC9ADE650E4F}"/>
              </a:ext>
            </a:extLst>
          </p:cNvPr>
          <p:cNvCxnSpPr>
            <a:cxnSpLocks/>
            <a:stCxn id="68" idx="2"/>
          </p:cNvCxnSpPr>
          <p:nvPr/>
        </p:nvCxnSpPr>
        <p:spPr>
          <a:xfrm flipH="1" flipV="1">
            <a:off x="5534104" y="2948127"/>
            <a:ext cx="1516077" cy="1805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E50D5F0C-5FE7-41A5-BA40-7C4CE5FA9FAD}"/>
              </a:ext>
            </a:extLst>
          </p:cNvPr>
          <p:cNvCxnSpPr>
            <a:cxnSpLocks/>
            <a:stCxn id="68" idx="2"/>
            <a:endCxn id="63" idx="6"/>
          </p:cNvCxnSpPr>
          <p:nvPr/>
        </p:nvCxnSpPr>
        <p:spPr>
          <a:xfrm flipH="1" flipV="1">
            <a:off x="5534104" y="3620150"/>
            <a:ext cx="1516077" cy="1133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6D6FA8EC-42B0-4F24-AF76-4F5CA09EE2AB}"/>
              </a:ext>
            </a:extLst>
          </p:cNvPr>
          <p:cNvCxnSpPr>
            <a:stCxn id="68" idx="2"/>
            <a:endCxn id="64" idx="6"/>
          </p:cNvCxnSpPr>
          <p:nvPr/>
        </p:nvCxnSpPr>
        <p:spPr>
          <a:xfrm flipH="1" flipV="1">
            <a:off x="5534104" y="4429034"/>
            <a:ext cx="1516077" cy="324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2D9DCFA6-72C3-4F9C-BDE8-7D48214BE50C}"/>
              </a:ext>
            </a:extLst>
          </p:cNvPr>
          <p:cNvCxnSpPr>
            <a:stCxn id="68" idx="2"/>
            <a:endCxn id="65" idx="6"/>
          </p:cNvCxnSpPr>
          <p:nvPr/>
        </p:nvCxnSpPr>
        <p:spPr>
          <a:xfrm flipH="1">
            <a:off x="5534104" y="4753780"/>
            <a:ext cx="1516077" cy="484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05A3E6A8-F172-44FC-AF95-8323F689EFA8}"/>
              </a:ext>
            </a:extLst>
          </p:cNvPr>
          <p:cNvSpPr txBox="1"/>
          <p:nvPr/>
        </p:nvSpPr>
        <p:spPr>
          <a:xfrm>
            <a:off x="936661" y="2630845"/>
            <a:ext cx="57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 Bold" pitchFamily="50" charset="-127"/>
                <a:ea typeface="나눔스퀘어 Bold" pitchFamily="50" charset="-127"/>
              </a:rPr>
              <a:t>x1</a:t>
            </a:r>
            <a:endParaRPr lang="ko-KR" altLang="en-US" b="1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306A90D6-9E24-42CD-8036-19E9EA8F71B1}"/>
              </a:ext>
            </a:extLst>
          </p:cNvPr>
          <p:cNvSpPr txBox="1"/>
          <p:nvPr/>
        </p:nvSpPr>
        <p:spPr>
          <a:xfrm>
            <a:off x="936661" y="3425057"/>
            <a:ext cx="57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 Bold" pitchFamily="50" charset="-127"/>
                <a:ea typeface="나눔스퀘어 Bold" pitchFamily="50" charset="-127"/>
              </a:rPr>
              <a:t>x2</a:t>
            </a:r>
            <a:endParaRPr lang="ko-KR" altLang="en-US" b="1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="" xmlns:a16="http://schemas.microsoft.com/office/drawing/2014/main" id="{843DB6ED-0BD7-4244-9012-1DE3D2692DE0}"/>
              </a:ext>
            </a:extLst>
          </p:cNvPr>
          <p:cNvSpPr txBox="1"/>
          <p:nvPr/>
        </p:nvSpPr>
        <p:spPr>
          <a:xfrm>
            <a:off x="936661" y="4240123"/>
            <a:ext cx="57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 Bold" pitchFamily="50" charset="-127"/>
                <a:ea typeface="나눔스퀘어 Bold" pitchFamily="50" charset="-127"/>
              </a:rPr>
              <a:t>x3</a:t>
            </a:r>
            <a:endParaRPr lang="ko-KR" altLang="en-US" b="1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="" xmlns:a16="http://schemas.microsoft.com/office/drawing/2014/main" id="{E398CD8A-EBAD-497B-8667-2019BA9DC50A}"/>
              </a:ext>
            </a:extLst>
          </p:cNvPr>
          <p:cNvSpPr txBox="1"/>
          <p:nvPr/>
        </p:nvSpPr>
        <p:spPr>
          <a:xfrm>
            <a:off x="936661" y="5056471"/>
            <a:ext cx="57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 Bold" pitchFamily="50" charset="-127"/>
                <a:ea typeface="나눔스퀘어 Bold" pitchFamily="50" charset="-127"/>
              </a:rPr>
              <a:t>x4</a:t>
            </a:r>
            <a:endParaRPr lang="ko-KR" altLang="en-US" b="1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03F37044-CF46-4A1E-A3BB-72E29B328B70}"/>
              </a:ext>
            </a:extLst>
          </p:cNvPr>
          <p:cNvSpPr txBox="1"/>
          <p:nvPr/>
        </p:nvSpPr>
        <p:spPr>
          <a:xfrm>
            <a:off x="4990135" y="2630845"/>
            <a:ext cx="69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 Bold" pitchFamily="50" charset="-127"/>
                <a:ea typeface="나눔스퀘어 Bold" pitchFamily="50" charset="-127"/>
              </a:rPr>
              <a:t>x`1</a:t>
            </a:r>
            <a:endParaRPr lang="ko-KR" altLang="en-US" b="1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C47D6282-A802-407E-A034-441D7980D4F3}"/>
              </a:ext>
            </a:extLst>
          </p:cNvPr>
          <p:cNvSpPr txBox="1"/>
          <p:nvPr/>
        </p:nvSpPr>
        <p:spPr>
          <a:xfrm>
            <a:off x="4990135" y="3425057"/>
            <a:ext cx="69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 Bold" pitchFamily="50" charset="-127"/>
                <a:ea typeface="나눔스퀘어 Bold" pitchFamily="50" charset="-127"/>
              </a:rPr>
              <a:t>x`2</a:t>
            </a:r>
            <a:endParaRPr lang="ko-KR" altLang="en-US" b="1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D5CDE4FD-78A2-4A5D-99CB-863A459E2085}"/>
              </a:ext>
            </a:extLst>
          </p:cNvPr>
          <p:cNvSpPr txBox="1"/>
          <p:nvPr/>
        </p:nvSpPr>
        <p:spPr>
          <a:xfrm>
            <a:off x="4990136" y="4240123"/>
            <a:ext cx="69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 Bold" pitchFamily="50" charset="-127"/>
                <a:ea typeface="나눔스퀘어 Bold" pitchFamily="50" charset="-127"/>
              </a:rPr>
              <a:t>x`3</a:t>
            </a:r>
            <a:endParaRPr lang="ko-KR" altLang="en-US" b="1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355DB023-6AC6-4E62-89A1-B09295CD2C00}"/>
              </a:ext>
            </a:extLst>
          </p:cNvPr>
          <p:cNvSpPr txBox="1"/>
          <p:nvPr/>
        </p:nvSpPr>
        <p:spPr>
          <a:xfrm>
            <a:off x="4990136" y="5056471"/>
            <a:ext cx="69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 Bold" pitchFamily="50" charset="-127"/>
                <a:ea typeface="나눔스퀘어 Bold" pitchFamily="50" charset="-127"/>
              </a:rPr>
              <a:t>x`4</a:t>
            </a:r>
            <a:endParaRPr lang="ko-KR" altLang="en-US" b="1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7F3BF459-FAAA-4A9D-A3AF-1E9E539C216A}"/>
              </a:ext>
            </a:extLst>
          </p:cNvPr>
          <p:cNvSpPr txBox="1"/>
          <p:nvPr/>
        </p:nvSpPr>
        <p:spPr>
          <a:xfrm>
            <a:off x="1042020" y="5877272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ea typeface="나눔스퀘어 Bold"/>
              </a:rPr>
              <a:t>xn</a:t>
            </a:r>
            <a:r>
              <a:rPr lang="en-US" altLang="ko-KR" dirty="0">
                <a:ea typeface="나눔스퀘어 Bold"/>
              </a:rPr>
              <a:t> &lt;-&gt; </a:t>
            </a:r>
            <a:r>
              <a:rPr lang="en-US" altLang="ko-KR" dirty="0" err="1">
                <a:ea typeface="나눔스퀘어 Bold"/>
              </a:rPr>
              <a:t>x`n</a:t>
            </a:r>
            <a:r>
              <a:rPr lang="ko-KR" altLang="en-US" dirty="0">
                <a:ea typeface="나눔스퀘어 Bold"/>
              </a:rPr>
              <a:t>과 차이가 최소가 되는 </a:t>
            </a:r>
            <a:r>
              <a:rPr lang="ko-KR" altLang="en-US" dirty="0" smtClean="0">
                <a:ea typeface="나눔스퀘어 Bold"/>
              </a:rPr>
              <a:t>주</a:t>
            </a:r>
            <a:r>
              <a:rPr lang="en-US" altLang="ko-KR" dirty="0" smtClean="0">
                <a:ea typeface="나눔스퀘어 Bold"/>
              </a:rPr>
              <a:t> </a:t>
            </a:r>
            <a:r>
              <a:rPr lang="ko-KR" altLang="en-US" dirty="0" smtClean="0">
                <a:ea typeface="나눔스퀘어 Bold"/>
              </a:rPr>
              <a:t>을 </a:t>
            </a:r>
            <a:r>
              <a:rPr lang="ko-KR" altLang="en-US" dirty="0">
                <a:ea typeface="나눔스퀘어 Bold"/>
              </a:rPr>
              <a:t>찾아내는 동작 원리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752669" y="6506490"/>
            <a:ext cx="370889" cy="332783"/>
          </a:xfrm>
          <a:prstGeom prst="rect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나눔스퀘어 Bold" pitchFamily="50" charset="-127"/>
                <a:ea typeface="나눔스퀘어 Bold" pitchFamily="50" charset="-127"/>
              </a:rPr>
              <a:t>13</a:t>
            </a:r>
            <a:endParaRPr lang="ko-KR" altLang="en-US" sz="1200" b="1" dirty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5797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-1588" y="-1984"/>
            <a:ext cx="9144000" cy="72008"/>
            <a:chOff x="0" y="0"/>
            <a:chExt cx="9144000" cy="72008"/>
          </a:xfrm>
        </p:grpSpPr>
        <p:sp>
          <p:nvSpPr>
            <p:cNvPr id="26" name="직사각형 25"/>
            <p:cNvSpPr/>
            <p:nvPr/>
          </p:nvSpPr>
          <p:spPr>
            <a:xfrm>
              <a:off x="0" y="0"/>
              <a:ext cx="3060000" cy="72008"/>
            </a:xfrm>
            <a:prstGeom prst="rect">
              <a:avLst/>
            </a:prstGeom>
            <a:solidFill>
              <a:srgbClr val="F1646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042000" y="0"/>
              <a:ext cx="3060000" cy="72008"/>
            </a:xfrm>
            <a:prstGeom prst="rect">
              <a:avLst/>
            </a:prstGeom>
            <a:solidFill>
              <a:srgbClr val="FAC11E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084000" y="0"/>
              <a:ext cx="3060000" cy="72008"/>
            </a:xfrm>
            <a:prstGeom prst="rect">
              <a:avLst/>
            </a:prstGeom>
            <a:solidFill>
              <a:srgbClr val="0DA2B6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13941" y="260648"/>
            <a:ext cx="2480522" cy="714792"/>
            <a:chOff x="213941" y="260648"/>
            <a:chExt cx="1649970" cy="529029"/>
          </a:xfrm>
        </p:grpSpPr>
        <p:sp>
          <p:nvSpPr>
            <p:cNvPr id="12" name="TextBox 11"/>
            <p:cNvSpPr txBox="1"/>
            <p:nvPr/>
          </p:nvSpPr>
          <p:spPr>
            <a:xfrm>
              <a:off x="230416" y="260648"/>
              <a:ext cx="1145814" cy="341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Fine - Tuning</a:t>
              </a:r>
              <a:endParaRPr lang="ko-KR" altLang="en-US" sz="24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스퀘어 Bold" pitchFamily="50" charset="-127"/>
                <a:ea typeface="나눔스퀘어 Bold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0416" y="539108"/>
              <a:ext cx="1633495" cy="250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-13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ReLU</a:t>
              </a:r>
              <a:r>
                <a:rPr lang="en-US" altLang="ko-KR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 better non-linearity</a:t>
              </a:r>
              <a:endParaRPr lang="ko-KR" altLang="en-US" sz="16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itchFamily="50" charset="-127"/>
                <a:ea typeface="나눔스퀘어 Bold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2206" y="503408"/>
              <a:ext cx="468339" cy="44869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44" tIns="60972" rIns="121944" bIns="60972"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481035" y="157667"/>
            <a:ext cx="562498" cy="562498"/>
            <a:chOff x="6473269" y="539108"/>
            <a:chExt cx="721936" cy="721936"/>
          </a:xfrm>
        </p:grpSpPr>
        <p:sp>
          <p:nvSpPr>
            <p:cNvPr id="3" name="타원 2"/>
            <p:cNvSpPr/>
            <p:nvPr/>
          </p:nvSpPr>
          <p:spPr>
            <a:xfrm>
              <a:off x="6473269" y="539108"/>
              <a:ext cx="721936" cy="721936"/>
            </a:xfrm>
            <a:prstGeom prst="ellipse">
              <a:avLst/>
            </a:prstGeom>
            <a:noFill/>
            <a:ln w="38100">
              <a:solidFill>
                <a:srgbClr val="FF69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623384" y="698177"/>
              <a:ext cx="446837" cy="488944"/>
              <a:chOff x="6562619" y="672486"/>
              <a:chExt cx="1453743" cy="1590735"/>
            </a:xfrm>
          </p:grpSpPr>
          <p:sp>
            <p:nvSpPr>
              <p:cNvPr id="24" name="이등변 삼각형 23"/>
              <p:cNvSpPr/>
              <p:nvPr/>
            </p:nvSpPr>
            <p:spPr>
              <a:xfrm rot="6050290">
                <a:off x="7048634" y="1372662"/>
                <a:ext cx="956526" cy="824592"/>
              </a:xfrm>
              <a:prstGeom prst="triangle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rgbClr val="0DA2B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7208462" y="760012"/>
                <a:ext cx="807900" cy="805903"/>
              </a:xfrm>
              <a:prstGeom prst="roundRect">
                <a:avLst>
                  <a:gd name="adj" fmla="val 50000"/>
                </a:avLst>
              </a:prstGeom>
              <a:solidFill>
                <a:sysClr val="window" lastClr="FFFFFF"/>
              </a:solidFill>
              <a:ln w="38100" cap="flat" cmpd="sng" algn="ctr">
                <a:solidFill>
                  <a:srgbClr val="FAC11E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 rot="20870764">
                <a:off x="6562619" y="672486"/>
                <a:ext cx="807900" cy="805903"/>
              </a:xfrm>
              <a:prstGeom prst="roundRect">
                <a:avLst>
                  <a:gd name="adj" fmla="val 13731"/>
                </a:avLst>
              </a:prstGeom>
              <a:solidFill>
                <a:sysClr val="window" lastClr="FFFFFF"/>
              </a:solidFill>
              <a:ln w="38100" cap="flat" cmpd="sng" algn="ctr">
                <a:solidFill>
                  <a:srgbClr val="F1646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6" name="직사각형 5"/>
          <p:cNvSpPr/>
          <p:nvPr/>
        </p:nvSpPr>
        <p:spPr>
          <a:xfrm>
            <a:off x="8790775" y="6506490"/>
            <a:ext cx="332783" cy="332783"/>
          </a:xfrm>
          <a:prstGeom prst="rect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 Bold" pitchFamily="50" charset="-127"/>
                <a:ea typeface="나눔스퀘어 Bold" pitchFamily="50" charset="-127"/>
              </a:rPr>
              <a:t>4</a:t>
            </a:r>
            <a:endParaRPr lang="ko-KR" altLang="en-US" b="1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AFB9E18-FDFB-417B-AD9D-6E51E3C22F58}"/>
              </a:ext>
            </a:extLst>
          </p:cNvPr>
          <p:cNvSpPr txBox="1"/>
          <p:nvPr/>
        </p:nvSpPr>
        <p:spPr>
          <a:xfrm>
            <a:off x="216915" y="1146173"/>
            <a:ext cx="828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나눔스퀘어 Bold"/>
              </a:rPr>
              <a:t>초기값을 더 안정되게 </a:t>
            </a:r>
            <a:r>
              <a:rPr lang="ko-KR" altLang="en-US" dirty="0" err="1" smtClean="0">
                <a:ea typeface="나눔스퀘어 Bold"/>
              </a:rPr>
              <a:t>셋팅해준다</a:t>
            </a:r>
            <a:r>
              <a:rPr lang="en-US" altLang="ko-KR" dirty="0" smtClean="0">
                <a:ea typeface="나눔스퀘어 Bold"/>
              </a:rPr>
              <a:t>.</a:t>
            </a:r>
            <a:endParaRPr lang="ko-KR" altLang="en-US" dirty="0">
              <a:ea typeface="나눔스퀘어 Bold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752669" y="6506490"/>
            <a:ext cx="370889" cy="332783"/>
          </a:xfrm>
          <a:prstGeom prst="rect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나눔스퀘어 Bold" pitchFamily="50" charset="-127"/>
                <a:ea typeface="나눔스퀘어 Bold" pitchFamily="50" charset="-127"/>
              </a:rPr>
              <a:t>14</a:t>
            </a:r>
            <a:endParaRPr lang="ko-KR" altLang="en-US" sz="1200" b="1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915" y="1556792"/>
            <a:ext cx="7235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Deep Belief Network(DBN) </a:t>
            </a:r>
          </a:p>
          <a:p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 - 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초기값 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by RBM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2050" name="Picture 2" descr="C:\Users\SeongYun\Desktop\deep-belief-networks-d2l1-deep-learning-for-speech-and-language-upc-2017-22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051" y="2335290"/>
            <a:ext cx="5181823" cy="320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90053" y="3140966"/>
            <a:ext cx="4320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</a:t>
            </a:r>
          </a:p>
          <a:p>
            <a:r>
              <a:rPr lang="en-US" altLang="ko-KR" dirty="0" smtClean="0"/>
              <a:t>w</a:t>
            </a:r>
          </a:p>
          <a:p>
            <a:r>
              <a:rPr lang="en-US" altLang="ko-KR" dirty="0" smtClean="0"/>
              <a:t>w</a:t>
            </a:r>
          </a:p>
          <a:p>
            <a:r>
              <a:rPr lang="en-US" altLang="ko-KR" dirty="0" smtClean="0"/>
              <a:t>w</a:t>
            </a:r>
          </a:p>
          <a:p>
            <a:r>
              <a:rPr lang="en-US" altLang="ko-KR" dirty="0" smtClean="0"/>
              <a:t>w</a:t>
            </a:r>
          </a:p>
          <a:p>
            <a:r>
              <a:rPr lang="en-US" altLang="ko-KR" dirty="0" smtClean="0"/>
              <a:t>w</a:t>
            </a:r>
          </a:p>
          <a:p>
            <a:r>
              <a:rPr lang="en-US" altLang="ko-KR" dirty="0" smtClean="0"/>
              <a:t>…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26706" y="3140967"/>
            <a:ext cx="4320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</a:t>
            </a:r>
          </a:p>
          <a:p>
            <a:r>
              <a:rPr lang="en-US" altLang="ko-KR" dirty="0" smtClean="0"/>
              <a:t>w</a:t>
            </a:r>
          </a:p>
          <a:p>
            <a:r>
              <a:rPr lang="en-US" altLang="ko-KR" dirty="0" smtClean="0"/>
              <a:t>w</a:t>
            </a:r>
          </a:p>
          <a:p>
            <a:r>
              <a:rPr lang="en-US" altLang="ko-KR" dirty="0" smtClean="0"/>
              <a:t>w</a:t>
            </a:r>
          </a:p>
          <a:p>
            <a:r>
              <a:rPr lang="en-US" altLang="ko-KR" dirty="0" smtClean="0"/>
              <a:t>w</a:t>
            </a:r>
          </a:p>
          <a:p>
            <a:r>
              <a:rPr lang="en-US" altLang="ko-KR" dirty="0" smtClean="0"/>
              <a:t>w</a:t>
            </a:r>
          </a:p>
          <a:p>
            <a:r>
              <a:rPr lang="en-US" altLang="ko-KR" dirty="0" smtClean="0"/>
              <a:t>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42388" y="3140967"/>
            <a:ext cx="4320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</a:t>
            </a:r>
          </a:p>
          <a:p>
            <a:r>
              <a:rPr lang="en-US" altLang="ko-KR" dirty="0" smtClean="0"/>
              <a:t>w</a:t>
            </a:r>
          </a:p>
          <a:p>
            <a:r>
              <a:rPr lang="en-US" altLang="ko-KR" dirty="0" smtClean="0"/>
              <a:t>w</a:t>
            </a:r>
          </a:p>
          <a:p>
            <a:r>
              <a:rPr lang="en-US" altLang="ko-KR" dirty="0" smtClean="0"/>
              <a:t>w</a:t>
            </a:r>
          </a:p>
          <a:p>
            <a:r>
              <a:rPr lang="en-US" altLang="ko-KR" dirty="0" smtClean="0"/>
              <a:t>w</a:t>
            </a:r>
          </a:p>
          <a:p>
            <a:r>
              <a:rPr lang="en-US" altLang="ko-KR" dirty="0" smtClean="0"/>
              <a:t>w</a:t>
            </a:r>
          </a:p>
          <a:p>
            <a:r>
              <a:rPr lang="en-US" altLang="ko-KR" dirty="0" smtClean="0"/>
              <a:t>…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399184" y="2594112"/>
            <a:ext cx="1252330" cy="2635087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432247" y="2594112"/>
            <a:ext cx="1252330" cy="2635087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3203848" y="5229199"/>
            <a:ext cx="838882" cy="792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4042730" y="5229199"/>
            <a:ext cx="0" cy="792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직선 화살표 연결선 2047"/>
          <p:cNvCxnSpPr/>
          <p:nvPr/>
        </p:nvCxnSpPr>
        <p:spPr>
          <a:xfrm flipV="1">
            <a:off x="4042730" y="5229199"/>
            <a:ext cx="963347" cy="792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TextBox 2048"/>
          <p:cNvSpPr txBox="1"/>
          <p:nvPr/>
        </p:nvSpPr>
        <p:spPr>
          <a:xfrm>
            <a:off x="2555776" y="600465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DBN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을 거친 후 전체 학습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7375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-1588" y="-1984"/>
            <a:ext cx="9144000" cy="72008"/>
            <a:chOff x="0" y="0"/>
            <a:chExt cx="9144000" cy="72008"/>
          </a:xfrm>
        </p:grpSpPr>
        <p:sp>
          <p:nvSpPr>
            <p:cNvPr id="26" name="직사각형 25"/>
            <p:cNvSpPr/>
            <p:nvPr/>
          </p:nvSpPr>
          <p:spPr>
            <a:xfrm>
              <a:off x="0" y="0"/>
              <a:ext cx="3060000" cy="72008"/>
            </a:xfrm>
            <a:prstGeom prst="rect">
              <a:avLst/>
            </a:prstGeom>
            <a:solidFill>
              <a:srgbClr val="F1646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042000" y="0"/>
              <a:ext cx="3060000" cy="72008"/>
            </a:xfrm>
            <a:prstGeom prst="rect">
              <a:avLst/>
            </a:prstGeom>
            <a:solidFill>
              <a:srgbClr val="FAC11E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084000" y="0"/>
              <a:ext cx="3060000" cy="72008"/>
            </a:xfrm>
            <a:prstGeom prst="rect">
              <a:avLst/>
            </a:prstGeom>
            <a:solidFill>
              <a:srgbClr val="0DA2B6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13941" y="260648"/>
            <a:ext cx="2480522" cy="714792"/>
            <a:chOff x="213941" y="260648"/>
            <a:chExt cx="1649970" cy="529029"/>
          </a:xfrm>
        </p:grpSpPr>
        <p:sp>
          <p:nvSpPr>
            <p:cNvPr id="12" name="TextBox 11"/>
            <p:cNvSpPr txBox="1"/>
            <p:nvPr/>
          </p:nvSpPr>
          <p:spPr>
            <a:xfrm>
              <a:off x="230416" y="260648"/>
              <a:ext cx="1017435" cy="341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Good news</a:t>
              </a:r>
              <a:endParaRPr lang="ko-KR" altLang="en-US" sz="24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스퀘어 Bold" pitchFamily="50" charset="-127"/>
                <a:ea typeface="나눔스퀘어 Bold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0416" y="539108"/>
              <a:ext cx="1633495" cy="250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-13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ReLU</a:t>
              </a:r>
              <a:r>
                <a:rPr lang="en-US" altLang="ko-KR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 better non-linearity</a:t>
              </a:r>
              <a:endParaRPr lang="ko-KR" altLang="en-US" sz="16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itchFamily="50" charset="-127"/>
                <a:ea typeface="나눔스퀘어 Bold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2206" y="503408"/>
              <a:ext cx="468339" cy="44869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44" tIns="60972" rIns="121944" bIns="60972"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481035" y="157667"/>
            <a:ext cx="562498" cy="562498"/>
            <a:chOff x="6473269" y="539108"/>
            <a:chExt cx="721936" cy="721936"/>
          </a:xfrm>
        </p:grpSpPr>
        <p:sp>
          <p:nvSpPr>
            <p:cNvPr id="3" name="타원 2"/>
            <p:cNvSpPr/>
            <p:nvPr/>
          </p:nvSpPr>
          <p:spPr>
            <a:xfrm>
              <a:off x="6473269" y="539108"/>
              <a:ext cx="721936" cy="721936"/>
            </a:xfrm>
            <a:prstGeom prst="ellipse">
              <a:avLst/>
            </a:prstGeom>
            <a:noFill/>
            <a:ln w="38100">
              <a:solidFill>
                <a:srgbClr val="FF69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623384" y="698177"/>
              <a:ext cx="446837" cy="488944"/>
              <a:chOff x="6562619" y="672486"/>
              <a:chExt cx="1453743" cy="1590735"/>
            </a:xfrm>
          </p:grpSpPr>
          <p:sp>
            <p:nvSpPr>
              <p:cNvPr id="24" name="이등변 삼각형 23"/>
              <p:cNvSpPr/>
              <p:nvPr/>
            </p:nvSpPr>
            <p:spPr>
              <a:xfrm rot="6050290">
                <a:off x="7048634" y="1372662"/>
                <a:ext cx="956526" cy="824592"/>
              </a:xfrm>
              <a:prstGeom prst="triangle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rgbClr val="0DA2B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7208462" y="760012"/>
                <a:ext cx="807900" cy="805903"/>
              </a:xfrm>
              <a:prstGeom prst="roundRect">
                <a:avLst>
                  <a:gd name="adj" fmla="val 50000"/>
                </a:avLst>
              </a:prstGeom>
              <a:solidFill>
                <a:sysClr val="window" lastClr="FFFFFF"/>
              </a:solidFill>
              <a:ln w="38100" cap="flat" cmpd="sng" algn="ctr">
                <a:solidFill>
                  <a:srgbClr val="FAC11E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 rot="20870764">
                <a:off x="6562619" y="672486"/>
                <a:ext cx="807900" cy="805903"/>
              </a:xfrm>
              <a:prstGeom prst="roundRect">
                <a:avLst>
                  <a:gd name="adj" fmla="val 13731"/>
                </a:avLst>
              </a:prstGeom>
              <a:solidFill>
                <a:sysClr val="window" lastClr="FFFFFF"/>
              </a:solidFill>
              <a:ln w="38100" cap="flat" cmpd="sng" algn="ctr">
                <a:solidFill>
                  <a:srgbClr val="F1646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6" name="직사각형 5"/>
          <p:cNvSpPr/>
          <p:nvPr/>
        </p:nvSpPr>
        <p:spPr>
          <a:xfrm>
            <a:off x="8790775" y="6506490"/>
            <a:ext cx="332783" cy="332783"/>
          </a:xfrm>
          <a:prstGeom prst="rect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 Bold" pitchFamily="50" charset="-127"/>
                <a:ea typeface="나눔스퀘어 Bold" pitchFamily="50" charset="-127"/>
              </a:rPr>
              <a:t>4</a:t>
            </a:r>
            <a:endParaRPr lang="ko-KR" altLang="en-US" b="1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AFB9E18-FDFB-417B-AD9D-6E51E3C22F58}"/>
              </a:ext>
            </a:extLst>
          </p:cNvPr>
          <p:cNvSpPr txBox="1"/>
          <p:nvPr/>
        </p:nvSpPr>
        <p:spPr>
          <a:xfrm>
            <a:off x="291890" y="1640564"/>
            <a:ext cx="828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나눔스퀘어 Bold"/>
              </a:rPr>
              <a:t>하지만 복잡한 </a:t>
            </a:r>
            <a:r>
              <a:rPr lang="ko-KR" altLang="en-US" dirty="0" err="1" smtClean="0">
                <a:ea typeface="나눔스퀘어 Bold"/>
              </a:rPr>
              <a:t>셋팅</a:t>
            </a:r>
            <a:r>
              <a:rPr lang="ko-KR" altLang="en-US" dirty="0" smtClean="0">
                <a:ea typeface="나눔스퀘어 Bold"/>
              </a:rPr>
              <a:t> 없이 초기값을 정할 수 있다는 연구 결과가 나타난다</a:t>
            </a:r>
            <a:r>
              <a:rPr lang="en-US" altLang="ko-KR" dirty="0" smtClean="0">
                <a:ea typeface="나눔스퀘어 Bold"/>
              </a:rPr>
              <a:t>.</a:t>
            </a:r>
            <a:endParaRPr lang="ko-KR" altLang="en-US" dirty="0">
              <a:ea typeface="나눔스퀘어 Bold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752669" y="6506490"/>
            <a:ext cx="370889" cy="332783"/>
          </a:xfrm>
          <a:prstGeom prst="rect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나눔스퀘어 Bold" pitchFamily="50" charset="-127"/>
                <a:ea typeface="나눔스퀘어 Bold" pitchFamily="50" charset="-127"/>
              </a:rPr>
              <a:t>1</a:t>
            </a:r>
            <a:r>
              <a:rPr lang="en-US" altLang="ko-KR" sz="1200" b="1" dirty="0">
                <a:latin typeface="나눔스퀘어 Bold" pitchFamily="50" charset="-127"/>
                <a:ea typeface="나눔스퀘어 Bold" pitchFamily="50" charset="-127"/>
              </a:rPr>
              <a:t>5</a:t>
            </a:r>
            <a:endParaRPr lang="ko-KR" altLang="en-US" sz="1200" b="1" dirty="0"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3074" name="Picture 2" descr="C:\Users\SeongYun\Desktop\2505314E57A0076F2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62" y="2025921"/>
            <a:ext cx="68199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모서리가 둥근 직사각형 10"/>
          <p:cNvSpPr/>
          <p:nvPr/>
        </p:nvSpPr>
        <p:spPr>
          <a:xfrm>
            <a:off x="1160462" y="3583258"/>
            <a:ext cx="2475434" cy="3497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125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-1588" y="-1984"/>
            <a:ext cx="9144000" cy="72008"/>
            <a:chOff x="0" y="0"/>
            <a:chExt cx="9144000" cy="72008"/>
          </a:xfrm>
        </p:grpSpPr>
        <p:sp>
          <p:nvSpPr>
            <p:cNvPr id="26" name="직사각형 25"/>
            <p:cNvSpPr/>
            <p:nvPr/>
          </p:nvSpPr>
          <p:spPr>
            <a:xfrm>
              <a:off x="0" y="0"/>
              <a:ext cx="3060000" cy="72008"/>
            </a:xfrm>
            <a:prstGeom prst="rect">
              <a:avLst/>
            </a:prstGeom>
            <a:solidFill>
              <a:srgbClr val="F1646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042000" y="0"/>
              <a:ext cx="3060000" cy="72008"/>
            </a:xfrm>
            <a:prstGeom prst="rect">
              <a:avLst/>
            </a:prstGeom>
            <a:solidFill>
              <a:srgbClr val="FAC11E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084000" y="0"/>
              <a:ext cx="3060000" cy="72008"/>
            </a:xfrm>
            <a:prstGeom prst="rect">
              <a:avLst/>
            </a:prstGeom>
            <a:solidFill>
              <a:srgbClr val="0DA2B6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13941" y="260648"/>
            <a:ext cx="2865739" cy="714792"/>
            <a:chOff x="213941" y="260648"/>
            <a:chExt cx="1906205" cy="529029"/>
          </a:xfrm>
        </p:grpSpPr>
        <p:sp>
          <p:nvSpPr>
            <p:cNvPr id="12" name="TextBox 11"/>
            <p:cNvSpPr txBox="1"/>
            <p:nvPr/>
          </p:nvSpPr>
          <p:spPr>
            <a:xfrm>
              <a:off x="230416" y="260648"/>
              <a:ext cx="1889730" cy="341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Xavier/He initialization</a:t>
              </a:r>
              <a:endParaRPr lang="ko-KR" altLang="en-US" sz="24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스퀘어 Bold" pitchFamily="50" charset="-127"/>
                <a:ea typeface="나눔스퀘어 Bold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0416" y="539108"/>
              <a:ext cx="1633495" cy="250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-13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ReLU</a:t>
              </a:r>
              <a:r>
                <a:rPr lang="en-US" altLang="ko-KR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 better non-linearity</a:t>
              </a:r>
              <a:endParaRPr lang="ko-KR" altLang="en-US" sz="16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itchFamily="50" charset="-127"/>
                <a:ea typeface="나눔스퀘어 Bold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2206" y="503408"/>
              <a:ext cx="468339" cy="44869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44" tIns="60972" rIns="121944" bIns="60972"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481035" y="157667"/>
            <a:ext cx="562498" cy="562498"/>
            <a:chOff x="6473269" y="539108"/>
            <a:chExt cx="721936" cy="721936"/>
          </a:xfrm>
        </p:grpSpPr>
        <p:sp>
          <p:nvSpPr>
            <p:cNvPr id="3" name="타원 2"/>
            <p:cNvSpPr/>
            <p:nvPr/>
          </p:nvSpPr>
          <p:spPr>
            <a:xfrm>
              <a:off x="6473269" y="539108"/>
              <a:ext cx="721936" cy="721936"/>
            </a:xfrm>
            <a:prstGeom prst="ellipse">
              <a:avLst/>
            </a:prstGeom>
            <a:noFill/>
            <a:ln w="38100">
              <a:solidFill>
                <a:srgbClr val="FF69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623384" y="698177"/>
              <a:ext cx="446837" cy="488944"/>
              <a:chOff x="6562619" y="672486"/>
              <a:chExt cx="1453743" cy="1590735"/>
            </a:xfrm>
          </p:grpSpPr>
          <p:sp>
            <p:nvSpPr>
              <p:cNvPr id="24" name="이등변 삼각형 23"/>
              <p:cNvSpPr/>
              <p:nvPr/>
            </p:nvSpPr>
            <p:spPr>
              <a:xfrm rot="6050290">
                <a:off x="7048634" y="1372662"/>
                <a:ext cx="956526" cy="824592"/>
              </a:xfrm>
              <a:prstGeom prst="triangle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rgbClr val="0DA2B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7208462" y="760012"/>
                <a:ext cx="807900" cy="805903"/>
              </a:xfrm>
              <a:prstGeom prst="roundRect">
                <a:avLst>
                  <a:gd name="adj" fmla="val 50000"/>
                </a:avLst>
              </a:prstGeom>
              <a:solidFill>
                <a:sysClr val="window" lastClr="FFFFFF"/>
              </a:solidFill>
              <a:ln w="38100" cap="flat" cmpd="sng" algn="ctr">
                <a:solidFill>
                  <a:srgbClr val="FAC11E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 rot="20870764">
                <a:off x="6562619" y="672486"/>
                <a:ext cx="807900" cy="805903"/>
              </a:xfrm>
              <a:prstGeom prst="roundRect">
                <a:avLst>
                  <a:gd name="adj" fmla="val 13731"/>
                </a:avLst>
              </a:prstGeom>
              <a:solidFill>
                <a:sysClr val="window" lastClr="FFFFFF"/>
              </a:solidFill>
              <a:ln w="38100" cap="flat" cmpd="sng" algn="ctr">
                <a:solidFill>
                  <a:srgbClr val="F1646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6" name="직사각형 5"/>
          <p:cNvSpPr/>
          <p:nvPr/>
        </p:nvSpPr>
        <p:spPr>
          <a:xfrm>
            <a:off x="8790775" y="6506490"/>
            <a:ext cx="332783" cy="332783"/>
          </a:xfrm>
          <a:prstGeom prst="rect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 Bold" pitchFamily="50" charset="-127"/>
                <a:ea typeface="나눔스퀘어 Bold" pitchFamily="50" charset="-127"/>
              </a:rPr>
              <a:t>4</a:t>
            </a:r>
            <a:endParaRPr lang="ko-KR" altLang="en-US" b="1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AFB9E18-FDFB-417B-AD9D-6E51E3C22F58}"/>
              </a:ext>
            </a:extLst>
          </p:cNvPr>
          <p:cNvSpPr txBox="1"/>
          <p:nvPr/>
        </p:nvSpPr>
        <p:spPr>
          <a:xfrm>
            <a:off x="291890" y="1521658"/>
            <a:ext cx="8287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나눔스퀘어 Bold"/>
              </a:rPr>
              <a:t>초기값을 좋은 값</a:t>
            </a:r>
            <a:r>
              <a:rPr lang="en-US" altLang="ko-KR" dirty="0" smtClean="0">
                <a:ea typeface="나눔스퀘어 Bold"/>
              </a:rPr>
              <a:t>(</a:t>
            </a:r>
            <a:r>
              <a:rPr lang="ko-KR" altLang="en-US" dirty="0" smtClean="0">
                <a:ea typeface="나눔스퀘어 Bold"/>
              </a:rPr>
              <a:t>너무 크지도</a:t>
            </a:r>
            <a:r>
              <a:rPr lang="en-US" altLang="ko-KR" dirty="0" smtClean="0">
                <a:ea typeface="나눔스퀘어 Bold"/>
              </a:rPr>
              <a:t>, </a:t>
            </a:r>
            <a:r>
              <a:rPr lang="ko-KR" altLang="en-US" dirty="0" smtClean="0">
                <a:ea typeface="나눔스퀘어 Bold"/>
              </a:rPr>
              <a:t>너무 작지도 </a:t>
            </a:r>
            <a:r>
              <a:rPr lang="ko-KR" altLang="en-US" dirty="0" err="1" smtClean="0">
                <a:ea typeface="나눔스퀘어 Bold"/>
              </a:rPr>
              <a:t>않은값</a:t>
            </a:r>
            <a:r>
              <a:rPr lang="en-US" altLang="ko-KR" dirty="0" smtClean="0">
                <a:ea typeface="나눔스퀘어 Bold"/>
              </a:rPr>
              <a:t>)</a:t>
            </a:r>
            <a:r>
              <a:rPr lang="ko-KR" altLang="en-US" dirty="0" smtClean="0">
                <a:ea typeface="나눔스퀘어 Bold"/>
              </a:rPr>
              <a:t>으로 주기 위해</a:t>
            </a:r>
            <a:endParaRPr lang="en-US" altLang="ko-KR" dirty="0">
              <a:ea typeface="나눔스퀘어 Bold"/>
            </a:endParaRPr>
          </a:p>
          <a:p>
            <a:r>
              <a:rPr lang="ko-KR" altLang="en-US" dirty="0" smtClean="0">
                <a:ea typeface="나눔스퀘어 Bold"/>
              </a:rPr>
              <a:t>초기값을 </a:t>
            </a:r>
            <a:r>
              <a:rPr lang="ko-KR" altLang="en-US" dirty="0" err="1" smtClean="0">
                <a:ea typeface="나눔스퀘어 Bold"/>
              </a:rPr>
              <a:t>입력값의</a:t>
            </a:r>
            <a:r>
              <a:rPr lang="ko-KR" altLang="en-US" dirty="0" smtClean="0">
                <a:ea typeface="나눔스퀘어 Bold"/>
              </a:rPr>
              <a:t> 수 와 </a:t>
            </a:r>
            <a:r>
              <a:rPr lang="ko-KR" altLang="en-US" dirty="0" err="1" smtClean="0">
                <a:ea typeface="나눔스퀘어 Bold"/>
              </a:rPr>
              <a:t>출력값의</a:t>
            </a:r>
            <a:r>
              <a:rPr lang="ko-KR" altLang="en-US" dirty="0" smtClean="0">
                <a:ea typeface="나눔스퀘어 Bold"/>
              </a:rPr>
              <a:t> 수를 이용한 초기값 설정코드</a:t>
            </a:r>
            <a:endParaRPr lang="en-US" altLang="ko-KR" dirty="0" smtClean="0">
              <a:ea typeface="나눔스퀘어 Bold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752669" y="6506490"/>
            <a:ext cx="370889" cy="332783"/>
          </a:xfrm>
          <a:prstGeom prst="rect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나눔스퀘어 Bold" pitchFamily="50" charset="-127"/>
                <a:ea typeface="나눔스퀘어 Bold" pitchFamily="50" charset="-127"/>
              </a:rPr>
              <a:t>16</a:t>
            </a:r>
            <a:endParaRPr lang="ko-KR" altLang="en-US" sz="1200" b="1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5228" y="3028266"/>
            <a:ext cx="608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W = </a:t>
            </a:r>
            <a:r>
              <a:rPr lang="en-US" altLang="ko-KR" dirty="0" err="1" smtClean="0">
                <a:latin typeface="나눔스퀘어 Bold" pitchFamily="50" charset="-127"/>
                <a:ea typeface="나눔스퀘어 Bold" pitchFamily="50" charset="-127"/>
              </a:rPr>
              <a:t>np.random.randn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dirty="0" err="1" smtClean="0">
                <a:latin typeface="나눔스퀘어 Bold" pitchFamily="50" charset="-127"/>
                <a:ea typeface="나눔스퀘어 Bold" pitchFamily="50" charset="-127"/>
              </a:rPr>
              <a:t>fan_in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en-US" altLang="ko-KR" dirty="0" err="1" smtClean="0">
                <a:latin typeface="나눔스퀘어 Bold" pitchFamily="50" charset="-127"/>
                <a:ea typeface="나눔스퀘어 Bold" pitchFamily="50" charset="-127"/>
              </a:rPr>
              <a:t>fan_out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)/</a:t>
            </a:r>
            <a:r>
              <a:rPr lang="en-US" altLang="ko-KR" dirty="0" err="1" smtClean="0">
                <a:latin typeface="나눔스퀘어 Bold" pitchFamily="50" charset="-127"/>
                <a:ea typeface="나눔스퀘어 Bold" pitchFamily="50" charset="-127"/>
              </a:rPr>
              <a:t>np.sqrt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dirty="0" err="1" smtClean="0">
                <a:latin typeface="나눔스퀘어 Bold" pitchFamily="50" charset="-127"/>
                <a:ea typeface="나눔스퀘어 Bold" pitchFamily="50" charset="-127"/>
              </a:rPr>
              <a:t>fan_in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)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35106" y="2577634"/>
            <a:ext cx="608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Xavier initialization (2010)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35716" y="3848230"/>
            <a:ext cx="627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W = </a:t>
            </a:r>
            <a:r>
              <a:rPr lang="en-US" altLang="ko-KR" dirty="0" err="1" smtClean="0">
                <a:latin typeface="나눔스퀘어 Bold" pitchFamily="50" charset="-127"/>
                <a:ea typeface="나눔스퀘어 Bold" pitchFamily="50" charset="-127"/>
              </a:rPr>
              <a:t>np.random.randn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dirty="0" err="1" smtClean="0">
                <a:latin typeface="나눔스퀘어 Bold" pitchFamily="50" charset="-127"/>
                <a:ea typeface="나눔스퀘어 Bold" pitchFamily="50" charset="-127"/>
              </a:rPr>
              <a:t>fan_in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en-US" altLang="ko-KR" dirty="0" err="1" smtClean="0">
                <a:latin typeface="나눔스퀘어 Bold" pitchFamily="50" charset="-127"/>
                <a:ea typeface="나눔스퀘어 Bold" pitchFamily="50" charset="-127"/>
              </a:rPr>
              <a:t>fan_out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)/</a:t>
            </a:r>
            <a:r>
              <a:rPr lang="en-US" altLang="ko-KR" dirty="0" err="1" smtClean="0">
                <a:latin typeface="나눔스퀘어 Bold" pitchFamily="50" charset="-127"/>
                <a:ea typeface="나눔스퀘어 Bold" pitchFamily="50" charset="-127"/>
              </a:rPr>
              <a:t>np.sqrt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dirty="0" err="1" smtClean="0">
                <a:latin typeface="나눔스퀘어 Bold" pitchFamily="50" charset="-127"/>
                <a:ea typeface="나눔스퀘어 Bold" pitchFamily="50" charset="-127"/>
              </a:rPr>
              <a:t>fan_in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/</a:t>
            </a:r>
            <a:r>
              <a:rPr lang="en-US" altLang="ko-KR" dirty="0" smtClean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2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)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35106" y="3397598"/>
            <a:ext cx="608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He’s initialization (2015)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4098" name="Picture 2" descr="C:\Users\SeongYun\Desktop\lecture-5-neural-networks-ii-12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191" y="4869160"/>
            <a:ext cx="5942555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1535106" y="4499828"/>
            <a:ext cx="608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다양한 초기값 설정 </a:t>
            </a:r>
            <a:r>
              <a:rPr lang="ko-KR" altLang="en-US" dirty="0" err="1" smtClean="0">
                <a:latin typeface="나눔스퀘어 Bold" pitchFamily="50" charset="-127"/>
                <a:ea typeface="나눔스퀘어 Bold" pitchFamily="50" charset="-127"/>
              </a:rPr>
              <a:t>방법에대한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 정확도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2008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-1588" y="-1984"/>
            <a:ext cx="9144000" cy="72008"/>
            <a:chOff x="0" y="0"/>
            <a:chExt cx="9144000" cy="72008"/>
          </a:xfrm>
        </p:grpSpPr>
        <p:sp>
          <p:nvSpPr>
            <p:cNvPr id="26" name="직사각형 25"/>
            <p:cNvSpPr/>
            <p:nvPr/>
          </p:nvSpPr>
          <p:spPr>
            <a:xfrm>
              <a:off x="0" y="0"/>
              <a:ext cx="3060000" cy="72008"/>
            </a:xfrm>
            <a:prstGeom prst="rect">
              <a:avLst/>
            </a:prstGeom>
            <a:solidFill>
              <a:srgbClr val="F1646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042000" y="0"/>
              <a:ext cx="3060000" cy="72008"/>
            </a:xfrm>
            <a:prstGeom prst="rect">
              <a:avLst/>
            </a:prstGeom>
            <a:solidFill>
              <a:srgbClr val="FAC11E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084000" y="0"/>
              <a:ext cx="3060000" cy="72008"/>
            </a:xfrm>
            <a:prstGeom prst="rect">
              <a:avLst/>
            </a:prstGeom>
            <a:solidFill>
              <a:srgbClr val="0DA2B6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13941" y="260648"/>
            <a:ext cx="2480522" cy="714792"/>
            <a:chOff x="213941" y="260648"/>
            <a:chExt cx="1649970" cy="529029"/>
          </a:xfrm>
        </p:grpSpPr>
        <p:sp>
          <p:nvSpPr>
            <p:cNvPr id="12" name="TextBox 11"/>
            <p:cNvSpPr txBox="1"/>
            <p:nvPr/>
          </p:nvSpPr>
          <p:spPr>
            <a:xfrm>
              <a:off x="230416" y="260648"/>
              <a:ext cx="792922" cy="341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Dropout</a:t>
              </a:r>
              <a:endParaRPr lang="ko-KR" altLang="en-US" sz="24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스퀘어 Bold" pitchFamily="50" charset="-127"/>
                <a:ea typeface="나눔스퀘어 Bold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0416" y="539108"/>
              <a:ext cx="1633495" cy="250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-13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ReLU</a:t>
              </a:r>
              <a:r>
                <a:rPr lang="en-US" altLang="ko-KR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 better non-linearity</a:t>
              </a:r>
              <a:endParaRPr lang="ko-KR" altLang="en-US" sz="16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itchFamily="50" charset="-127"/>
                <a:ea typeface="나눔스퀘어 Bold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2206" y="503408"/>
              <a:ext cx="468339" cy="44869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44" tIns="60972" rIns="121944" bIns="60972"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481035" y="157667"/>
            <a:ext cx="562498" cy="562498"/>
            <a:chOff x="6473269" y="539108"/>
            <a:chExt cx="721936" cy="721936"/>
          </a:xfrm>
        </p:grpSpPr>
        <p:sp>
          <p:nvSpPr>
            <p:cNvPr id="3" name="타원 2"/>
            <p:cNvSpPr/>
            <p:nvPr/>
          </p:nvSpPr>
          <p:spPr>
            <a:xfrm>
              <a:off x="6473269" y="539108"/>
              <a:ext cx="721936" cy="721936"/>
            </a:xfrm>
            <a:prstGeom prst="ellipse">
              <a:avLst/>
            </a:prstGeom>
            <a:noFill/>
            <a:ln w="38100">
              <a:solidFill>
                <a:srgbClr val="FF69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623384" y="698177"/>
              <a:ext cx="446837" cy="488944"/>
              <a:chOff x="6562619" y="672486"/>
              <a:chExt cx="1453743" cy="1590735"/>
            </a:xfrm>
          </p:grpSpPr>
          <p:sp>
            <p:nvSpPr>
              <p:cNvPr id="24" name="이등변 삼각형 23"/>
              <p:cNvSpPr/>
              <p:nvPr/>
            </p:nvSpPr>
            <p:spPr>
              <a:xfrm rot="6050290">
                <a:off x="7048634" y="1372662"/>
                <a:ext cx="956526" cy="824592"/>
              </a:xfrm>
              <a:prstGeom prst="triangle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rgbClr val="0DA2B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7208462" y="760012"/>
                <a:ext cx="807900" cy="805903"/>
              </a:xfrm>
              <a:prstGeom prst="roundRect">
                <a:avLst>
                  <a:gd name="adj" fmla="val 50000"/>
                </a:avLst>
              </a:prstGeom>
              <a:solidFill>
                <a:sysClr val="window" lastClr="FFFFFF"/>
              </a:solidFill>
              <a:ln w="38100" cap="flat" cmpd="sng" algn="ctr">
                <a:solidFill>
                  <a:srgbClr val="FAC11E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 rot="20870764">
                <a:off x="6562619" y="672486"/>
                <a:ext cx="807900" cy="805903"/>
              </a:xfrm>
              <a:prstGeom prst="roundRect">
                <a:avLst>
                  <a:gd name="adj" fmla="val 13731"/>
                </a:avLst>
              </a:prstGeom>
              <a:solidFill>
                <a:sysClr val="window" lastClr="FFFFFF"/>
              </a:solidFill>
              <a:ln w="38100" cap="flat" cmpd="sng" algn="ctr">
                <a:solidFill>
                  <a:srgbClr val="F1646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6" name="직사각형 5"/>
          <p:cNvSpPr/>
          <p:nvPr/>
        </p:nvSpPr>
        <p:spPr>
          <a:xfrm>
            <a:off x="8790775" y="6506490"/>
            <a:ext cx="332783" cy="332783"/>
          </a:xfrm>
          <a:prstGeom prst="rect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 Bold" pitchFamily="50" charset="-127"/>
                <a:ea typeface="나눔스퀘어 Bold" pitchFamily="50" charset="-127"/>
              </a:rPr>
              <a:t>4</a:t>
            </a:r>
            <a:endParaRPr lang="ko-KR" altLang="en-US" b="1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752669" y="6506490"/>
            <a:ext cx="370889" cy="332783"/>
          </a:xfrm>
          <a:prstGeom prst="rect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나눔스퀘어 Bold" pitchFamily="50" charset="-127"/>
                <a:ea typeface="나눔스퀘어 Bold" pitchFamily="50" charset="-127"/>
              </a:rPr>
              <a:t>17</a:t>
            </a:r>
            <a:endParaRPr lang="ko-KR" altLang="en-US" sz="1200" b="1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4AFB9E18-FDFB-417B-AD9D-6E51E3C22F58}"/>
              </a:ext>
            </a:extLst>
          </p:cNvPr>
          <p:cNvSpPr txBox="1"/>
          <p:nvPr/>
        </p:nvSpPr>
        <p:spPr>
          <a:xfrm>
            <a:off x="281396" y="1351140"/>
            <a:ext cx="828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나눔스퀘어 Bold"/>
              </a:rPr>
              <a:t>NN</a:t>
            </a:r>
            <a:r>
              <a:rPr lang="ko-KR" altLang="en-US" dirty="0" smtClean="0">
                <a:ea typeface="나눔스퀘어 Bold"/>
              </a:rPr>
              <a:t>에 발생하는 </a:t>
            </a:r>
            <a:r>
              <a:rPr lang="en-US" altLang="ko-KR" dirty="0" err="1" smtClean="0">
                <a:ea typeface="나눔스퀘어 Bold"/>
              </a:rPr>
              <a:t>Overfitting</a:t>
            </a:r>
            <a:r>
              <a:rPr lang="ko-KR" altLang="en-US" dirty="0" smtClean="0">
                <a:ea typeface="나눔스퀘어 Bold"/>
              </a:rPr>
              <a:t>을 해결하는 하나의 방법</a:t>
            </a:r>
            <a:endParaRPr lang="en-US" altLang="ko-KR" dirty="0" smtClean="0">
              <a:ea typeface="나눔스퀘어 Bold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4AFB9E18-FDFB-417B-AD9D-6E51E3C22F58}"/>
              </a:ext>
            </a:extLst>
          </p:cNvPr>
          <p:cNvSpPr txBox="1"/>
          <p:nvPr/>
        </p:nvSpPr>
        <p:spPr>
          <a:xfrm>
            <a:off x="262072" y="1844824"/>
            <a:ext cx="8287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나눔스퀘어 Bold" pitchFamily="50" charset="-127"/>
                <a:ea typeface="나눔스퀘어 Bold" pitchFamily="50" charset="-127"/>
              </a:rPr>
              <a:t>Overfitting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 해결법</a:t>
            </a:r>
            <a:endParaRPr lang="en-US" altLang="ko-KR" dirty="0" smtClean="0">
              <a:latin typeface="나눔스퀘어 Bold" pitchFamily="50" charset="-127"/>
              <a:ea typeface="나눔스퀘어 Bold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More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training data (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더 많은 데이터를 학습시킨다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.)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Reduce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the number of features (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형태의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수를 줄인다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.)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Regularization(weight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의 차수를 너무 높게 주지말자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.)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7625" y="3212976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Dropout: forward pass 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에서 </a:t>
            </a:r>
            <a:r>
              <a:rPr lang="ko-KR" altLang="en-US" dirty="0" err="1" smtClean="0">
                <a:latin typeface="나눔스퀘어 Bold" pitchFamily="50" charset="-127"/>
                <a:ea typeface="나눔스퀘어 Bold" pitchFamily="50" charset="-127"/>
              </a:rPr>
              <a:t>램덤하게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 뉴런들을 끊어 버리자 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5122" name="Picture 2" descr="C:\Users\SeongYun\Desktop\1_iWQzxhVlvadk6VAJjsgXg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939" y="3652780"/>
            <a:ext cx="5710946" cy="284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482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-1588" y="-1984"/>
            <a:ext cx="9144000" cy="72008"/>
            <a:chOff x="0" y="0"/>
            <a:chExt cx="9144000" cy="72008"/>
          </a:xfrm>
        </p:grpSpPr>
        <p:sp>
          <p:nvSpPr>
            <p:cNvPr id="26" name="직사각형 25"/>
            <p:cNvSpPr/>
            <p:nvPr/>
          </p:nvSpPr>
          <p:spPr>
            <a:xfrm>
              <a:off x="0" y="0"/>
              <a:ext cx="3060000" cy="72008"/>
            </a:xfrm>
            <a:prstGeom prst="rect">
              <a:avLst/>
            </a:prstGeom>
            <a:solidFill>
              <a:srgbClr val="F1646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042000" y="0"/>
              <a:ext cx="3060000" cy="72008"/>
            </a:xfrm>
            <a:prstGeom prst="rect">
              <a:avLst/>
            </a:prstGeom>
            <a:solidFill>
              <a:srgbClr val="FAC11E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084000" y="0"/>
              <a:ext cx="3060000" cy="72008"/>
            </a:xfrm>
            <a:prstGeom prst="rect">
              <a:avLst/>
            </a:prstGeom>
            <a:solidFill>
              <a:srgbClr val="0DA2B6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13941" y="260648"/>
            <a:ext cx="2480522" cy="714792"/>
            <a:chOff x="213941" y="260648"/>
            <a:chExt cx="1649970" cy="529029"/>
          </a:xfrm>
        </p:grpSpPr>
        <p:sp>
          <p:nvSpPr>
            <p:cNvPr id="12" name="TextBox 11"/>
            <p:cNvSpPr txBox="1"/>
            <p:nvPr/>
          </p:nvSpPr>
          <p:spPr>
            <a:xfrm>
              <a:off x="230416" y="260648"/>
              <a:ext cx="792922" cy="341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Dropout</a:t>
              </a:r>
              <a:endParaRPr lang="ko-KR" altLang="en-US" sz="24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스퀘어 Bold" pitchFamily="50" charset="-127"/>
                <a:ea typeface="나눔스퀘어 Bold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0416" y="539108"/>
              <a:ext cx="1633495" cy="250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-13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ReLU</a:t>
              </a:r>
              <a:r>
                <a:rPr lang="en-US" altLang="ko-KR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 better non-linearity</a:t>
              </a:r>
              <a:endParaRPr lang="ko-KR" altLang="en-US" sz="16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itchFamily="50" charset="-127"/>
                <a:ea typeface="나눔스퀘어 Bold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2206" y="503408"/>
              <a:ext cx="468339" cy="44869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44" tIns="60972" rIns="121944" bIns="60972"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481035" y="157667"/>
            <a:ext cx="562498" cy="562498"/>
            <a:chOff x="6473269" y="539108"/>
            <a:chExt cx="721936" cy="721936"/>
          </a:xfrm>
        </p:grpSpPr>
        <p:sp>
          <p:nvSpPr>
            <p:cNvPr id="3" name="타원 2"/>
            <p:cNvSpPr/>
            <p:nvPr/>
          </p:nvSpPr>
          <p:spPr>
            <a:xfrm>
              <a:off x="6473269" y="539108"/>
              <a:ext cx="721936" cy="721936"/>
            </a:xfrm>
            <a:prstGeom prst="ellipse">
              <a:avLst/>
            </a:prstGeom>
            <a:noFill/>
            <a:ln w="38100">
              <a:solidFill>
                <a:srgbClr val="FF69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623384" y="698177"/>
              <a:ext cx="446837" cy="488944"/>
              <a:chOff x="6562619" y="672486"/>
              <a:chExt cx="1453743" cy="1590735"/>
            </a:xfrm>
          </p:grpSpPr>
          <p:sp>
            <p:nvSpPr>
              <p:cNvPr id="24" name="이등변 삼각형 23"/>
              <p:cNvSpPr/>
              <p:nvPr/>
            </p:nvSpPr>
            <p:spPr>
              <a:xfrm rot="6050290">
                <a:off x="7048634" y="1372662"/>
                <a:ext cx="956526" cy="824592"/>
              </a:xfrm>
              <a:prstGeom prst="triangle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rgbClr val="0DA2B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7208462" y="760012"/>
                <a:ext cx="807900" cy="805903"/>
              </a:xfrm>
              <a:prstGeom prst="roundRect">
                <a:avLst>
                  <a:gd name="adj" fmla="val 50000"/>
                </a:avLst>
              </a:prstGeom>
              <a:solidFill>
                <a:sysClr val="window" lastClr="FFFFFF"/>
              </a:solidFill>
              <a:ln w="38100" cap="flat" cmpd="sng" algn="ctr">
                <a:solidFill>
                  <a:srgbClr val="FAC11E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 rot="20870764">
                <a:off x="6562619" y="672486"/>
                <a:ext cx="807900" cy="805903"/>
              </a:xfrm>
              <a:prstGeom prst="roundRect">
                <a:avLst>
                  <a:gd name="adj" fmla="val 13731"/>
                </a:avLst>
              </a:prstGeom>
              <a:solidFill>
                <a:sysClr val="window" lastClr="FFFFFF"/>
              </a:solidFill>
              <a:ln w="38100" cap="flat" cmpd="sng" algn="ctr">
                <a:solidFill>
                  <a:srgbClr val="F1646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6" name="직사각형 5"/>
          <p:cNvSpPr/>
          <p:nvPr/>
        </p:nvSpPr>
        <p:spPr>
          <a:xfrm>
            <a:off x="8790775" y="6506490"/>
            <a:ext cx="332783" cy="332783"/>
          </a:xfrm>
          <a:prstGeom prst="rect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 Bold" pitchFamily="50" charset="-127"/>
                <a:ea typeface="나눔스퀘어 Bold" pitchFamily="50" charset="-127"/>
              </a:rPr>
              <a:t>4</a:t>
            </a:r>
            <a:endParaRPr lang="ko-KR" altLang="en-US" b="1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752669" y="6506490"/>
            <a:ext cx="370889" cy="332783"/>
          </a:xfrm>
          <a:prstGeom prst="rect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나눔스퀘어 Bold" pitchFamily="50" charset="-127"/>
                <a:ea typeface="나눔스퀘어 Bold" pitchFamily="50" charset="-127"/>
              </a:rPr>
              <a:t>18</a:t>
            </a:r>
            <a:endParaRPr lang="ko-KR" altLang="en-US" sz="1200" b="1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4AFB9E18-FDFB-417B-AD9D-6E51E3C22F58}"/>
              </a:ext>
            </a:extLst>
          </p:cNvPr>
          <p:cNvSpPr txBox="1"/>
          <p:nvPr/>
        </p:nvSpPr>
        <p:spPr>
          <a:xfrm>
            <a:off x="281396" y="1351140"/>
            <a:ext cx="828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나눔스퀘어 Bold" pitchFamily="50" charset="-127"/>
                <a:ea typeface="나눔스퀘어 Bold" pitchFamily="50" charset="-127"/>
              </a:rPr>
              <a:t>TensorFlow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 implementation(</a:t>
            </a:r>
            <a:r>
              <a:rPr lang="ko-KR" altLang="en-US" dirty="0" err="1" smtClean="0">
                <a:latin typeface="나눔스퀘어 Bold" pitchFamily="50" charset="-127"/>
                <a:ea typeface="나눔스퀘어 Bold" pitchFamily="50" charset="-127"/>
              </a:rPr>
              <a:t>텐서플로우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dirty="0" err="1" smtClean="0">
                <a:latin typeface="나눔스퀘어 Bold" pitchFamily="50" charset="-127"/>
                <a:ea typeface="나눔스퀘어 Bold" pitchFamily="50" charset="-127"/>
              </a:rPr>
              <a:t>실행법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4AFB9E18-FDFB-417B-AD9D-6E51E3C22F58}"/>
              </a:ext>
            </a:extLst>
          </p:cNvPr>
          <p:cNvSpPr txBox="1"/>
          <p:nvPr/>
        </p:nvSpPr>
        <p:spPr>
          <a:xfrm>
            <a:off x="262072" y="1844824"/>
            <a:ext cx="82879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나눔스퀘어 Bold" pitchFamily="50" charset="-127"/>
                <a:ea typeface="나눔스퀘어 Bold" pitchFamily="50" charset="-127"/>
              </a:rPr>
              <a:t>Dropout_rate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 = </a:t>
            </a:r>
            <a:r>
              <a:rPr lang="en-US" altLang="ko-KR" dirty="0" err="1" smtClean="0">
                <a:latin typeface="나눔스퀘어 Bold" pitchFamily="50" charset="-127"/>
                <a:ea typeface="나눔스퀘어 Bold" pitchFamily="50" charset="-127"/>
              </a:rPr>
              <a:t>tf.placeholder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(“float”)</a:t>
            </a:r>
          </a:p>
          <a:p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_L1 = </a:t>
            </a:r>
            <a:r>
              <a:rPr lang="en-US" altLang="ko-KR" dirty="0" err="1" smtClean="0">
                <a:latin typeface="나눔스퀘어 Bold" pitchFamily="50" charset="-127"/>
                <a:ea typeface="나눔스퀘어 Bold" pitchFamily="50" charset="-127"/>
              </a:rPr>
              <a:t>tf.nn.relu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dirty="0" err="1" smtClean="0">
                <a:latin typeface="나눔스퀘어 Bold" pitchFamily="50" charset="-127"/>
                <a:ea typeface="나눔스퀘어 Bold" pitchFamily="50" charset="-127"/>
              </a:rPr>
              <a:t>tf.add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dirty="0" err="1" smtClean="0">
                <a:latin typeface="나눔스퀘어 Bold" pitchFamily="50" charset="-127"/>
                <a:ea typeface="나눔스퀘어 Bold" pitchFamily="50" charset="-127"/>
              </a:rPr>
              <a:t>tf.matmul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(X, W1), B1))</a:t>
            </a:r>
          </a:p>
          <a:p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L1 = </a:t>
            </a:r>
            <a:r>
              <a:rPr lang="en-US" altLang="ko-KR" dirty="0" err="1" smtClean="0">
                <a:latin typeface="나눔스퀘어 Bold" pitchFamily="50" charset="-127"/>
                <a:ea typeface="나눔스퀘어 Bold" pitchFamily="50" charset="-127"/>
              </a:rPr>
              <a:t>tf.nn.dropout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(_L1, </a:t>
            </a:r>
            <a:r>
              <a:rPr lang="en-US" altLang="ko-KR" dirty="0" err="1" smtClean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dropout_rate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)</a:t>
            </a:r>
          </a:p>
          <a:p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	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	           * 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무시할 뉴런의 확률 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ex)0.5 = 50%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사용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, 0.7 = 70%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사용</a:t>
            </a:r>
            <a:endParaRPr lang="en-US" altLang="ko-KR" dirty="0" smtClean="0">
              <a:latin typeface="나눔스퀘어 Bold" pitchFamily="50" charset="-127"/>
              <a:ea typeface="나눔스퀘어 Bold" pitchFamily="50" charset="-127"/>
            </a:endParaRPr>
          </a:p>
          <a:p>
            <a:endParaRPr lang="en-US" altLang="ko-KR" dirty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	            #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단 학습할 때만 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dropout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을 쓰임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dirty="0" err="1" smtClean="0">
                <a:latin typeface="나눔스퀘어 Bold" pitchFamily="50" charset="-127"/>
                <a:ea typeface="나눔스퀘어 Bold" pitchFamily="50" charset="-127"/>
              </a:rPr>
              <a:t>실제값엔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100%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사용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AFB9E18-FDFB-417B-AD9D-6E51E3C22F58}"/>
              </a:ext>
            </a:extLst>
          </p:cNvPr>
          <p:cNvSpPr txBox="1"/>
          <p:nvPr/>
        </p:nvSpPr>
        <p:spPr>
          <a:xfrm>
            <a:off x="262072" y="4077072"/>
            <a:ext cx="8287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 Bold" pitchFamily="50" charset="-127"/>
                <a:ea typeface="나눔스퀘어 Bold" pitchFamily="50" charset="-127"/>
              </a:rPr>
              <a:t>TRAIN:</a:t>
            </a:r>
          </a:p>
          <a:p>
            <a:r>
              <a:rPr lang="en-US" altLang="ko-KR" sz="1600" dirty="0" smtClean="0">
                <a:latin typeface="나눔스퀘어 Bold" pitchFamily="50" charset="-127"/>
                <a:ea typeface="나눔스퀘어 Bold" pitchFamily="50" charset="-127"/>
              </a:rPr>
              <a:t>    </a:t>
            </a:r>
            <a:r>
              <a:rPr lang="en-US" altLang="ko-KR" sz="1600" dirty="0" err="1" smtClean="0">
                <a:latin typeface="나눔스퀘어 Bold" pitchFamily="50" charset="-127"/>
                <a:ea typeface="나눔스퀘어 Bold" pitchFamily="50" charset="-127"/>
              </a:rPr>
              <a:t>sess.run</a:t>
            </a:r>
            <a:r>
              <a:rPr lang="en-US" altLang="ko-KR" sz="1600" dirty="0" smtClean="0">
                <a:latin typeface="나눔스퀘어 Bold" pitchFamily="50" charset="-127"/>
                <a:ea typeface="나눔스퀘어 Bold" pitchFamily="50" charset="-127"/>
              </a:rPr>
              <a:t>(optimizer, </a:t>
            </a:r>
            <a:r>
              <a:rPr lang="en-US" altLang="ko-KR" sz="1600" dirty="0" err="1" smtClean="0">
                <a:latin typeface="나눔스퀘어 Bold" pitchFamily="50" charset="-127"/>
                <a:ea typeface="나눔스퀘어 Bold" pitchFamily="50" charset="-127"/>
              </a:rPr>
              <a:t>feed_dict</a:t>
            </a:r>
            <a:r>
              <a:rPr lang="en-US" altLang="ko-KR" sz="1600" dirty="0" smtClean="0">
                <a:latin typeface="나눔스퀘어 Bold" pitchFamily="50" charset="-127"/>
                <a:ea typeface="나눔스퀘어 Bold" pitchFamily="50" charset="-127"/>
              </a:rPr>
              <a:t>={X: </a:t>
            </a:r>
            <a:r>
              <a:rPr lang="en-US" altLang="ko-KR" sz="1600" dirty="0" err="1" smtClean="0">
                <a:latin typeface="나눔스퀘어 Bold" pitchFamily="50" charset="-127"/>
                <a:ea typeface="나눔스퀘어 Bold" pitchFamily="50" charset="-127"/>
              </a:rPr>
              <a:t>batch_xs</a:t>
            </a:r>
            <a:r>
              <a:rPr lang="en-US" altLang="ko-KR" sz="1600" dirty="0" smtClean="0">
                <a:latin typeface="나눔스퀘어 Bold" pitchFamily="50" charset="-127"/>
                <a:ea typeface="나눔스퀘어 Bold" pitchFamily="50" charset="-127"/>
              </a:rPr>
              <a:t>, Y: </a:t>
            </a:r>
            <a:r>
              <a:rPr lang="en-US" altLang="ko-KR" sz="1600" dirty="0" err="1" smtClean="0">
                <a:latin typeface="나눔스퀘어 Bold" pitchFamily="50" charset="-127"/>
                <a:ea typeface="나눔스퀘어 Bold" pitchFamily="50" charset="-127"/>
              </a:rPr>
              <a:t>batch_ys</a:t>
            </a:r>
            <a:r>
              <a:rPr lang="en-US" altLang="ko-KR" sz="1600" dirty="0" smtClean="0"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en-US" altLang="ko-KR" sz="1600" dirty="0" err="1" smtClean="0">
                <a:latin typeface="나눔스퀘어 Bold" pitchFamily="50" charset="-127"/>
                <a:ea typeface="나눔스퀘어 Bold" pitchFamily="50" charset="-127"/>
              </a:rPr>
              <a:t>dropout_rate</a:t>
            </a:r>
            <a:r>
              <a:rPr lang="en-US" altLang="ko-KR" sz="1600" dirty="0" smtClean="0">
                <a:latin typeface="나눔스퀘어 Bold" pitchFamily="50" charset="-127"/>
                <a:ea typeface="나눔스퀘어 Bold" pitchFamily="50" charset="-127"/>
              </a:rPr>
              <a:t>: 0.7}}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4AFB9E18-FDFB-417B-AD9D-6E51E3C22F58}"/>
              </a:ext>
            </a:extLst>
          </p:cNvPr>
          <p:cNvSpPr txBox="1"/>
          <p:nvPr/>
        </p:nvSpPr>
        <p:spPr>
          <a:xfrm>
            <a:off x="262072" y="5157192"/>
            <a:ext cx="82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 Bold" pitchFamily="50" charset="-127"/>
                <a:ea typeface="나눔스퀘어 Bold" pitchFamily="50" charset="-127"/>
              </a:rPr>
              <a:t>EVALUATION:</a:t>
            </a:r>
          </a:p>
          <a:p>
            <a:r>
              <a:rPr lang="en-US" altLang="ko-KR" sz="1600" dirty="0" smtClean="0">
                <a:latin typeface="나눔스퀘어 Bold" pitchFamily="50" charset="-127"/>
                <a:ea typeface="나눔스퀘어 Bold" pitchFamily="50" charset="-127"/>
              </a:rPr>
              <a:t>    print “Accuracy:”, </a:t>
            </a:r>
            <a:r>
              <a:rPr lang="en-US" altLang="ko-KR" sz="1600" dirty="0" err="1" smtClean="0">
                <a:latin typeface="나눔스퀘어 Bold" pitchFamily="50" charset="-127"/>
                <a:ea typeface="나눔스퀘어 Bold" pitchFamily="50" charset="-127"/>
              </a:rPr>
              <a:t>accuracy.eval</a:t>
            </a:r>
            <a:r>
              <a:rPr lang="en-US" altLang="ko-KR" sz="1600" dirty="0" smtClean="0">
                <a:latin typeface="나눔스퀘어 Bold" pitchFamily="50" charset="-127"/>
                <a:ea typeface="나눔스퀘어 Bold" pitchFamily="50" charset="-127"/>
              </a:rPr>
              <a:t>({X: </a:t>
            </a:r>
            <a:r>
              <a:rPr lang="en-US" altLang="ko-KR" sz="1600" dirty="0" err="1" smtClean="0">
                <a:latin typeface="나눔스퀘어 Bold" pitchFamily="50" charset="-127"/>
                <a:ea typeface="나눔스퀘어 Bold" pitchFamily="50" charset="-127"/>
              </a:rPr>
              <a:t>mnist.test.images</a:t>
            </a:r>
            <a:r>
              <a:rPr lang="en-US" altLang="ko-KR" sz="1600" dirty="0" smtClean="0">
                <a:latin typeface="나눔스퀘어 Bold" pitchFamily="50" charset="-127"/>
                <a:ea typeface="나눔스퀘어 Bold" pitchFamily="50" charset="-127"/>
              </a:rPr>
              <a:t>, Y:mnist.test.labels,      </a:t>
            </a:r>
            <a:r>
              <a:rPr lang="en-US" altLang="ko-KR" sz="1600" dirty="0" err="1" smtClean="0">
                <a:latin typeface="나눔스퀘어 Bold" pitchFamily="50" charset="-127"/>
                <a:ea typeface="나눔스퀘어 Bold" pitchFamily="50" charset="-127"/>
              </a:rPr>
              <a:t>dropout_rate</a:t>
            </a:r>
            <a:r>
              <a:rPr lang="en-US" altLang="ko-KR" sz="1600" dirty="0" smtClean="0">
                <a:latin typeface="나눔스퀘어 Bold" pitchFamily="50" charset="-127"/>
                <a:ea typeface="나눔스퀘어 Bold" pitchFamily="50" charset="-127"/>
              </a:rPr>
              <a:t>: 1})</a:t>
            </a:r>
          </a:p>
        </p:txBody>
      </p:sp>
    </p:spTree>
    <p:extLst>
      <p:ext uri="{BB962C8B-B14F-4D97-AF65-F5344CB8AC3E}">
        <p14:creationId xmlns:p14="http://schemas.microsoft.com/office/powerpoint/2010/main" val="901877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-1588" y="-1984"/>
            <a:ext cx="9144000" cy="72008"/>
            <a:chOff x="0" y="0"/>
            <a:chExt cx="9144000" cy="72008"/>
          </a:xfrm>
        </p:grpSpPr>
        <p:sp>
          <p:nvSpPr>
            <p:cNvPr id="26" name="직사각형 25"/>
            <p:cNvSpPr/>
            <p:nvPr/>
          </p:nvSpPr>
          <p:spPr>
            <a:xfrm>
              <a:off x="0" y="0"/>
              <a:ext cx="3060000" cy="72008"/>
            </a:xfrm>
            <a:prstGeom prst="rect">
              <a:avLst/>
            </a:prstGeom>
            <a:solidFill>
              <a:srgbClr val="F1646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042000" y="0"/>
              <a:ext cx="3060000" cy="72008"/>
            </a:xfrm>
            <a:prstGeom prst="rect">
              <a:avLst/>
            </a:prstGeom>
            <a:solidFill>
              <a:srgbClr val="FAC11E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084000" y="0"/>
              <a:ext cx="3060000" cy="72008"/>
            </a:xfrm>
            <a:prstGeom prst="rect">
              <a:avLst/>
            </a:prstGeom>
            <a:solidFill>
              <a:srgbClr val="0DA2B6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13941" y="260648"/>
            <a:ext cx="2480522" cy="714792"/>
            <a:chOff x="213941" y="260648"/>
            <a:chExt cx="1649970" cy="529029"/>
          </a:xfrm>
        </p:grpSpPr>
        <p:sp>
          <p:nvSpPr>
            <p:cNvPr id="12" name="TextBox 11"/>
            <p:cNvSpPr txBox="1"/>
            <p:nvPr/>
          </p:nvSpPr>
          <p:spPr>
            <a:xfrm>
              <a:off x="230416" y="260648"/>
              <a:ext cx="922537" cy="341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Ensemble</a:t>
              </a:r>
              <a:endParaRPr lang="ko-KR" altLang="en-US" sz="24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스퀘어 Bold" pitchFamily="50" charset="-127"/>
                <a:ea typeface="나눔스퀘어 Bold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0416" y="539108"/>
              <a:ext cx="1633495" cy="250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-13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ReLU</a:t>
              </a:r>
              <a:r>
                <a:rPr lang="en-US" altLang="ko-KR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 better non-linearity</a:t>
              </a:r>
              <a:endParaRPr lang="ko-KR" altLang="en-US" sz="16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itchFamily="50" charset="-127"/>
                <a:ea typeface="나눔스퀘어 Bold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2206" y="503408"/>
              <a:ext cx="468339" cy="44869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44" tIns="60972" rIns="121944" bIns="60972"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481035" y="157667"/>
            <a:ext cx="562498" cy="562498"/>
            <a:chOff x="6473269" y="539108"/>
            <a:chExt cx="721936" cy="721936"/>
          </a:xfrm>
        </p:grpSpPr>
        <p:sp>
          <p:nvSpPr>
            <p:cNvPr id="3" name="타원 2"/>
            <p:cNvSpPr/>
            <p:nvPr/>
          </p:nvSpPr>
          <p:spPr>
            <a:xfrm>
              <a:off x="6473269" y="539108"/>
              <a:ext cx="721936" cy="721936"/>
            </a:xfrm>
            <a:prstGeom prst="ellipse">
              <a:avLst/>
            </a:prstGeom>
            <a:noFill/>
            <a:ln w="38100">
              <a:solidFill>
                <a:srgbClr val="FF69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623384" y="698177"/>
              <a:ext cx="446837" cy="488944"/>
              <a:chOff x="6562619" y="672486"/>
              <a:chExt cx="1453743" cy="1590735"/>
            </a:xfrm>
          </p:grpSpPr>
          <p:sp>
            <p:nvSpPr>
              <p:cNvPr id="24" name="이등변 삼각형 23"/>
              <p:cNvSpPr/>
              <p:nvPr/>
            </p:nvSpPr>
            <p:spPr>
              <a:xfrm rot="6050290">
                <a:off x="7048634" y="1372662"/>
                <a:ext cx="956526" cy="824592"/>
              </a:xfrm>
              <a:prstGeom prst="triangle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rgbClr val="0DA2B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7208462" y="760012"/>
                <a:ext cx="807900" cy="805903"/>
              </a:xfrm>
              <a:prstGeom prst="roundRect">
                <a:avLst>
                  <a:gd name="adj" fmla="val 50000"/>
                </a:avLst>
              </a:prstGeom>
              <a:solidFill>
                <a:sysClr val="window" lastClr="FFFFFF"/>
              </a:solidFill>
              <a:ln w="38100" cap="flat" cmpd="sng" algn="ctr">
                <a:solidFill>
                  <a:srgbClr val="FAC11E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 rot="20870764">
                <a:off x="6562619" y="672486"/>
                <a:ext cx="807900" cy="805903"/>
              </a:xfrm>
              <a:prstGeom prst="roundRect">
                <a:avLst>
                  <a:gd name="adj" fmla="val 13731"/>
                </a:avLst>
              </a:prstGeom>
              <a:solidFill>
                <a:sysClr val="window" lastClr="FFFFFF"/>
              </a:solidFill>
              <a:ln w="38100" cap="flat" cmpd="sng" algn="ctr">
                <a:solidFill>
                  <a:srgbClr val="F1646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6" name="직사각형 5"/>
          <p:cNvSpPr/>
          <p:nvPr/>
        </p:nvSpPr>
        <p:spPr>
          <a:xfrm>
            <a:off x="8790775" y="6506490"/>
            <a:ext cx="332783" cy="332783"/>
          </a:xfrm>
          <a:prstGeom prst="rect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 Bold" pitchFamily="50" charset="-127"/>
                <a:ea typeface="나눔스퀘어 Bold" pitchFamily="50" charset="-127"/>
              </a:rPr>
              <a:t>4</a:t>
            </a:r>
            <a:endParaRPr lang="ko-KR" altLang="en-US" b="1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752669" y="6506490"/>
            <a:ext cx="370889" cy="332783"/>
          </a:xfrm>
          <a:prstGeom prst="rect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나눔스퀘어 Bold" pitchFamily="50" charset="-127"/>
                <a:ea typeface="나눔스퀘어 Bold" pitchFamily="50" charset="-127"/>
              </a:rPr>
              <a:t>19</a:t>
            </a:r>
            <a:endParaRPr lang="ko-KR" altLang="en-US" sz="1200" b="1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4AFB9E18-FDFB-417B-AD9D-6E51E3C22F58}"/>
              </a:ext>
            </a:extLst>
          </p:cNvPr>
          <p:cNvSpPr txBox="1"/>
          <p:nvPr/>
        </p:nvSpPr>
        <p:spPr>
          <a:xfrm>
            <a:off x="406781" y="1326502"/>
            <a:ext cx="8287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여러 개의 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Training set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을 하나의 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Training set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으로 학습 시키는 방법</a:t>
            </a:r>
            <a:endParaRPr lang="en-US" altLang="ko-KR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더 정확하게 결과값을 출력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정확도 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92% -&gt; 95%)</a:t>
            </a:r>
          </a:p>
        </p:txBody>
      </p:sp>
      <p:pic>
        <p:nvPicPr>
          <p:cNvPr id="6146" name="Picture 2" descr="C:\Users\SeongYun\Desktop\3-Figure1-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06" b="3406"/>
          <a:stretch/>
        </p:blipFill>
        <p:spPr bwMode="auto">
          <a:xfrm>
            <a:off x="1799692" y="2088744"/>
            <a:ext cx="5544616" cy="431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38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-1588" y="-1984"/>
            <a:ext cx="9144000" cy="72008"/>
            <a:chOff x="0" y="0"/>
            <a:chExt cx="9144000" cy="72008"/>
          </a:xfrm>
        </p:grpSpPr>
        <p:sp>
          <p:nvSpPr>
            <p:cNvPr id="26" name="직사각형 25"/>
            <p:cNvSpPr/>
            <p:nvPr/>
          </p:nvSpPr>
          <p:spPr>
            <a:xfrm>
              <a:off x="0" y="0"/>
              <a:ext cx="3060000" cy="72008"/>
            </a:xfrm>
            <a:prstGeom prst="rect">
              <a:avLst/>
            </a:prstGeom>
            <a:solidFill>
              <a:srgbClr val="F1646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042000" y="0"/>
              <a:ext cx="3060000" cy="72008"/>
            </a:xfrm>
            <a:prstGeom prst="rect">
              <a:avLst/>
            </a:prstGeom>
            <a:solidFill>
              <a:srgbClr val="FAC11E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084000" y="0"/>
              <a:ext cx="3060000" cy="72008"/>
            </a:xfrm>
            <a:prstGeom prst="rect">
              <a:avLst/>
            </a:prstGeom>
            <a:solidFill>
              <a:srgbClr val="0DA2B6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13941" y="260648"/>
            <a:ext cx="2298845" cy="714792"/>
            <a:chOff x="213941" y="260648"/>
            <a:chExt cx="1701412" cy="529029"/>
          </a:xfrm>
        </p:grpSpPr>
        <p:sp>
          <p:nvSpPr>
            <p:cNvPr id="12" name="TextBox 11"/>
            <p:cNvSpPr txBox="1"/>
            <p:nvPr/>
          </p:nvSpPr>
          <p:spPr>
            <a:xfrm>
              <a:off x="230416" y="260648"/>
              <a:ext cx="1684937" cy="341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What is Sigmoid?</a:t>
              </a:r>
              <a:endParaRPr lang="ko-KR" altLang="en-US" sz="24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스퀘어 Bold" pitchFamily="50" charset="-127"/>
                <a:ea typeface="나눔스퀘어 Bold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0416" y="539108"/>
              <a:ext cx="1633495" cy="250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-13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ReLU</a:t>
              </a:r>
              <a:r>
                <a:rPr lang="en-US" altLang="ko-KR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 better non-linearity</a:t>
              </a:r>
              <a:endParaRPr lang="ko-KR" altLang="en-US" sz="16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itchFamily="50" charset="-127"/>
                <a:ea typeface="나눔스퀘어 Bold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2206" y="503408"/>
              <a:ext cx="468339" cy="44869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44" tIns="60972" rIns="121944" bIns="60972"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481035" y="157667"/>
            <a:ext cx="562498" cy="562498"/>
            <a:chOff x="6473269" y="539108"/>
            <a:chExt cx="721936" cy="721936"/>
          </a:xfrm>
        </p:grpSpPr>
        <p:sp>
          <p:nvSpPr>
            <p:cNvPr id="3" name="타원 2"/>
            <p:cNvSpPr/>
            <p:nvPr/>
          </p:nvSpPr>
          <p:spPr>
            <a:xfrm>
              <a:off x="6473269" y="539108"/>
              <a:ext cx="721936" cy="721936"/>
            </a:xfrm>
            <a:prstGeom prst="ellipse">
              <a:avLst/>
            </a:prstGeom>
            <a:noFill/>
            <a:ln w="38100">
              <a:solidFill>
                <a:srgbClr val="FF69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623384" y="698177"/>
              <a:ext cx="446837" cy="488944"/>
              <a:chOff x="6562619" y="672486"/>
              <a:chExt cx="1453743" cy="1590735"/>
            </a:xfrm>
          </p:grpSpPr>
          <p:sp>
            <p:nvSpPr>
              <p:cNvPr id="24" name="이등변 삼각형 23"/>
              <p:cNvSpPr/>
              <p:nvPr/>
            </p:nvSpPr>
            <p:spPr>
              <a:xfrm rot="6050290">
                <a:off x="7048634" y="1372662"/>
                <a:ext cx="956526" cy="824592"/>
              </a:xfrm>
              <a:prstGeom prst="triangle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rgbClr val="0DA2B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7208462" y="760012"/>
                <a:ext cx="807900" cy="805903"/>
              </a:xfrm>
              <a:prstGeom prst="roundRect">
                <a:avLst>
                  <a:gd name="adj" fmla="val 50000"/>
                </a:avLst>
              </a:prstGeom>
              <a:solidFill>
                <a:sysClr val="window" lastClr="FFFFFF"/>
              </a:solidFill>
              <a:ln w="38100" cap="flat" cmpd="sng" algn="ctr">
                <a:solidFill>
                  <a:srgbClr val="FAC11E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 rot="20870764">
                <a:off x="6562619" y="672486"/>
                <a:ext cx="807900" cy="805903"/>
              </a:xfrm>
              <a:prstGeom prst="roundRect">
                <a:avLst>
                  <a:gd name="adj" fmla="val 13731"/>
                </a:avLst>
              </a:prstGeom>
              <a:solidFill>
                <a:sysClr val="window" lastClr="FFFFFF"/>
              </a:solidFill>
              <a:ln w="38100" cap="flat" cmpd="sng" algn="ctr">
                <a:solidFill>
                  <a:srgbClr val="F1646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6" name="직사각형 5"/>
          <p:cNvSpPr/>
          <p:nvPr/>
        </p:nvSpPr>
        <p:spPr>
          <a:xfrm>
            <a:off x="8790775" y="6506490"/>
            <a:ext cx="332783" cy="332783"/>
          </a:xfrm>
          <a:prstGeom prst="rect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 Bold" pitchFamily="50" charset="-127"/>
                <a:ea typeface="나눔스퀘어 Bold" pitchFamily="50" charset="-127"/>
              </a:rPr>
              <a:t>2</a:t>
            </a:r>
            <a:endParaRPr lang="ko-KR" altLang="en-US" b="1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1433" y="1700808"/>
            <a:ext cx="6992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Linear-regression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에 쓰던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(H(x) = </a:t>
            </a:r>
            <a:r>
              <a:rPr lang="en-US" altLang="ko-KR" dirty="0" err="1">
                <a:latin typeface="나눔스퀘어 Bold" pitchFamily="50" charset="-127"/>
                <a:ea typeface="나눔스퀘어 Bold" pitchFamily="50" charset="-127"/>
              </a:rPr>
              <a:t>wx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 +b)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가설형태를</a:t>
            </a:r>
            <a:endParaRPr lang="en-US" altLang="ko-KR" dirty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Logistic-regression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의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가설형태로 </a:t>
            </a:r>
            <a:r>
              <a:rPr lang="ko-KR" altLang="en-US" dirty="0" err="1">
                <a:latin typeface="나눔스퀘어 Bold" pitchFamily="50" charset="-127"/>
                <a:ea typeface="나눔스퀘어 Bold" pitchFamily="50" charset="-127"/>
              </a:rPr>
              <a:t>인코딩하기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 위해 사용되는 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활성함수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1026" name="Picture 2" descr="C:\Users\SeongYun\Desktop\sigmoid_func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799" y="2671274"/>
            <a:ext cx="6462996" cy="297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588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>
            <a:stCxn id="16" idx="3"/>
            <a:endCxn id="38" idx="1"/>
          </p:cNvCxnSpPr>
          <p:nvPr/>
        </p:nvCxnSpPr>
        <p:spPr>
          <a:xfrm>
            <a:off x="3292440" y="3061049"/>
            <a:ext cx="41275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-1588" y="-1984"/>
            <a:ext cx="9144000" cy="72008"/>
            <a:chOff x="0" y="0"/>
            <a:chExt cx="9144000" cy="72008"/>
          </a:xfrm>
        </p:grpSpPr>
        <p:sp>
          <p:nvSpPr>
            <p:cNvPr id="26" name="직사각형 25"/>
            <p:cNvSpPr/>
            <p:nvPr/>
          </p:nvSpPr>
          <p:spPr>
            <a:xfrm>
              <a:off x="0" y="0"/>
              <a:ext cx="3060000" cy="72008"/>
            </a:xfrm>
            <a:prstGeom prst="rect">
              <a:avLst/>
            </a:prstGeom>
            <a:solidFill>
              <a:srgbClr val="F1646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042000" y="0"/>
              <a:ext cx="3060000" cy="72008"/>
            </a:xfrm>
            <a:prstGeom prst="rect">
              <a:avLst/>
            </a:prstGeom>
            <a:solidFill>
              <a:srgbClr val="FAC11E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084000" y="0"/>
              <a:ext cx="3060000" cy="72008"/>
            </a:xfrm>
            <a:prstGeom prst="rect">
              <a:avLst/>
            </a:prstGeom>
            <a:solidFill>
              <a:srgbClr val="0DA2B6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13941" y="260648"/>
            <a:ext cx="2480522" cy="714792"/>
            <a:chOff x="213941" y="260648"/>
            <a:chExt cx="1649970" cy="529029"/>
          </a:xfrm>
        </p:grpSpPr>
        <p:sp>
          <p:nvSpPr>
            <p:cNvPr id="12" name="TextBox 11"/>
            <p:cNvSpPr txBox="1"/>
            <p:nvPr/>
          </p:nvSpPr>
          <p:spPr>
            <a:xfrm>
              <a:off x="230416" y="260648"/>
              <a:ext cx="571735" cy="341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LEGO</a:t>
              </a:r>
              <a:endParaRPr lang="ko-KR" altLang="en-US" sz="24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스퀘어 Bold" pitchFamily="50" charset="-127"/>
                <a:ea typeface="나눔스퀘어 Bold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0416" y="539108"/>
              <a:ext cx="1633495" cy="250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-13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ReLU</a:t>
              </a:r>
              <a:r>
                <a:rPr lang="en-US" altLang="ko-KR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 better non-linearity</a:t>
              </a:r>
              <a:endParaRPr lang="ko-KR" altLang="en-US" sz="16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itchFamily="50" charset="-127"/>
                <a:ea typeface="나눔스퀘어 Bold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2206" y="503408"/>
              <a:ext cx="468339" cy="44869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44" tIns="60972" rIns="121944" bIns="60972"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481035" y="157667"/>
            <a:ext cx="562498" cy="562498"/>
            <a:chOff x="6473269" y="539108"/>
            <a:chExt cx="721936" cy="721936"/>
          </a:xfrm>
        </p:grpSpPr>
        <p:sp>
          <p:nvSpPr>
            <p:cNvPr id="3" name="타원 2"/>
            <p:cNvSpPr/>
            <p:nvPr/>
          </p:nvSpPr>
          <p:spPr>
            <a:xfrm>
              <a:off x="6473269" y="539108"/>
              <a:ext cx="721936" cy="721936"/>
            </a:xfrm>
            <a:prstGeom prst="ellipse">
              <a:avLst/>
            </a:prstGeom>
            <a:noFill/>
            <a:ln w="38100">
              <a:solidFill>
                <a:srgbClr val="FF69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623384" y="698177"/>
              <a:ext cx="446837" cy="488944"/>
              <a:chOff x="6562619" y="672486"/>
              <a:chExt cx="1453743" cy="1590735"/>
            </a:xfrm>
          </p:grpSpPr>
          <p:sp>
            <p:nvSpPr>
              <p:cNvPr id="24" name="이등변 삼각형 23"/>
              <p:cNvSpPr/>
              <p:nvPr/>
            </p:nvSpPr>
            <p:spPr>
              <a:xfrm rot="6050290">
                <a:off x="7048634" y="1372662"/>
                <a:ext cx="956526" cy="824592"/>
              </a:xfrm>
              <a:prstGeom prst="triangle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rgbClr val="0DA2B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7208462" y="760012"/>
                <a:ext cx="807900" cy="805903"/>
              </a:xfrm>
              <a:prstGeom prst="roundRect">
                <a:avLst>
                  <a:gd name="adj" fmla="val 50000"/>
                </a:avLst>
              </a:prstGeom>
              <a:solidFill>
                <a:sysClr val="window" lastClr="FFFFFF"/>
              </a:solidFill>
              <a:ln w="38100" cap="flat" cmpd="sng" algn="ctr">
                <a:solidFill>
                  <a:srgbClr val="FAC11E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 rot="20870764">
                <a:off x="6562619" y="672486"/>
                <a:ext cx="807900" cy="805903"/>
              </a:xfrm>
              <a:prstGeom prst="roundRect">
                <a:avLst>
                  <a:gd name="adj" fmla="val 13731"/>
                </a:avLst>
              </a:prstGeom>
              <a:solidFill>
                <a:sysClr val="window" lastClr="FFFFFF"/>
              </a:solidFill>
              <a:ln w="38100" cap="flat" cmpd="sng" algn="ctr">
                <a:solidFill>
                  <a:srgbClr val="F1646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6" name="직사각형 5"/>
          <p:cNvSpPr/>
          <p:nvPr/>
        </p:nvSpPr>
        <p:spPr>
          <a:xfrm>
            <a:off x="8790775" y="6506490"/>
            <a:ext cx="332783" cy="332783"/>
          </a:xfrm>
          <a:prstGeom prst="rect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 Bold" pitchFamily="50" charset="-127"/>
                <a:ea typeface="나눔스퀘어 Bold" pitchFamily="50" charset="-127"/>
              </a:rPr>
              <a:t>4</a:t>
            </a:r>
            <a:endParaRPr lang="ko-KR" altLang="en-US" b="1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752669" y="6506490"/>
            <a:ext cx="370889" cy="332783"/>
          </a:xfrm>
          <a:prstGeom prst="rect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나눔스퀘어 Bold" pitchFamily="50" charset="-127"/>
                <a:ea typeface="나눔스퀘어 Bold" pitchFamily="50" charset="-127"/>
              </a:rPr>
              <a:t>20</a:t>
            </a:r>
            <a:endParaRPr lang="ko-KR" altLang="en-US" sz="1200" b="1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4AFB9E18-FDFB-417B-AD9D-6E51E3C22F58}"/>
              </a:ext>
            </a:extLst>
          </p:cNvPr>
          <p:cNvSpPr txBox="1"/>
          <p:nvPr/>
        </p:nvSpPr>
        <p:spPr>
          <a:xfrm>
            <a:off x="406781" y="1003336"/>
            <a:ext cx="828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신경망 구조를 마치 </a:t>
            </a:r>
            <a:r>
              <a:rPr lang="ko-KR" altLang="en-US" dirty="0" err="1" smtClean="0">
                <a:latin typeface="나눔스퀘어 Bold" pitchFamily="50" charset="-127"/>
                <a:ea typeface="나눔스퀘어 Bold" pitchFamily="50" charset="-127"/>
              </a:rPr>
              <a:t>레고처럼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 쌓아 올릴 수 있다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162880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나눔스퀘어 Bold" pitchFamily="50" charset="-127"/>
                <a:ea typeface="나눔스퀘어 Bold" pitchFamily="50" charset="-127"/>
              </a:rPr>
              <a:t>Feedforward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 neural network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81253" y="2461877"/>
            <a:ext cx="737096" cy="245699"/>
          </a:xfrm>
          <a:prstGeom prst="rect">
            <a:avLst/>
          </a:prstGeom>
          <a:solidFill>
            <a:srgbClr val="FF696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081253" y="1931109"/>
            <a:ext cx="737096" cy="245699"/>
          </a:xfrm>
          <a:prstGeom prst="rect">
            <a:avLst/>
          </a:prstGeom>
          <a:solidFill>
            <a:srgbClr val="FF696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081253" y="1416458"/>
            <a:ext cx="737096" cy="245699"/>
          </a:xfrm>
          <a:prstGeom prst="rect">
            <a:avLst/>
          </a:prstGeom>
          <a:solidFill>
            <a:srgbClr val="FF696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8" idx="0"/>
            <a:endCxn id="22" idx="2"/>
          </p:cNvCxnSpPr>
          <p:nvPr/>
        </p:nvCxnSpPr>
        <p:spPr>
          <a:xfrm flipV="1">
            <a:off x="4449801" y="2176808"/>
            <a:ext cx="0" cy="28506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2" idx="0"/>
            <a:endCxn id="23" idx="2"/>
          </p:cNvCxnSpPr>
          <p:nvPr/>
        </p:nvCxnSpPr>
        <p:spPr>
          <a:xfrm flipV="1">
            <a:off x="4449801" y="1662157"/>
            <a:ext cx="0" cy="2689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67544" y="2876383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Fast forward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88384" y="2809021"/>
            <a:ext cx="504056" cy="504056"/>
          </a:xfrm>
          <a:prstGeom prst="rect">
            <a:avLst/>
          </a:prstGeom>
          <a:solidFill>
            <a:srgbClr val="FF696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563888" y="2809021"/>
            <a:ext cx="504056" cy="504056"/>
          </a:xfrm>
          <a:prstGeom prst="rect">
            <a:avLst/>
          </a:prstGeom>
          <a:solidFill>
            <a:srgbClr val="FF696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319972" y="2809021"/>
            <a:ext cx="504056" cy="504056"/>
          </a:xfrm>
          <a:prstGeom prst="rect">
            <a:avLst/>
          </a:prstGeom>
          <a:solidFill>
            <a:srgbClr val="FF696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076056" y="2809021"/>
            <a:ext cx="504056" cy="504056"/>
          </a:xfrm>
          <a:prstGeom prst="rect">
            <a:avLst/>
          </a:prstGeom>
          <a:solidFill>
            <a:srgbClr val="FF696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858323" y="2809021"/>
            <a:ext cx="504056" cy="504056"/>
          </a:xfrm>
          <a:prstGeom prst="rect">
            <a:avLst/>
          </a:prstGeom>
          <a:solidFill>
            <a:srgbClr val="FF696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660232" y="2809021"/>
            <a:ext cx="504056" cy="504056"/>
          </a:xfrm>
          <a:prstGeom prst="rect">
            <a:avLst/>
          </a:prstGeom>
          <a:solidFill>
            <a:srgbClr val="FF696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7420018" y="2809021"/>
            <a:ext cx="504056" cy="504056"/>
          </a:xfrm>
          <a:prstGeom prst="rect">
            <a:avLst/>
          </a:prstGeom>
          <a:solidFill>
            <a:srgbClr val="FF696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333267" y="2876383"/>
            <a:ext cx="42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X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24074" y="2876383"/>
            <a:ext cx="42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Y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40" name="자유형 39"/>
          <p:cNvSpPr/>
          <p:nvPr/>
        </p:nvSpPr>
        <p:spPr>
          <a:xfrm>
            <a:off x="3419061" y="3041171"/>
            <a:ext cx="1540565" cy="675861"/>
          </a:xfrm>
          <a:custGeom>
            <a:avLst/>
            <a:gdLst>
              <a:gd name="connsiteX0" fmla="*/ 0 w 1540565"/>
              <a:gd name="connsiteY0" fmla="*/ 0 h 675861"/>
              <a:gd name="connsiteX1" fmla="*/ 0 w 1540565"/>
              <a:gd name="connsiteY1" fmla="*/ 675861 h 675861"/>
              <a:gd name="connsiteX2" fmla="*/ 1540565 w 1540565"/>
              <a:gd name="connsiteY2" fmla="*/ 675861 h 675861"/>
              <a:gd name="connsiteX3" fmla="*/ 1540565 w 1540565"/>
              <a:gd name="connsiteY3" fmla="*/ 29818 h 67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0565" h="675861">
                <a:moveTo>
                  <a:pt x="0" y="0"/>
                </a:moveTo>
                <a:lnTo>
                  <a:pt x="0" y="675861"/>
                </a:lnTo>
                <a:lnTo>
                  <a:pt x="1540565" y="675861"/>
                </a:lnTo>
                <a:lnTo>
                  <a:pt x="1540565" y="29818"/>
                </a:ln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 41"/>
          <p:cNvSpPr/>
          <p:nvPr/>
        </p:nvSpPr>
        <p:spPr>
          <a:xfrm>
            <a:off x="5724128" y="3041171"/>
            <a:ext cx="1540565" cy="675861"/>
          </a:xfrm>
          <a:custGeom>
            <a:avLst/>
            <a:gdLst>
              <a:gd name="connsiteX0" fmla="*/ 0 w 1540565"/>
              <a:gd name="connsiteY0" fmla="*/ 0 h 675861"/>
              <a:gd name="connsiteX1" fmla="*/ 0 w 1540565"/>
              <a:gd name="connsiteY1" fmla="*/ 675861 h 675861"/>
              <a:gd name="connsiteX2" fmla="*/ 1540565 w 1540565"/>
              <a:gd name="connsiteY2" fmla="*/ 675861 h 675861"/>
              <a:gd name="connsiteX3" fmla="*/ 1540565 w 1540565"/>
              <a:gd name="connsiteY3" fmla="*/ 29818 h 67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0565" h="675861">
                <a:moveTo>
                  <a:pt x="0" y="0"/>
                </a:moveTo>
                <a:lnTo>
                  <a:pt x="0" y="675861"/>
                </a:lnTo>
                <a:lnTo>
                  <a:pt x="1540565" y="675861"/>
                </a:lnTo>
                <a:lnTo>
                  <a:pt x="1540565" y="29818"/>
                </a:ln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67544" y="400836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Split &amp; merge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88384" y="4008361"/>
            <a:ext cx="504056" cy="504056"/>
          </a:xfrm>
          <a:prstGeom prst="rect">
            <a:avLst/>
          </a:prstGeom>
          <a:solidFill>
            <a:srgbClr val="FF696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333267" y="4075723"/>
            <a:ext cx="42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X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47" name="직선 연결선 46"/>
          <p:cNvCxnSpPr>
            <a:stCxn id="45" idx="3"/>
          </p:cNvCxnSpPr>
          <p:nvPr/>
        </p:nvCxnSpPr>
        <p:spPr>
          <a:xfrm flipV="1">
            <a:off x="3292440" y="4008361"/>
            <a:ext cx="523476" cy="2520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45" idx="3"/>
          </p:cNvCxnSpPr>
          <p:nvPr/>
        </p:nvCxnSpPr>
        <p:spPr>
          <a:xfrm>
            <a:off x="3292440" y="4260389"/>
            <a:ext cx="523476" cy="3960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3815916" y="3861048"/>
            <a:ext cx="294625" cy="294625"/>
          </a:xfrm>
          <a:prstGeom prst="rect">
            <a:avLst/>
          </a:prstGeom>
          <a:solidFill>
            <a:srgbClr val="FF696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815916" y="4516899"/>
            <a:ext cx="294625" cy="294625"/>
          </a:xfrm>
          <a:prstGeom prst="rect">
            <a:avLst/>
          </a:prstGeom>
          <a:solidFill>
            <a:srgbClr val="FF696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4382447" y="3861048"/>
            <a:ext cx="294625" cy="294625"/>
          </a:xfrm>
          <a:prstGeom prst="rect">
            <a:avLst/>
          </a:prstGeom>
          <a:solidFill>
            <a:srgbClr val="FF696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382447" y="4516899"/>
            <a:ext cx="294625" cy="294625"/>
          </a:xfrm>
          <a:prstGeom prst="rect">
            <a:avLst/>
          </a:prstGeom>
          <a:solidFill>
            <a:srgbClr val="FF696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>
            <a:stCxn id="51" idx="3"/>
            <a:endCxn id="53" idx="1"/>
          </p:cNvCxnSpPr>
          <p:nvPr/>
        </p:nvCxnSpPr>
        <p:spPr>
          <a:xfrm>
            <a:off x="4110541" y="4008361"/>
            <a:ext cx="2719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2" idx="3"/>
            <a:endCxn id="54" idx="1"/>
          </p:cNvCxnSpPr>
          <p:nvPr/>
        </p:nvCxnSpPr>
        <p:spPr>
          <a:xfrm>
            <a:off x="4110541" y="4664212"/>
            <a:ext cx="2719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3" idx="3"/>
          </p:cNvCxnSpPr>
          <p:nvPr/>
        </p:nvCxnSpPr>
        <p:spPr>
          <a:xfrm>
            <a:off x="4677072" y="4008361"/>
            <a:ext cx="282554" cy="2520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54" idx="3"/>
          </p:cNvCxnSpPr>
          <p:nvPr/>
        </p:nvCxnSpPr>
        <p:spPr>
          <a:xfrm flipV="1">
            <a:off x="4677072" y="4377693"/>
            <a:ext cx="282554" cy="286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4968044" y="4008361"/>
            <a:ext cx="504056" cy="504056"/>
          </a:xfrm>
          <a:prstGeom prst="rect">
            <a:avLst/>
          </a:prstGeom>
          <a:solidFill>
            <a:srgbClr val="FF696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5508865" y="4105236"/>
            <a:ext cx="42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Y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100412" y="3877680"/>
            <a:ext cx="294625" cy="294625"/>
          </a:xfrm>
          <a:prstGeom prst="rect">
            <a:avLst/>
          </a:prstGeom>
          <a:solidFill>
            <a:srgbClr val="FF696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6100412" y="4314262"/>
            <a:ext cx="294625" cy="294625"/>
          </a:xfrm>
          <a:prstGeom prst="rect">
            <a:avLst/>
          </a:prstGeom>
          <a:solidFill>
            <a:srgbClr val="FF696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6100412" y="4757652"/>
            <a:ext cx="294625" cy="294625"/>
          </a:xfrm>
          <a:prstGeom prst="rect">
            <a:avLst/>
          </a:prstGeom>
          <a:solidFill>
            <a:srgbClr val="FF696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/>
          <p:cNvCxnSpPr>
            <a:stCxn id="68" idx="3"/>
          </p:cNvCxnSpPr>
          <p:nvPr/>
        </p:nvCxnSpPr>
        <p:spPr>
          <a:xfrm>
            <a:off x="6395037" y="4024993"/>
            <a:ext cx="409211" cy="2892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69" idx="3"/>
          </p:cNvCxnSpPr>
          <p:nvPr/>
        </p:nvCxnSpPr>
        <p:spPr>
          <a:xfrm flipV="1">
            <a:off x="6395037" y="4458411"/>
            <a:ext cx="409211" cy="31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70" idx="3"/>
          </p:cNvCxnSpPr>
          <p:nvPr/>
        </p:nvCxnSpPr>
        <p:spPr>
          <a:xfrm flipV="1">
            <a:off x="6395037" y="4608887"/>
            <a:ext cx="409211" cy="2960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6771590" y="4206383"/>
            <a:ext cx="504056" cy="504056"/>
          </a:xfrm>
          <a:prstGeom prst="rect">
            <a:avLst/>
          </a:prstGeom>
          <a:solidFill>
            <a:srgbClr val="FF696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5785103" y="3872223"/>
            <a:ext cx="426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X1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785103" y="4289902"/>
            <a:ext cx="426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X2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785103" y="4720298"/>
            <a:ext cx="426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X3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299379" y="4287101"/>
            <a:ext cx="42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Y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21550" y="5517232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Recurrent network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812520" y="6141818"/>
            <a:ext cx="294625" cy="294625"/>
          </a:xfrm>
          <a:prstGeom prst="rect">
            <a:avLst/>
          </a:prstGeom>
          <a:solidFill>
            <a:srgbClr val="FF696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3419061" y="6141818"/>
            <a:ext cx="294625" cy="294625"/>
          </a:xfrm>
          <a:prstGeom prst="rect">
            <a:avLst/>
          </a:prstGeom>
          <a:solidFill>
            <a:srgbClr val="FF696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3983816" y="6141818"/>
            <a:ext cx="294625" cy="294625"/>
          </a:xfrm>
          <a:prstGeom prst="rect">
            <a:avLst/>
          </a:prstGeom>
          <a:solidFill>
            <a:srgbClr val="FF696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4550759" y="6141818"/>
            <a:ext cx="294625" cy="294625"/>
          </a:xfrm>
          <a:prstGeom prst="rect">
            <a:avLst/>
          </a:prstGeom>
          <a:solidFill>
            <a:srgbClr val="FF696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5134581" y="6141818"/>
            <a:ext cx="294625" cy="294625"/>
          </a:xfrm>
          <a:prstGeom prst="rect">
            <a:avLst/>
          </a:prstGeom>
          <a:solidFill>
            <a:srgbClr val="FF696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2812520" y="5693084"/>
            <a:ext cx="294625" cy="294625"/>
          </a:xfrm>
          <a:prstGeom prst="rect">
            <a:avLst/>
          </a:prstGeom>
          <a:solidFill>
            <a:srgbClr val="FF696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419061" y="5693084"/>
            <a:ext cx="294625" cy="294625"/>
          </a:xfrm>
          <a:prstGeom prst="rect">
            <a:avLst/>
          </a:prstGeom>
          <a:solidFill>
            <a:srgbClr val="FF696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3983816" y="5693084"/>
            <a:ext cx="294625" cy="294625"/>
          </a:xfrm>
          <a:prstGeom prst="rect">
            <a:avLst/>
          </a:prstGeom>
          <a:solidFill>
            <a:srgbClr val="FF696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4550759" y="5693084"/>
            <a:ext cx="294625" cy="294625"/>
          </a:xfrm>
          <a:prstGeom prst="rect">
            <a:avLst/>
          </a:prstGeom>
          <a:solidFill>
            <a:srgbClr val="FF696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5134581" y="5693084"/>
            <a:ext cx="294625" cy="294625"/>
          </a:xfrm>
          <a:prstGeom prst="rect">
            <a:avLst/>
          </a:prstGeom>
          <a:solidFill>
            <a:srgbClr val="FF696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2812520" y="5222607"/>
            <a:ext cx="294625" cy="294625"/>
          </a:xfrm>
          <a:prstGeom prst="rect">
            <a:avLst/>
          </a:prstGeom>
          <a:solidFill>
            <a:srgbClr val="FF696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3419061" y="5222607"/>
            <a:ext cx="294625" cy="294625"/>
          </a:xfrm>
          <a:prstGeom prst="rect">
            <a:avLst/>
          </a:prstGeom>
          <a:solidFill>
            <a:srgbClr val="FF696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3983816" y="5222607"/>
            <a:ext cx="294625" cy="294625"/>
          </a:xfrm>
          <a:prstGeom prst="rect">
            <a:avLst/>
          </a:prstGeom>
          <a:solidFill>
            <a:srgbClr val="FF696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4550759" y="5222607"/>
            <a:ext cx="294625" cy="294625"/>
          </a:xfrm>
          <a:prstGeom prst="rect">
            <a:avLst/>
          </a:prstGeom>
          <a:solidFill>
            <a:srgbClr val="FF696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5134581" y="5222607"/>
            <a:ext cx="294625" cy="294625"/>
          </a:xfrm>
          <a:prstGeom prst="rect">
            <a:avLst/>
          </a:prstGeom>
          <a:solidFill>
            <a:srgbClr val="FF696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44" name="직선 화살표 연결선 6143"/>
          <p:cNvCxnSpPr>
            <a:stCxn id="85" idx="3"/>
            <a:endCxn id="86" idx="1"/>
          </p:cNvCxnSpPr>
          <p:nvPr/>
        </p:nvCxnSpPr>
        <p:spPr>
          <a:xfrm>
            <a:off x="3107145" y="6289131"/>
            <a:ext cx="3119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7" name="직선 화살표 연결선 6146"/>
          <p:cNvCxnSpPr>
            <a:stCxn id="86" idx="3"/>
            <a:endCxn id="87" idx="1"/>
          </p:cNvCxnSpPr>
          <p:nvPr/>
        </p:nvCxnSpPr>
        <p:spPr>
          <a:xfrm>
            <a:off x="3713686" y="6289131"/>
            <a:ext cx="27013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9" name="직선 화살표 연결선 6148"/>
          <p:cNvCxnSpPr>
            <a:stCxn id="87" idx="3"/>
            <a:endCxn id="88" idx="1"/>
          </p:cNvCxnSpPr>
          <p:nvPr/>
        </p:nvCxnSpPr>
        <p:spPr>
          <a:xfrm>
            <a:off x="4278441" y="6289131"/>
            <a:ext cx="27231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1" name="직선 화살표 연결선 6150"/>
          <p:cNvCxnSpPr>
            <a:stCxn id="88" idx="3"/>
            <a:endCxn id="89" idx="1"/>
          </p:cNvCxnSpPr>
          <p:nvPr/>
        </p:nvCxnSpPr>
        <p:spPr>
          <a:xfrm>
            <a:off x="4845384" y="6289131"/>
            <a:ext cx="28919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3" name="직선 화살표 연결선 6152"/>
          <p:cNvCxnSpPr>
            <a:stCxn id="86" idx="0"/>
            <a:endCxn id="91" idx="2"/>
          </p:cNvCxnSpPr>
          <p:nvPr/>
        </p:nvCxnSpPr>
        <p:spPr>
          <a:xfrm flipV="1">
            <a:off x="3566374" y="5987709"/>
            <a:ext cx="0" cy="1541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 flipV="1">
            <a:off x="2958059" y="5989603"/>
            <a:ext cx="0" cy="1541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 flipV="1">
            <a:off x="4699687" y="5987709"/>
            <a:ext cx="0" cy="1541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 flipV="1">
            <a:off x="4131128" y="5989603"/>
            <a:ext cx="0" cy="1541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 flipV="1">
            <a:off x="5291832" y="5991471"/>
            <a:ext cx="0" cy="1541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 flipV="1">
            <a:off x="3566374" y="5527142"/>
            <a:ext cx="0" cy="1541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 flipV="1">
            <a:off x="2958059" y="5529036"/>
            <a:ext cx="0" cy="1541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 flipV="1">
            <a:off x="4699687" y="5527142"/>
            <a:ext cx="0" cy="1541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 flipV="1">
            <a:off x="4131128" y="5529036"/>
            <a:ext cx="0" cy="1541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 flipV="1">
            <a:off x="5291832" y="5530904"/>
            <a:ext cx="0" cy="1541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 flipV="1">
            <a:off x="3566374" y="6432681"/>
            <a:ext cx="0" cy="1541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 flipV="1">
            <a:off x="2958059" y="6434575"/>
            <a:ext cx="0" cy="1541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/>
          <p:nvPr/>
        </p:nvCxnSpPr>
        <p:spPr>
          <a:xfrm flipV="1">
            <a:off x="4699687" y="6432681"/>
            <a:ext cx="0" cy="1541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 flipV="1">
            <a:off x="4131128" y="6434575"/>
            <a:ext cx="0" cy="1541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 flipV="1">
            <a:off x="5291832" y="6436443"/>
            <a:ext cx="0" cy="1541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>
            <a:off x="3107145" y="5840396"/>
            <a:ext cx="3119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>
            <a:off x="3713686" y="5840396"/>
            <a:ext cx="27013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4278441" y="5840396"/>
            <a:ext cx="27231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4845384" y="5840396"/>
            <a:ext cx="28919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>
            <a:off x="3107145" y="5369919"/>
            <a:ext cx="3119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>
            <a:off x="3713686" y="5369919"/>
            <a:ext cx="27013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/>
          <p:nvPr/>
        </p:nvCxnSpPr>
        <p:spPr>
          <a:xfrm>
            <a:off x="4278441" y="5369919"/>
            <a:ext cx="27231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>
            <a:off x="4845384" y="5369919"/>
            <a:ext cx="28919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803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-1588" y="-1984"/>
            <a:ext cx="9144000" cy="72008"/>
            <a:chOff x="0" y="0"/>
            <a:chExt cx="9144000" cy="72008"/>
          </a:xfrm>
        </p:grpSpPr>
        <p:sp>
          <p:nvSpPr>
            <p:cNvPr id="26" name="직사각형 25"/>
            <p:cNvSpPr/>
            <p:nvPr/>
          </p:nvSpPr>
          <p:spPr>
            <a:xfrm>
              <a:off x="0" y="0"/>
              <a:ext cx="3060000" cy="72008"/>
            </a:xfrm>
            <a:prstGeom prst="rect">
              <a:avLst/>
            </a:prstGeom>
            <a:solidFill>
              <a:srgbClr val="F1646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042000" y="0"/>
              <a:ext cx="3060000" cy="72008"/>
            </a:xfrm>
            <a:prstGeom prst="rect">
              <a:avLst/>
            </a:prstGeom>
            <a:solidFill>
              <a:srgbClr val="FAC11E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084000" y="0"/>
              <a:ext cx="3060000" cy="72008"/>
            </a:xfrm>
            <a:prstGeom prst="rect">
              <a:avLst/>
            </a:prstGeom>
            <a:solidFill>
              <a:srgbClr val="0DA2B6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13941" y="260648"/>
            <a:ext cx="2480523" cy="714792"/>
            <a:chOff x="213941" y="260648"/>
            <a:chExt cx="1649970" cy="529029"/>
          </a:xfrm>
        </p:grpSpPr>
        <p:sp>
          <p:nvSpPr>
            <p:cNvPr id="12" name="TextBox 11"/>
            <p:cNvSpPr txBox="1"/>
            <p:nvPr/>
          </p:nvSpPr>
          <p:spPr>
            <a:xfrm>
              <a:off x="230416" y="260648"/>
              <a:ext cx="1022852" cy="341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2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Mnist</a:t>
              </a:r>
              <a:r>
                <a:rPr lang="ko-KR" altLang="en-US" sz="2400" spc="-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2400" spc="-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Code</a:t>
              </a:r>
              <a:endParaRPr lang="ko-KR" altLang="en-US" sz="24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스퀘어 Bold" pitchFamily="50" charset="-127"/>
                <a:ea typeface="나눔스퀘어 Bold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0416" y="539108"/>
              <a:ext cx="1633495" cy="250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-13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ReLU</a:t>
              </a:r>
              <a:r>
                <a:rPr lang="en-US" altLang="ko-KR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 better non-linearity</a:t>
              </a:r>
              <a:endParaRPr lang="ko-KR" altLang="en-US" sz="16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itchFamily="50" charset="-127"/>
                <a:ea typeface="나눔스퀘어 Bold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2206" y="503408"/>
              <a:ext cx="468339" cy="44869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44" tIns="60972" rIns="121944" bIns="60972"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481035" y="157667"/>
            <a:ext cx="562498" cy="562498"/>
            <a:chOff x="6473269" y="539108"/>
            <a:chExt cx="721936" cy="721936"/>
          </a:xfrm>
        </p:grpSpPr>
        <p:sp>
          <p:nvSpPr>
            <p:cNvPr id="3" name="타원 2"/>
            <p:cNvSpPr/>
            <p:nvPr/>
          </p:nvSpPr>
          <p:spPr>
            <a:xfrm>
              <a:off x="6473269" y="539108"/>
              <a:ext cx="721936" cy="721936"/>
            </a:xfrm>
            <a:prstGeom prst="ellipse">
              <a:avLst/>
            </a:prstGeom>
            <a:noFill/>
            <a:ln w="38100">
              <a:solidFill>
                <a:srgbClr val="FF69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623384" y="698177"/>
              <a:ext cx="446837" cy="488944"/>
              <a:chOff x="6562619" y="672486"/>
              <a:chExt cx="1453743" cy="1590735"/>
            </a:xfrm>
          </p:grpSpPr>
          <p:sp>
            <p:nvSpPr>
              <p:cNvPr id="24" name="이등변 삼각형 23"/>
              <p:cNvSpPr/>
              <p:nvPr/>
            </p:nvSpPr>
            <p:spPr>
              <a:xfrm rot="6050290">
                <a:off x="7048634" y="1372662"/>
                <a:ext cx="956526" cy="824592"/>
              </a:xfrm>
              <a:prstGeom prst="triangle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rgbClr val="0DA2B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7208462" y="760012"/>
                <a:ext cx="807900" cy="805903"/>
              </a:xfrm>
              <a:prstGeom prst="roundRect">
                <a:avLst>
                  <a:gd name="adj" fmla="val 50000"/>
                </a:avLst>
              </a:prstGeom>
              <a:solidFill>
                <a:sysClr val="window" lastClr="FFFFFF"/>
              </a:solidFill>
              <a:ln w="38100" cap="flat" cmpd="sng" algn="ctr">
                <a:solidFill>
                  <a:srgbClr val="FAC11E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 rot="20870764">
                <a:off x="6562619" y="672486"/>
                <a:ext cx="807900" cy="805903"/>
              </a:xfrm>
              <a:prstGeom prst="roundRect">
                <a:avLst>
                  <a:gd name="adj" fmla="val 13731"/>
                </a:avLst>
              </a:prstGeom>
              <a:solidFill>
                <a:sysClr val="window" lastClr="FFFFFF"/>
              </a:solidFill>
              <a:ln w="38100" cap="flat" cmpd="sng" algn="ctr">
                <a:solidFill>
                  <a:srgbClr val="F1646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6" name="직사각형 5"/>
          <p:cNvSpPr/>
          <p:nvPr/>
        </p:nvSpPr>
        <p:spPr>
          <a:xfrm>
            <a:off x="8790775" y="6506490"/>
            <a:ext cx="332783" cy="332783"/>
          </a:xfrm>
          <a:prstGeom prst="rect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 Bold" pitchFamily="50" charset="-127"/>
                <a:ea typeface="나눔스퀘어 Bold" pitchFamily="50" charset="-127"/>
              </a:rPr>
              <a:t>4</a:t>
            </a:r>
            <a:endParaRPr lang="ko-KR" altLang="en-US" b="1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752669" y="6506490"/>
            <a:ext cx="370889" cy="332783"/>
          </a:xfrm>
          <a:prstGeom prst="rect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나눔스퀘어 Bold" pitchFamily="50" charset="-127"/>
                <a:ea typeface="나눔스퀘어 Bold" pitchFamily="50" charset="-127"/>
              </a:rPr>
              <a:t>21</a:t>
            </a:r>
            <a:endParaRPr lang="ko-KR" altLang="en-US" sz="1200" b="1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4AFB9E18-FDFB-417B-AD9D-6E51E3C22F58}"/>
              </a:ext>
            </a:extLst>
          </p:cNvPr>
          <p:cNvSpPr txBox="1"/>
          <p:nvPr/>
        </p:nvSpPr>
        <p:spPr>
          <a:xfrm>
            <a:off x="238709" y="1136064"/>
            <a:ext cx="8287957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나눔스퀘어 Bold" pitchFamily="50" charset="-127"/>
                <a:ea typeface="나눔스퀘어 Bold" pitchFamily="50" charset="-127"/>
              </a:rPr>
              <a:t>from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tensorflow.examples.tutorials.mnist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 import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input_data</a:t>
            </a:r>
            <a:endParaRPr lang="en-US" altLang="ko-KR" sz="1100" dirty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tf.set_random_seed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(777)</a:t>
            </a:r>
          </a:p>
          <a:p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mnist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 =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input_data.read_data_sets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("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MNIST_data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/",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one_hot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=True</a:t>
            </a:r>
            <a:r>
              <a:rPr lang="en-US" altLang="ko-KR" sz="1100" dirty="0" smtClean="0">
                <a:latin typeface="나눔스퀘어 Bold" pitchFamily="50" charset="-127"/>
                <a:ea typeface="나눔스퀘어 Bold" pitchFamily="50" charset="-127"/>
              </a:rPr>
              <a:t>)</a:t>
            </a:r>
            <a:endParaRPr lang="en-US" altLang="ko-KR" sz="1100" dirty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learning_rate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 = 0.001</a:t>
            </a:r>
          </a:p>
          <a:p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training_epochs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 = 15</a:t>
            </a:r>
          </a:p>
          <a:p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batch_size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 = 100</a:t>
            </a:r>
          </a:p>
          <a:p>
            <a:r>
              <a:rPr lang="en-US" altLang="ko-KR" sz="1100" dirty="0" smtClean="0">
                <a:latin typeface="나눔스퀘어 Bold" pitchFamily="50" charset="-127"/>
                <a:ea typeface="나눔스퀘어 Bold" pitchFamily="50" charset="-127"/>
              </a:rPr>
              <a:t>X 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=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tf.placeholder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(tf.float32, [None, 784])</a:t>
            </a:r>
          </a:p>
          <a:p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Y =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tf.placeholder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(tf.float32, [None, 10</a:t>
            </a:r>
            <a:r>
              <a:rPr lang="en-US" altLang="ko-KR" sz="1100" dirty="0" smtClean="0">
                <a:latin typeface="나눔스퀘어 Bold" pitchFamily="50" charset="-127"/>
                <a:ea typeface="나눔스퀘어 Bold" pitchFamily="50" charset="-127"/>
              </a:rPr>
              <a:t>])</a:t>
            </a:r>
            <a:endParaRPr lang="en-US" altLang="ko-KR" sz="1100" dirty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W =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tf.Variable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tf.random_normal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([784, 10]))</a:t>
            </a:r>
          </a:p>
          <a:p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b =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tf.Variable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tf.random_normal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([10]))</a:t>
            </a:r>
          </a:p>
          <a:p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hypothesis =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tf.matmul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(X, W) + </a:t>
            </a:r>
            <a:r>
              <a:rPr lang="en-US" altLang="ko-KR" sz="1100" dirty="0" smtClean="0">
                <a:latin typeface="나눔스퀘어 Bold" pitchFamily="50" charset="-127"/>
                <a:ea typeface="나눔스퀘어 Bold" pitchFamily="50" charset="-127"/>
              </a:rPr>
              <a:t>b</a:t>
            </a:r>
            <a:endParaRPr lang="en-US" altLang="ko-KR" sz="1100" dirty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cost =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tf.reduce_mean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tf.nn.softmax_cross_entropy_with_logits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logits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=hypothesis, labels=Y))</a:t>
            </a:r>
          </a:p>
          <a:p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optimizer =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tf.train.AdamOptimizer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learning_rate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=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learning_rate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).minimize(cost</a:t>
            </a:r>
            <a:r>
              <a:rPr lang="en-US" altLang="ko-KR" sz="1100" dirty="0" smtClean="0">
                <a:latin typeface="나눔스퀘어 Bold" pitchFamily="50" charset="-127"/>
                <a:ea typeface="나눔스퀘어 Bold" pitchFamily="50" charset="-127"/>
              </a:rPr>
              <a:t>)</a:t>
            </a:r>
            <a:endParaRPr lang="en-US" altLang="ko-KR" sz="11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3465" y="3579727"/>
            <a:ext cx="724382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sess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 =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tf.Session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()</a:t>
            </a:r>
          </a:p>
          <a:p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sess.run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tf.global_variables_initializer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())</a:t>
            </a:r>
          </a:p>
          <a:p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for epoch in range(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training_epochs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):</a:t>
            </a:r>
          </a:p>
          <a:p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  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avg_cost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 = 0</a:t>
            </a:r>
          </a:p>
          <a:p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  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total_batch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 =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int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mnist.train.num_examples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 /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batch_size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)</a:t>
            </a:r>
          </a:p>
          <a:p>
            <a:endParaRPr lang="en-US" altLang="ko-KR" sz="1100" dirty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   for i in range(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total_batch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):</a:t>
            </a:r>
          </a:p>
          <a:p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      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batch_xs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batch_ys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 =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mnist.train.next_batch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batch_size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)</a:t>
            </a:r>
          </a:p>
          <a:p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      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feed_dict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 = {X: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batch_xs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, Y: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batch_ys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}</a:t>
            </a:r>
          </a:p>
          <a:p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       c, _ =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sess.run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([cost, optimizer],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feed_dict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=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feed_dict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)</a:t>
            </a:r>
          </a:p>
          <a:p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      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avg_cost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 += c /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total_batch</a:t>
            </a:r>
            <a:endParaRPr lang="en-US" altLang="ko-KR" sz="1100" dirty="0">
              <a:latin typeface="나눔스퀘어 Bold" pitchFamily="50" charset="-127"/>
              <a:ea typeface="나눔스퀘어 Bold" pitchFamily="50" charset="-127"/>
            </a:endParaRPr>
          </a:p>
          <a:p>
            <a:endParaRPr lang="en-US" altLang="ko-KR" sz="1100" dirty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   print('Epoch:', '%04d' % (epoch + 1), 'cost =', '{:.9f}'.format(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avg_cost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))</a:t>
            </a:r>
          </a:p>
          <a:p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print('Learning Finished</a:t>
            </a:r>
            <a:r>
              <a:rPr lang="en-US" altLang="ko-KR" sz="1100" dirty="0" smtClean="0">
                <a:latin typeface="나눔스퀘어 Bold" pitchFamily="50" charset="-127"/>
                <a:ea typeface="나눔스퀘어 Bold" pitchFamily="50" charset="-127"/>
              </a:rPr>
              <a:t>!')</a:t>
            </a:r>
          </a:p>
          <a:p>
            <a:r>
              <a:rPr lang="en-US" altLang="ko-KR" sz="1100" dirty="0" smtClean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sz="1100" dirty="0" smtClean="0">
                <a:latin typeface="나눔스퀘어 Bold" pitchFamily="50" charset="-127"/>
                <a:ea typeface="나눔스퀘어 Bold" pitchFamily="50" charset="-127"/>
              </a:rPr>
              <a:t>결과</a:t>
            </a:r>
            <a:r>
              <a:rPr lang="en-US" altLang="ko-KR" sz="1100" dirty="0" smtClean="0">
                <a:latin typeface="나눔스퀘어 Bold" pitchFamily="50" charset="-127"/>
                <a:ea typeface="나눔스퀘어 Bold" pitchFamily="50" charset="-127"/>
              </a:rPr>
              <a:t>)</a:t>
            </a:r>
            <a:endParaRPr lang="en-US" altLang="ko-KR" sz="1100" dirty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correct_prediction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 =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tf.equal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tf.argmax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(hypothesis, 1),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tf.argmax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(Y, 1))</a:t>
            </a:r>
          </a:p>
          <a:p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accuracy =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tf.reduce_mean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tf.cast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correct_prediction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, tf.float32))</a:t>
            </a:r>
          </a:p>
          <a:p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print('Accuracy:',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sess.run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(accuracy,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feed_dict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={X: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mnist.test.images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, Y: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mnist.test.labels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}))</a:t>
            </a:r>
          </a:p>
          <a:p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4814788" y="1136064"/>
            <a:ext cx="489654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r =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random.randint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(0</a:t>
            </a:r>
            <a:r>
              <a:rPr lang="en-US" altLang="ko-KR" sz="1100" b="1" dirty="0"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en-US" altLang="ko-KR" sz="1100" b="1" dirty="0" err="1">
                <a:latin typeface="나눔스퀘어 Bold" pitchFamily="50" charset="-127"/>
                <a:ea typeface="나눔스퀘어 Bold" pitchFamily="50" charset="-127"/>
              </a:rPr>
              <a:t>mnist.test.num_examples</a:t>
            </a:r>
            <a:r>
              <a:rPr lang="en-US" altLang="ko-KR" sz="1100" b="1" dirty="0">
                <a:latin typeface="나눔스퀘어 Bold" pitchFamily="50" charset="-127"/>
                <a:ea typeface="나눔스퀘어 Bold" pitchFamily="50" charset="-127"/>
              </a:rPr>
              <a:t> - 1)</a:t>
            </a:r>
          </a:p>
          <a:p>
            <a:r>
              <a:rPr lang="en-US" altLang="ko-KR" sz="1100" b="1" dirty="0">
                <a:latin typeface="나눔스퀘어 Bold" pitchFamily="50" charset="-127"/>
                <a:ea typeface="나눔스퀘어 Bold" pitchFamily="50" charset="-127"/>
              </a:rPr>
              <a:t>print("Label: ", </a:t>
            </a:r>
            <a:r>
              <a:rPr lang="en-US" altLang="ko-KR" sz="1100" b="1" dirty="0" err="1">
                <a:latin typeface="나눔스퀘어 Bold" pitchFamily="50" charset="-127"/>
                <a:ea typeface="나눔스퀘어 Bold" pitchFamily="50" charset="-127"/>
              </a:rPr>
              <a:t>sess.run</a:t>
            </a:r>
            <a:r>
              <a:rPr lang="en-US" altLang="ko-KR" sz="1100" b="1" dirty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sz="1100" b="1" dirty="0" err="1">
                <a:latin typeface="나눔스퀘어 Bold" pitchFamily="50" charset="-127"/>
                <a:ea typeface="나눔스퀘어 Bold" pitchFamily="50" charset="-127"/>
              </a:rPr>
              <a:t>tf.argmax</a:t>
            </a:r>
            <a:r>
              <a:rPr lang="en-US" altLang="ko-KR" sz="1100" b="1" dirty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sz="1100" b="1" dirty="0" err="1">
                <a:latin typeface="나눔스퀘어 Bold" pitchFamily="50" charset="-127"/>
                <a:ea typeface="나눔스퀘어 Bold" pitchFamily="50" charset="-127"/>
              </a:rPr>
              <a:t>mnist.test.labels</a:t>
            </a:r>
            <a:r>
              <a:rPr lang="en-US" altLang="ko-KR" sz="1100" b="1" dirty="0">
                <a:latin typeface="나눔스퀘어 Bold" pitchFamily="50" charset="-127"/>
                <a:ea typeface="나눔스퀘어 Bold" pitchFamily="50" charset="-127"/>
              </a:rPr>
              <a:t>[</a:t>
            </a:r>
            <a:r>
              <a:rPr lang="en-US" altLang="ko-KR" sz="1100" b="1" dirty="0" err="1">
                <a:latin typeface="나눔스퀘어 Bold" pitchFamily="50" charset="-127"/>
                <a:ea typeface="나눔스퀘어 Bold" pitchFamily="50" charset="-127"/>
              </a:rPr>
              <a:t>r:r</a:t>
            </a:r>
            <a:r>
              <a:rPr lang="en-US" altLang="ko-KR" sz="1100" b="1" dirty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+ 1], 1)))</a:t>
            </a:r>
          </a:p>
          <a:p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print("Prediction: ",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sess.run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</a:t>
            </a:r>
          </a:p>
          <a:p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   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tf.argmax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(hypothesis, 1), </a:t>
            </a:r>
            <a:r>
              <a:rPr lang="en-US" altLang="ko-KR" sz="1100" dirty="0" smtClean="0">
                <a:latin typeface="나눔스퀘어 Bold" pitchFamily="50" charset="-127"/>
                <a:ea typeface="나눔스퀘어 Bold" pitchFamily="50" charset="-127"/>
              </a:rPr>
              <a:t>f</a:t>
            </a:r>
          </a:p>
          <a:p>
            <a:r>
              <a:rPr lang="en-US" altLang="ko-KR" sz="1100" dirty="0" err="1" smtClean="0">
                <a:latin typeface="나눔스퀘어 Bold" pitchFamily="50" charset="-127"/>
                <a:ea typeface="나눔스퀘어 Bold" pitchFamily="50" charset="-127"/>
              </a:rPr>
              <a:t>eed_dict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={X: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mnist.test.images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[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r:r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 + 1]}))</a:t>
            </a:r>
          </a:p>
          <a:p>
            <a:endParaRPr lang="en-US" altLang="ko-KR" sz="1100" dirty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plt.imshow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mnist.test.images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[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r:r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 + 1].</a:t>
            </a:r>
          </a:p>
          <a:p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          reshape(28, 28),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cmap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='Greys', interpolation='nearest')</a:t>
            </a:r>
          </a:p>
          <a:p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plt.show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13941" y="918216"/>
            <a:ext cx="690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1.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13941" y="3398116"/>
            <a:ext cx="690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itchFamily="50" charset="-127"/>
                <a:ea typeface="나눔스퀘어 Bold" pitchFamily="50" charset="-127"/>
              </a:rPr>
              <a:t>2</a:t>
            </a:r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.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814788" y="943138"/>
            <a:ext cx="690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itchFamily="50" charset="-127"/>
                <a:ea typeface="나눔스퀘어 Bold" pitchFamily="50" charset="-127"/>
              </a:rPr>
              <a:t>3</a:t>
            </a:r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.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7170" name="Picture 2" descr="C:\Users\SeongYun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716" y="2852936"/>
            <a:ext cx="23241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5206225" y="3764393"/>
            <a:ext cx="178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89%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의 정확도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9869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-1588" y="-1984"/>
            <a:ext cx="9144000" cy="72008"/>
            <a:chOff x="0" y="0"/>
            <a:chExt cx="9144000" cy="72008"/>
          </a:xfrm>
        </p:grpSpPr>
        <p:sp>
          <p:nvSpPr>
            <p:cNvPr id="26" name="직사각형 25"/>
            <p:cNvSpPr/>
            <p:nvPr/>
          </p:nvSpPr>
          <p:spPr>
            <a:xfrm>
              <a:off x="0" y="0"/>
              <a:ext cx="3060000" cy="72008"/>
            </a:xfrm>
            <a:prstGeom prst="rect">
              <a:avLst/>
            </a:prstGeom>
            <a:solidFill>
              <a:srgbClr val="F1646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042000" y="0"/>
              <a:ext cx="3060000" cy="72008"/>
            </a:xfrm>
            <a:prstGeom prst="rect">
              <a:avLst/>
            </a:prstGeom>
            <a:solidFill>
              <a:srgbClr val="FAC11E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084000" y="0"/>
              <a:ext cx="3060000" cy="72008"/>
            </a:xfrm>
            <a:prstGeom prst="rect">
              <a:avLst/>
            </a:prstGeom>
            <a:solidFill>
              <a:srgbClr val="0DA2B6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13941" y="260648"/>
            <a:ext cx="3359721" cy="714792"/>
            <a:chOff x="213941" y="260648"/>
            <a:chExt cx="2234786" cy="529029"/>
          </a:xfrm>
        </p:grpSpPr>
        <p:sp>
          <p:nvSpPr>
            <p:cNvPr id="12" name="TextBox 11"/>
            <p:cNvSpPr txBox="1"/>
            <p:nvPr/>
          </p:nvSpPr>
          <p:spPr>
            <a:xfrm>
              <a:off x="230416" y="260648"/>
              <a:ext cx="2218311" cy="341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2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Mnist</a:t>
              </a:r>
              <a:r>
                <a:rPr lang="en-US" altLang="ko-KR" sz="2400" spc="-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(Neural Net) by </a:t>
              </a:r>
              <a:r>
                <a:rPr lang="en-US" altLang="ko-KR" sz="2400" spc="-2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ReLU</a:t>
              </a:r>
              <a:endParaRPr lang="ko-KR" altLang="en-US" sz="24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스퀘어 Bold" pitchFamily="50" charset="-127"/>
                <a:ea typeface="나눔스퀘어 Bold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0416" y="539108"/>
              <a:ext cx="1633495" cy="250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-13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ReLU</a:t>
              </a:r>
              <a:r>
                <a:rPr lang="en-US" altLang="ko-KR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 better non-linearity</a:t>
              </a:r>
              <a:endParaRPr lang="ko-KR" altLang="en-US" sz="16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itchFamily="50" charset="-127"/>
                <a:ea typeface="나눔스퀘어 Bold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2206" y="503408"/>
              <a:ext cx="468339" cy="44869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44" tIns="60972" rIns="121944" bIns="60972"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481035" y="157667"/>
            <a:ext cx="562498" cy="562498"/>
            <a:chOff x="6473269" y="539108"/>
            <a:chExt cx="721936" cy="721936"/>
          </a:xfrm>
        </p:grpSpPr>
        <p:sp>
          <p:nvSpPr>
            <p:cNvPr id="3" name="타원 2"/>
            <p:cNvSpPr/>
            <p:nvPr/>
          </p:nvSpPr>
          <p:spPr>
            <a:xfrm>
              <a:off x="6473269" y="539108"/>
              <a:ext cx="721936" cy="721936"/>
            </a:xfrm>
            <a:prstGeom prst="ellipse">
              <a:avLst/>
            </a:prstGeom>
            <a:noFill/>
            <a:ln w="38100">
              <a:solidFill>
                <a:srgbClr val="FF69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623384" y="698177"/>
              <a:ext cx="446837" cy="488944"/>
              <a:chOff x="6562619" y="672486"/>
              <a:chExt cx="1453743" cy="1590735"/>
            </a:xfrm>
          </p:grpSpPr>
          <p:sp>
            <p:nvSpPr>
              <p:cNvPr id="24" name="이등변 삼각형 23"/>
              <p:cNvSpPr/>
              <p:nvPr/>
            </p:nvSpPr>
            <p:spPr>
              <a:xfrm rot="6050290">
                <a:off x="7048634" y="1372662"/>
                <a:ext cx="956526" cy="824592"/>
              </a:xfrm>
              <a:prstGeom prst="triangle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rgbClr val="0DA2B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7208462" y="760012"/>
                <a:ext cx="807900" cy="805903"/>
              </a:xfrm>
              <a:prstGeom prst="roundRect">
                <a:avLst>
                  <a:gd name="adj" fmla="val 50000"/>
                </a:avLst>
              </a:prstGeom>
              <a:solidFill>
                <a:sysClr val="window" lastClr="FFFFFF"/>
              </a:solidFill>
              <a:ln w="38100" cap="flat" cmpd="sng" algn="ctr">
                <a:solidFill>
                  <a:srgbClr val="FAC11E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 rot="20870764">
                <a:off x="6562619" y="672486"/>
                <a:ext cx="807900" cy="805903"/>
              </a:xfrm>
              <a:prstGeom prst="roundRect">
                <a:avLst>
                  <a:gd name="adj" fmla="val 13731"/>
                </a:avLst>
              </a:prstGeom>
              <a:solidFill>
                <a:sysClr val="window" lastClr="FFFFFF"/>
              </a:solidFill>
              <a:ln w="38100" cap="flat" cmpd="sng" algn="ctr">
                <a:solidFill>
                  <a:srgbClr val="F1646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6" name="직사각형 5"/>
          <p:cNvSpPr/>
          <p:nvPr/>
        </p:nvSpPr>
        <p:spPr>
          <a:xfrm>
            <a:off x="8790775" y="6506490"/>
            <a:ext cx="332783" cy="332783"/>
          </a:xfrm>
          <a:prstGeom prst="rect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 Bold" pitchFamily="50" charset="-127"/>
                <a:ea typeface="나눔스퀘어 Bold" pitchFamily="50" charset="-127"/>
              </a:rPr>
              <a:t>4</a:t>
            </a:r>
            <a:endParaRPr lang="ko-KR" altLang="en-US" b="1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752669" y="6506490"/>
            <a:ext cx="370889" cy="332783"/>
          </a:xfrm>
          <a:prstGeom prst="rect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나눔스퀘어 Bold" pitchFamily="50" charset="-127"/>
                <a:ea typeface="나눔스퀘어 Bold" pitchFamily="50" charset="-127"/>
              </a:rPr>
              <a:t>22</a:t>
            </a:r>
            <a:endParaRPr lang="ko-KR" altLang="en-US" sz="1200" b="1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4AFB9E18-FDFB-417B-AD9D-6E51E3C22F58}"/>
              </a:ext>
            </a:extLst>
          </p:cNvPr>
          <p:cNvSpPr txBox="1"/>
          <p:nvPr/>
        </p:nvSpPr>
        <p:spPr>
          <a:xfrm>
            <a:off x="262948" y="1772816"/>
            <a:ext cx="8287957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나눔스퀘어 Bold" pitchFamily="50" charset="-127"/>
                <a:ea typeface="나눔스퀘어 Bold" pitchFamily="50" charset="-127"/>
              </a:rPr>
              <a:t>from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tensorflow.examples.tutorials.mnist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 import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input_data</a:t>
            </a:r>
            <a:endParaRPr lang="en-US" altLang="ko-KR" sz="1100" dirty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tf.set_random_seed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(777)</a:t>
            </a:r>
          </a:p>
          <a:p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mnist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 =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input_data.read_data_sets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("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MNIST_data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/",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one_hot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=True</a:t>
            </a:r>
            <a:r>
              <a:rPr lang="en-US" altLang="ko-KR" sz="1100" dirty="0" smtClean="0">
                <a:latin typeface="나눔스퀘어 Bold" pitchFamily="50" charset="-127"/>
                <a:ea typeface="나눔스퀘어 Bold" pitchFamily="50" charset="-127"/>
              </a:rPr>
              <a:t>)</a:t>
            </a:r>
            <a:endParaRPr lang="en-US" altLang="ko-KR" sz="1100" dirty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learning_rate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 = 0.001</a:t>
            </a:r>
          </a:p>
          <a:p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training_epochs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 = 15</a:t>
            </a:r>
          </a:p>
          <a:p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batch_size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 = 100</a:t>
            </a:r>
          </a:p>
          <a:p>
            <a:r>
              <a:rPr lang="en-US" altLang="ko-KR" sz="1100" dirty="0"/>
              <a:t>X = </a:t>
            </a:r>
            <a:r>
              <a:rPr lang="en-US" altLang="ko-KR" sz="1100" dirty="0" err="1"/>
              <a:t>tf.placeholder</a:t>
            </a:r>
            <a:r>
              <a:rPr lang="en-US" altLang="ko-KR" sz="1100" dirty="0"/>
              <a:t>(tf.float32, [</a:t>
            </a:r>
            <a:r>
              <a:rPr lang="en-US" altLang="ko-KR" sz="1100" b="1" dirty="0"/>
              <a:t>None</a:t>
            </a:r>
            <a:r>
              <a:rPr lang="en-US" altLang="ko-KR" sz="1100" dirty="0"/>
              <a:t>, 784])</a:t>
            </a:r>
            <a:br>
              <a:rPr lang="en-US" altLang="ko-KR" sz="1100" dirty="0"/>
            </a:br>
            <a:r>
              <a:rPr lang="en-US" altLang="ko-KR" sz="1100" dirty="0"/>
              <a:t>Y = </a:t>
            </a:r>
            <a:r>
              <a:rPr lang="en-US" altLang="ko-KR" sz="1100" dirty="0" err="1"/>
              <a:t>tf.placeholder</a:t>
            </a:r>
            <a:r>
              <a:rPr lang="en-US" altLang="ko-KR" sz="1100" dirty="0"/>
              <a:t>(tf.float32, [</a:t>
            </a:r>
            <a:r>
              <a:rPr lang="en-US" altLang="ko-KR" sz="1100" b="1" dirty="0"/>
              <a:t>None</a:t>
            </a:r>
            <a:r>
              <a:rPr lang="en-US" altLang="ko-KR" sz="1100" dirty="0"/>
              <a:t>, 10])</a:t>
            </a:r>
            <a:br>
              <a:rPr lang="en-US" altLang="ko-KR" sz="1100" dirty="0"/>
            </a:b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i="1" dirty="0"/>
              <a:t/>
            </a:r>
            <a:br>
              <a:rPr lang="en-US" altLang="ko-KR" sz="1100" i="1" dirty="0"/>
            </a:br>
            <a:r>
              <a:rPr lang="en-US" altLang="ko-KR" sz="1200" dirty="0"/>
              <a:t>W1 = </a:t>
            </a:r>
            <a:r>
              <a:rPr lang="en-US" altLang="ko-KR" sz="1200" dirty="0" err="1"/>
              <a:t>tf.Variable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tf.random_normal</a:t>
            </a:r>
            <a:r>
              <a:rPr lang="en-US" altLang="ko-KR" sz="1200" dirty="0"/>
              <a:t>([784, 256]))</a:t>
            </a:r>
            <a:br>
              <a:rPr lang="en-US" altLang="ko-KR" sz="1200" dirty="0"/>
            </a:br>
            <a:r>
              <a:rPr lang="en-US" altLang="ko-KR" sz="1200" dirty="0"/>
              <a:t>b1 = </a:t>
            </a:r>
            <a:r>
              <a:rPr lang="en-US" altLang="ko-KR" sz="1200" dirty="0" err="1"/>
              <a:t>tf.Variable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tf.random_normal</a:t>
            </a:r>
            <a:r>
              <a:rPr lang="en-US" altLang="ko-KR" sz="1200" dirty="0"/>
              <a:t>([256]))</a:t>
            </a:r>
            <a:br>
              <a:rPr lang="en-US" altLang="ko-KR" sz="1200" dirty="0"/>
            </a:br>
            <a:r>
              <a:rPr lang="en-US" altLang="ko-KR" sz="1200" dirty="0"/>
              <a:t>L1 = </a:t>
            </a:r>
            <a:r>
              <a:rPr lang="en-US" altLang="ko-KR" sz="1200" b="1" dirty="0" err="1"/>
              <a:t>tf.nn.relu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tf.matmul</a:t>
            </a:r>
            <a:r>
              <a:rPr lang="en-US" altLang="ko-KR" sz="1200" dirty="0"/>
              <a:t>(X, W1) + b1)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W2 = </a:t>
            </a:r>
            <a:r>
              <a:rPr lang="en-US" altLang="ko-KR" sz="1200" dirty="0" err="1"/>
              <a:t>tf.Variable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tf.random_normal</a:t>
            </a:r>
            <a:r>
              <a:rPr lang="en-US" altLang="ko-KR" sz="1200" dirty="0"/>
              <a:t>([256, 256]))</a:t>
            </a:r>
            <a:br>
              <a:rPr lang="en-US" altLang="ko-KR" sz="1200" dirty="0"/>
            </a:br>
            <a:r>
              <a:rPr lang="en-US" altLang="ko-KR" sz="1200" dirty="0"/>
              <a:t>b2 = </a:t>
            </a:r>
            <a:r>
              <a:rPr lang="en-US" altLang="ko-KR" sz="1200" dirty="0" err="1"/>
              <a:t>tf.Variable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tf.random_normal</a:t>
            </a:r>
            <a:r>
              <a:rPr lang="en-US" altLang="ko-KR" sz="1200" dirty="0"/>
              <a:t>([256]))</a:t>
            </a:r>
            <a:br>
              <a:rPr lang="en-US" altLang="ko-KR" sz="1200" dirty="0"/>
            </a:br>
            <a:r>
              <a:rPr lang="en-US" altLang="ko-KR" sz="1200" dirty="0"/>
              <a:t>L2 = </a:t>
            </a:r>
            <a:r>
              <a:rPr lang="en-US" altLang="ko-KR" sz="1200" b="1" dirty="0" err="1"/>
              <a:t>tf.nn.relu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tf.matmul</a:t>
            </a:r>
            <a:r>
              <a:rPr lang="en-US" altLang="ko-KR" sz="1200" dirty="0"/>
              <a:t>(L1, W2) + b2)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W3 = </a:t>
            </a:r>
            <a:r>
              <a:rPr lang="en-US" altLang="ko-KR" sz="1200" dirty="0" err="1"/>
              <a:t>tf.Variable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tf.random_normal</a:t>
            </a:r>
            <a:r>
              <a:rPr lang="en-US" altLang="ko-KR" sz="1200" dirty="0"/>
              <a:t>([256, 10]))</a:t>
            </a:r>
            <a:br>
              <a:rPr lang="en-US" altLang="ko-KR" sz="1200" dirty="0"/>
            </a:br>
            <a:r>
              <a:rPr lang="en-US" altLang="ko-KR" sz="1200" dirty="0"/>
              <a:t>b3 = </a:t>
            </a:r>
            <a:r>
              <a:rPr lang="en-US" altLang="ko-KR" sz="1200" dirty="0" err="1"/>
              <a:t>tf.Variable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tf.random_normal</a:t>
            </a:r>
            <a:r>
              <a:rPr lang="en-US" altLang="ko-KR" sz="1200" dirty="0"/>
              <a:t>([10]))</a:t>
            </a:r>
            <a:br>
              <a:rPr lang="en-US" altLang="ko-KR" sz="1200" dirty="0"/>
            </a:br>
            <a:r>
              <a:rPr lang="en-US" altLang="ko-KR" sz="1200" dirty="0"/>
              <a:t>hypothesis = </a:t>
            </a:r>
            <a:r>
              <a:rPr lang="en-US" altLang="ko-KR" sz="1200" dirty="0" err="1"/>
              <a:t>tf.matmul</a:t>
            </a:r>
            <a:r>
              <a:rPr lang="en-US" altLang="ko-KR" sz="1200" dirty="0"/>
              <a:t>(L2, W3) + </a:t>
            </a:r>
            <a:r>
              <a:rPr lang="en-US" altLang="ko-KR" sz="1200" dirty="0" smtClean="0"/>
              <a:t>b3</a:t>
            </a:r>
          </a:p>
          <a:p>
            <a:endParaRPr lang="en-US" altLang="ko-KR" sz="1100" dirty="0" smtClean="0">
              <a:latin typeface="나눔스퀘어 Bold" pitchFamily="50" charset="-127"/>
              <a:ea typeface="나눔스퀘어 Bold" pitchFamily="50" charset="-127"/>
            </a:endParaRPr>
          </a:p>
          <a:p>
            <a:endParaRPr lang="en-US" altLang="ko-KR" sz="1100" dirty="0">
              <a:latin typeface="나눔스퀘어 Bold" pitchFamily="50" charset="-127"/>
              <a:ea typeface="나눔스퀘어 Bold" pitchFamily="50" charset="-127"/>
            </a:endParaRPr>
          </a:p>
          <a:p>
            <a:endParaRPr lang="en-US" altLang="ko-KR" sz="1100" dirty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100" dirty="0" smtClean="0">
                <a:latin typeface="나눔스퀘어 Bold" pitchFamily="50" charset="-127"/>
                <a:ea typeface="나눔스퀘어 Bold" pitchFamily="50" charset="-127"/>
              </a:rPr>
              <a:t>cost 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=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tf.reduce_mean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tf.nn.softmax_cross_entropy_with_logits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logits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=hypothesis, labels=Y</a:t>
            </a:r>
            <a:r>
              <a:rPr lang="en-US" altLang="ko-KR" sz="1100" dirty="0" smtClean="0">
                <a:latin typeface="나눔스퀘어 Bold" pitchFamily="50" charset="-127"/>
                <a:ea typeface="나눔스퀘어 Bold" pitchFamily="50" charset="-127"/>
              </a:rPr>
              <a:t>))</a:t>
            </a:r>
            <a:endParaRPr lang="en-US" altLang="ko-KR" sz="1100" dirty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optimizer =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tf.train.AdamOptimizer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learning_rate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=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learning_rate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).minimize(cost</a:t>
            </a:r>
            <a:r>
              <a:rPr lang="en-US" altLang="ko-KR" sz="1100" dirty="0" smtClean="0">
                <a:latin typeface="나눔스퀘어 Bold" pitchFamily="50" charset="-127"/>
                <a:ea typeface="나눔스퀘어 Bold" pitchFamily="50" charset="-127"/>
              </a:rPr>
              <a:t>)</a:t>
            </a:r>
            <a:endParaRPr lang="en-US" altLang="ko-KR" sz="11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72000" y="3244333"/>
            <a:ext cx="20217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94%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의 정확도</a:t>
            </a:r>
            <a:endParaRPr lang="en-US" altLang="ko-KR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정확도 보단 더 </a:t>
            </a:r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Deep</a:t>
            </a:r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한 학습도 가능하다</a:t>
            </a:r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.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8194" name="Picture 2" descr="C:\Users\SeongYun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5" y="2492896"/>
            <a:ext cx="2328260" cy="357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797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-1588" y="-1984"/>
            <a:ext cx="9144000" cy="72008"/>
            <a:chOff x="0" y="0"/>
            <a:chExt cx="9144000" cy="72008"/>
          </a:xfrm>
        </p:grpSpPr>
        <p:sp>
          <p:nvSpPr>
            <p:cNvPr id="26" name="직사각형 25"/>
            <p:cNvSpPr/>
            <p:nvPr/>
          </p:nvSpPr>
          <p:spPr>
            <a:xfrm>
              <a:off x="0" y="0"/>
              <a:ext cx="3060000" cy="72008"/>
            </a:xfrm>
            <a:prstGeom prst="rect">
              <a:avLst/>
            </a:prstGeom>
            <a:solidFill>
              <a:srgbClr val="F1646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042000" y="0"/>
              <a:ext cx="3060000" cy="72008"/>
            </a:xfrm>
            <a:prstGeom prst="rect">
              <a:avLst/>
            </a:prstGeom>
            <a:solidFill>
              <a:srgbClr val="FAC11E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084000" y="0"/>
              <a:ext cx="3060000" cy="72008"/>
            </a:xfrm>
            <a:prstGeom prst="rect">
              <a:avLst/>
            </a:prstGeom>
            <a:solidFill>
              <a:srgbClr val="0DA2B6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13941" y="260648"/>
            <a:ext cx="3388702" cy="714792"/>
            <a:chOff x="213941" y="260648"/>
            <a:chExt cx="2254063" cy="529029"/>
          </a:xfrm>
        </p:grpSpPr>
        <p:sp>
          <p:nvSpPr>
            <p:cNvPr id="12" name="TextBox 11"/>
            <p:cNvSpPr txBox="1"/>
            <p:nvPr/>
          </p:nvSpPr>
          <p:spPr>
            <a:xfrm>
              <a:off x="230416" y="260648"/>
              <a:ext cx="2237588" cy="341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Xavier in </a:t>
              </a:r>
              <a:r>
                <a:rPr lang="en-US" altLang="ko-KR" sz="2400" spc="-2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Mnist</a:t>
              </a:r>
              <a:r>
                <a:rPr lang="en-US" altLang="ko-KR" sz="2400" spc="-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(Neural Net)</a:t>
              </a:r>
              <a:endParaRPr lang="ko-KR" altLang="en-US" sz="24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스퀘어 Bold" pitchFamily="50" charset="-127"/>
                <a:ea typeface="나눔스퀘어 Bold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0416" y="539108"/>
              <a:ext cx="1633495" cy="250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-13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ReLU</a:t>
              </a:r>
              <a:r>
                <a:rPr lang="en-US" altLang="ko-KR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 better non-linearity</a:t>
              </a:r>
              <a:endParaRPr lang="ko-KR" altLang="en-US" sz="16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itchFamily="50" charset="-127"/>
                <a:ea typeface="나눔스퀘어 Bold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2206" y="503408"/>
              <a:ext cx="468339" cy="44869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44" tIns="60972" rIns="121944" bIns="60972"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481035" y="157667"/>
            <a:ext cx="562498" cy="562498"/>
            <a:chOff x="6473269" y="539108"/>
            <a:chExt cx="721936" cy="721936"/>
          </a:xfrm>
        </p:grpSpPr>
        <p:sp>
          <p:nvSpPr>
            <p:cNvPr id="3" name="타원 2"/>
            <p:cNvSpPr/>
            <p:nvPr/>
          </p:nvSpPr>
          <p:spPr>
            <a:xfrm>
              <a:off x="6473269" y="539108"/>
              <a:ext cx="721936" cy="721936"/>
            </a:xfrm>
            <a:prstGeom prst="ellipse">
              <a:avLst/>
            </a:prstGeom>
            <a:noFill/>
            <a:ln w="38100">
              <a:solidFill>
                <a:srgbClr val="FF69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623384" y="698177"/>
              <a:ext cx="446837" cy="488944"/>
              <a:chOff x="6562619" y="672486"/>
              <a:chExt cx="1453743" cy="1590735"/>
            </a:xfrm>
          </p:grpSpPr>
          <p:sp>
            <p:nvSpPr>
              <p:cNvPr id="24" name="이등변 삼각형 23"/>
              <p:cNvSpPr/>
              <p:nvPr/>
            </p:nvSpPr>
            <p:spPr>
              <a:xfrm rot="6050290">
                <a:off x="7048634" y="1372662"/>
                <a:ext cx="956526" cy="824592"/>
              </a:xfrm>
              <a:prstGeom prst="triangle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rgbClr val="0DA2B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7208462" y="760012"/>
                <a:ext cx="807900" cy="805903"/>
              </a:xfrm>
              <a:prstGeom prst="roundRect">
                <a:avLst>
                  <a:gd name="adj" fmla="val 50000"/>
                </a:avLst>
              </a:prstGeom>
              <a:solidFill>
                <a:sysClr val="window" lastClr="FFFFFF"/>
              </a:solidFill>
              <a:ln w="38100" cap="flat" cmpd="sng" algn="ctr">
                <a:solidFill>
                  <a:srgbClr val="FAC11E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 rot="20870764">
                <a:off x="6562619" y="672486"/>
                <a:ext cx="807900" cy="805903"/>
              </a:xfrm>
              <a:prstGeom prst="roundRect">
                <a:avLst>
                  <a:gd name="adj" fmla="val 13731"/>
                </a:avLst>
              </a:prstGeom>
              <a:solidFill>
                <a:sysClr val="window" lastClr="FFFFFF"/>
              </a:solidFill>
              <a:ln w="38100" cap="flat" cmpd="sng" algn="ctr">
                <a:solidFill>
                  <a:srgbClr val="F1646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6" name="직사각형 5"/>
          <p:cNvSpPr/>
          <p:nvPr/>
        </p:nvSpPr>
        <p:spPr>
          <a:xfrm>
            <a:off x="8790775" y="6506490"/>
            <a:ext cx="332783" cy="332783"/>
          </a:xfrm>
          <a:prstGeom prst="rect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 Bold" pitchFamily="50" charset="-127"/>
                <a:ea typeface="나눔스퀘어 Bold" pitchFamily="50" charset="-127"/>
              </a:rPr>
              <a:t>4</a:t>
            </a:r>
            <a:endParaRPr lang="ko-KR" altLang="en-US" b="1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752669" y="6506490"/>
            <a:ext cx="370889" cy="332783"/>
          </a:xfrm>
          <a:prstGeom prst="rect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나눔스퀘어 Bold" pitchFamily="50" charset="-127"/>
                <a:ea typeface="나눔스퀘어 Bold" pitchFamily="50" charset="-127"/>
              </a:rPr>
              <a:t>23</a:t>
            </a:r>
            <a:endParaRPr lang="ko-KR" altLang="en-US" sz="1200" b="1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4AFB9E18-FDFB-417B-AD9D-6E51E3C22F58}"/>
              </a:ext>
            </a:extLst>
          </p:cNvPr>
          <p:cNvSpPr txBox="1"/>
          <p:nvPr/>
        </p:nvSpPr>
        <p:spPr>
          <a:xfrm>
            <a:off x="27112" y="1772816"/>
            <a:ext cx="828795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나눔스퀘어 Bold" pitchFamily="50" charset="-127"/>
                <a:ea typeface="나눔스퀘어 Bold" pitchFamily="50" charset="-127"/>
              </a:rPr>
              <a:t>from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tensorflow.examples.tutorials.mnist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 import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input_data</a:t>
            </a:r>
            <a:endParaRPr lang="en-US" altLang="ko-KR" sz="1100" dirty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tf.set_random_seed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(777)</a:t>
            </a:r>
          </a:p>
          <a:p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mnist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 =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input_data.read_data_sets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("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MNIST_data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/",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one_hot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=True</a:t>
            </a:r>
            <a:r>
              <a:rPr lang="en-US" altLang="ko-KR" sz="1100" dirty="0" smtClean="0">
                <a:latin typeface="나눔스퀘어 Bold" pitchFamily="50" charset="-127"/>
                <a:ea typeface="나눔스퀘어 Bold" pitchFamily="50" charset="-127"/>
              </a:rPr>
              <a:t>)</a:t>
            </a:r>
            <a:endParaRPr lang="en-US" altLang="ko-KR" sz="1100" dirty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learning_rate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 = 0.001</a:t>
            </a:r>
          </a:p>
          <a:p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training_epochs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 = 15</a:t>
            </a:r>
          </a:p>
          <a:p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batch_size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 = 100</a:t>
            </a:r>
          </a:p>
          <a:p>
            <a:r>
              <a:rPr lang="en-US" altLang="ko-KR" sz="1100" dirty="0"/>
              <a:t>X = </a:t>
            </a:r>
            <a:r>
              <a:rPr lang="en-US" altLang="ko-KR" sz="1100" dirty="0" err="1"/>
              <a:t>tf.placeholder</a:t>
            </a:r>
            <a:r>
              <a:rPr lang="en-US" altLang="ko-KR" sz="1100" dirty="0"/>
              <a:t>(tf.float32, [</a:t>
            </a:r>
            <a:r>
              <a:rPr lang="en-US" altLang="ko-KR" sz="1100" b="1" dirty="0"/>
              <a:t>None</a:t>
            </a:r>
            <a:r>
              <a:rPr lang="en-US" altLang="ko-KR" sz="1100" dirty="0"/>
              <a:t>, 784])</a:t>
            </a:r>
            <a:br>
              <a:rPr lang="en-US" altLang="ko-KR" sz="1100" dirty="0"/>
            </a:br>
            <a:r>
              <a:rPr lang="en-US" altLang="ko-KR" sz="1100" dirty="0"/>
              <a:t>Y = </a:t>
            </a:r>
            <a:r>
              <a:rPr lang="en-US" altLang="ko-KR" sz="1100" dirty="0" err="1"/>
              <a:t>tf.placeholder</a:t>
            </a:r>
            <a:r>
              <a:rPr lang="en-US" altLang="ko-KR" sz="1100" dirty="0"/>
              <a:t>(tf.float32, [</a:t>
            </a:r>
            <a:r>
              <a:rPr lang="en-US" altLang="ko-KR" sz="1100" b="1" dirty="0"/>
              <a:t>None</a:t>
            </a:r>
            <a:r>
              <a:rPr lang="en-US" altLang="ko-KR" sz="1100" dirty="0"/>
              <a:t>, 10])</a:t>
            </a:r>
            <a:br>
              <a:rPr lang="en-US" altLang="ko-KR" sz="1100" dirty="0"/>
            </a:b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i="1" dirty="0"/>
              <a:t/>
            </a:r>
            <a:br>
              <a:rPr lang="en-US" altLang="ko-KR" sz="1100" i="1" dirty="0"/>
            </a:br>
            <a:r>
              <a:rPr lang="en-US" altLang="ko-KR" sz="1200" dirty="0"/>
              <a:t>W1 </a:t>
            </a:r>
            <a:r>
              <a:rPr lang="en-US" altLang="ko-KR" sz="1200" b="1" dirty="0"/>
              <a:t>= </a:t>
            </a:r>
            <a:r>
              <a:rPr lang="en-US" altLang="ko-KR" sz="1200" b="1" dirty="0" err="1"/>
              <a:t>tf.get_variable</a:t>
            </a:r>
            <a:r>
              <a:rPr lang="en-US" altLang="ko-KR" sz="1200" b="1" dirty="0"/>
              <a:t>("W1", shape=[784, 256], initializer = </a:t>
            </a:r>
            <a:r>
              <a:rPr lang="en-US" altLang="ko-KR" sz="1200" b="1" dirty="0" err="1"/>
              <a:t>tf.contrib.layers.xavier_initializer</a:t>
            </a:r>
            <a:r>
              <a:rPr lang="en-US" altLang="ko-KR" sz="1200" b="1" dirty="0"/>
              <a:t>())</a:t>
            </a:r>
            <a:br>
              <a:rPr lang="en-US" altLang="ko-KR" sz="1200" b="1" dirty="0"/>
            </a:br>
            <a:r>
              <a:rPr lang="en-US" altLang="ko-KR" sz="1200" dirty="0"/>
              <a:t>b1 = </a:t>
            </a:r>
            <a:r>
              <a:rPr lang="en-US" altLang="ko-KR" sz="1200" dirty="0" err="1"/>
              <a:t>tf.Variable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tf.random_normal</a:t>
            </a:r>
            <a:r>
              <a:rPr lang="en-US" altLang="ko-KR" sz="1200" dirty="0"/>
              <a:t>([256]))</a:t>
            </a:r>
            <a:br>
              <a:rPr lang="en-US" altLang="ko-KR" sz="1200" dirty="0"/>
            </a:br>
            <a:r>
              <a:rPr lang="en-US" altLang="ko-KR" sz="1200" dirty="0"/>
              <a:t>L1 = </a:t>
            </a:r>
            <a:r>
              <a:rPr lang="en-US" altLang="ko-KR" sz="1200" dirty="0" err="1"/>
              <a:t>tf.nn.relu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tf.matmul</a:t>
            </a:r>
            <a:r>
              <a:rPr lang="en-US" altLang="ko-KR" sz="1200" dirty="0"/>
              <a:t>(X, W1) + b1)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W2 </a:t>
            </a:r>
            <a:r>
              <a:rPr lang="en-US" altLang="ko-KR" sz="1200" b="1" dirty="0"/>
              <a:t>= </a:t>
            </a:r>
            <a:r>
              <a:rPr lang="en-US" altLang="ko-KR" sz="1200" b="1" dirty="0" err="1"/>
              <a:t>tf.get_variable</a:t>
            </a:r>
            <a:r>
              <a:rPr lang="en-US" altLang="ko-KR" sz="1200" b="1" dirty="0"/>
              <a:t>("W2", shape=[256, 256], initializer = </a:t>
            </a:r>
            <a:r>
              <a:rPr lang="en-US" altLang="ko-KR" sz="1200" b="1" dirty="0" err="1"/>
              <a:t>tf.contrib.layers.xavier_initializer</a:t>
            </a:r>
            <a:r>
              <a:rPr lang="en-US" altLang="ko-KR" sz="1200" b="1" dirty="0"/>
              <a:t>())</a:t>
            </a:r>
            <a:br>
              <a:rPr lang="en-US" altLang="ko-KR" sz="1200" b="1" dirty="0"/>
            </a:br>
            <a:r>
              <a:rPr lang="en-US" altLang="ko-KR" sz="1200" dirty="0"/>
              <a:t>b2 = </a:t>
            </a:r>
            <a:r>
              <a:rPr lang="en-US" altLang="ko-KR" sz="1200" dirty="0" err="1"/>
              <a:t>tf.Variable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tf.random_normal</a:t>
            </a:r>
            <a:r>
              <a:rPr lang="en-US" altLang="ko-KR" sz="1200" dirty="0"/>
              <a:t>([256]))</a:t>
            </a:r>
            <a:br>
              <a:rPr lang="en-US" altLang="ko-KR" sz="1200" dirty="0"/>
            </a:br>
            <a:r>
              <a:rPr lang="en-US" altLang="ko-KR" sz="1200" dirty="0"/>
              <a:t>L2 = </a:t>
            </a:r>
            <a:r>
              <a:rPr lang="en-US" altLang="ko-KR" sz="1200" dirty="0" err="1"/>
              <a:t>tf.nn.relu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tf.matmul</a:t>
            </a:r>
            <a:r>
              <a:rPr lang="en-US" altLang="ko-KR" sz="1200" dirty="0"/>
              <a:t>(L1, W2) + b2)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W3 </a:t>
            </a:r>
            <a:r>
              <a:rPr lang="en-US" altLang="ko-KR" sz="1200" b="1" dirty="0"/>
              <a:t>= </a:t>
            </a:r>
            <a:r>
              <a:rPr lang="en-US" altLang="ko-KR" sz="1200" b="1" dirty="0" err="1"/>
              <a:t>tf.get_variable</a:t>
            </a:r>
            <a:r>
              <a:rPr lang="en-US" altLang="ko-KR" sz="1200" b="1" dirty="0"/>
              <a:t>("W3", shape=[256, 10], initializer = </a:t>
            </a:r>
            <a:r>
              <a:rPr lang="en-US" altLang="ko-KR" sz="1200" b="1" dirty="0" err="1"/>
              <a:t>tf.contrib.layers.xavier_initializer</a:t>
            </a:r>
            <a:r>
              <a:rPr lang="en-US" altLang="ko-KR" sz="1200" b="1" dirty="0"/>
              <a:t>())</a:t>
            </a:r>
            <a:br>
              <a:rPr lang="en-US" altLang="ko-KR" sz="1200" b="1" dirty="0"/>
            </a:br>
            <a:r>
              <a:rPr lang="en-US" altLang="ko-KR" sz="1200" dirty="0"/>
              <a:t>b3 = </a:t>
            </a:r>
            <a:r>
              <a:rPr lang="en-US" altLang="ko-KR" sz="1200" dirty="0" err="1"/>
              <a:t>tf.Variable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tf.random_normal</a:t>
            </a:r>
            <a:r>
              <a:rPr lang="en-US" altLang="ko-KR" sz="1200" dirty="0"/>
              <a:t>([10]))</a:t>
            </a:r>
            <a:br>
              <a:rPr lang="en-US" altLang="ko-KR" sz="1200" dirty="0"/>
            </a:br>
            <a:r>
              <a:rPr lang="en-US" altLang="ko-KR" sz="1200" dirty="0"/>
              <a:t>hypothesis = </a:t>
            </a:r>
            <a:r>
              <a:rPr lang="en-US" altLang="ko-KR" sz="1200" dirty="0" err="1"/>
              <a:t>tf.matmul</a:t>
            </a:r>
            <a:r>
              <a:rPr lang="en-US" altLang="ko-KR" sz="1200" dirty="0"/>
              <a:t>(L2, W3) + </a:t>
            </a:r>
            <a:r>
              <a:rPr lang="en-US" altLang="ko-KR" sz="1200" dirty="0" smtClean="0"/>
              <a:t>b3</a:t>
            </a:r>
          </a:p>
          <a:p>
            <a:endParaRPr lang="en-US" altLang="ko-KR" sz="1100" dirty="0">
              <a:latin typeface="나눔스퀘어 Bold" pitchFamily="50" charset="-127"/>
              <a:ea typeface="나눔스퀘어 Bold" pitchFamily="50" charset="-127"/>
            </a:endParaRPr>
          </a:p>
          <a:p>
            <a:endParaRPr lang="en-US" altLang="ko-KR" sz="1100" dirty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100" dirty="0" smtClean="0">
                <a:latin typeface="나눔스퀘어 Bold" pitchFamily="50" charset="-127"/>
                <a:ea typeface="나눔스퀘어 Bold" pitchFamily="50" charset="-127"/>
              </a:rPr>
              <a:t>cost 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=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tf.reduce_mean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tf.nn.softmax_cross_entropy_with_logits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logits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=hypothesis, labels=Y</a:t>
            </a:r>
            <a:r>
              <a:rPr lang="en-US" altLang="ko-KR" sz="1100" dirty="0" smtClean="0">
                <a:latin typeface="나눔스퀘어 Bold" pitchFamily="50" charset="-127"/>
                <a:ea typeface="나눔스퀘어 Bold" pitchFamily="50" charset="-127"/>
              </a:rPr>
              <a:t>))</a:t>
            </a:r>
            <a:endParaRPr lang="en-US" altLang="ko-KR" sz="1100" dirty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optimizer =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tf.train.AdamOptimizer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learning_rate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=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learning_rate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).minimize(cost</a:t>
            </a:r>
            <a:r>
              <a:rPr lang="en-US" altLang="ko-KR" sz="1100" dirty="0" smtClean="0">
                <a:latin typeface="나눔스퀘어 Bold" pitchFamily="50" charset="-127"/>
                <a:ea typeface="나눔스퀘어 Bold" pitchFamily="50" charset="-127"/>
              </a:rPr>
              <a:t>)</a:t>
            </a:r>
            <a:endParaRPr lang="en-US" altLang="ko-KR" sz="11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88903" y="1888828"/>
            <a:ext cx="17883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97%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의 정확도</a:t>
            </a:r>
            <a:endParaRPr lang="en-US" altLang="ko-KR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초기값이 잘 설정 되었다</a:t>
            </a:r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</a:rPr>
              <a:t>.</a:t>
            </a:r>
            <a:endParaRPr lang="ko-KR" altLang="en-US" sz="1200" dirty="0"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9218" name="Picture 2" descr="C:\Users\SeongYun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411" y="1690687"/>
            <a:ext cx="2288589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336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-1588" y="-1984"/>
            <a:ext cx="9144000" cy="72008"/>
            <a:chOff x="0" y="0"/>
            <a:chExt cx="9144000" cy="72008"/>
          </a:xfrm>
        </p:grpSpPr>
        <p:sp>
          <p:nvSpPr>
            <p:cNvPr id="26" name="직사각형 25"/>
            <p:cNvSpPr/>
            <p:nvPr/>
          </p:nvSpPr>
          <p:spPr>
            <a:xfrm>
              <a:off x="0" y="0"/>
              <a:ext cx="3060000" cy="72008"/>
            </a:xfrm>
            <a:prstGeom prst="rect">
              <a:avLst/>
            </a:prstGeom>
            <a:solidFill>
              <a:srgbClr val="F1646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042000" y="0"/>
              <a:ext cx="3060000" cy="72008"/>
            </a:xfrm>
            <a:prstGeom prst="rect">
              <a:avLst/>
            </a:prstGeom>
            <a:solidFill>
              <a:srgbClr val="FAC11E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084000" y="0"/>
              <a:ext cx="3060000" cy="72008"/>
            </a:xfrm>
            <a:prstGeom prst="rect">
              <a:avLst/>
            </a:prstGeom>
            <a:solidFill>
              <a:srgbClr val="0DA2B6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13941" y="260648"/>
            <a:ext cx="3639347" cy="714792"/>
            <a:chOff x="213941" y="260648"/>
            <a:chExt cx="2420782" cy="529029"/>
          </a:xfrm>
        </p:grpSpPr>
        <p:sp>
          <p:nvSpPr>
            <p:cNvPr id="12" name="TextBox 11"/>
            <p:cNvSpPr txBox="1"/>
            <p:nvPr/>
          </p:nvSpPr>
          <p:spPr>
            <a:xfrm>
              <a:off x="230416" y="260648"/>
              <a:ext cx="2404307" cy="341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Dropout</a:t>
              </a:r>
              <a:r>
                <a:rPr lang="ko-KR" altLang="en-US" sz="2400" spc="-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2400" spc="-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in </a:t>
              </a:r>
              <a:r>
                <a:rPr lang="en-US" altLang="ko-KR" sz="2400" spc="-2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Mnist</a:t>
              </a:r>
              <a:r>
                <a:rPr lang="en-US" altLang="ko-KR" sz="2400" spc="-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(Neural Net)</a:t>
              </a:r>
              <a:endParaRPr lang="ko-KR" altLang="en-US" sz="24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스퀘어 Bold" pitchFamily="50" charset="-127"/>
                <a:ea typeface="나눔스퀘어 Bold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0416" y="539108"/>
              <a:ext cx="1633495" cy="250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-13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ReLU</a:t>
              </a:r>
              <a:r>
                <a:rPr lang="en-US" altLang="ko-KR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 better non-linearity</a:t>
              </a:r>
              <a:endParaRPr lang="ko-KR" altLang="en-US" sz="16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itchFamily="50" charset="-127"/>
                <a:ea typeface="나눔스퀘어 Bold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2206" y="503408"/>
              <a:ext cx="468339" cy="44869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44" tIns="60972" rIns="121944" bIns="60972"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481035" y="157667"/>
            <a:ext cx="562498" cy="562498"/>
            <a:chOff x="6473269" y="539108"/>
            <a:chExt cx="721936" cy="721936"/>
          </a:xfrm>
        </p:grpSpPr>
        <p:sp>
          <p:nvSpPr>
            <p:cNvPr id="3" name="타원 2"/>
            <p:cNvSpPr/>
            <p:nvPr/>
          </p:nvSpPr>
          <p:spPr>
            <a:xfrm>
              <a:off x="6473269" y="539108"/>
              <a:ext cx="721936" cy="721936"/>
            </a:xfrm>
            <a:prstGeom prst="ellipse">
              <a:avLst/>
            </a:prstGeom>
            <a:noFill/>
            <a:ln w="38100">
              <a:solidFill>
                <a:srgbClr val="FF69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623384" y="698177"/>
              <a:ext cx="446837" cy="488944"/>
              <a:chOff x="6562619" y="672486"/>
              <a:chExt cx="1453743" cy="1590735"/>
            </a:xfrm>
          </p:grpSpPr>
          <p:sp>
            <p:nvSpPr>
              <p:cNvPr id="24" name="이등변 삼각형 23"/>
              <p:cNvSpPr/>
              <p:nvPr/>
            </p:nvSpPr>
            <p:spPr>
              <a:xfrm rot="6050290">
                <a:off x="7048634" y="1372662"/>
                <a:ext cx="956526" cy="824592"/>
              </a:xfrm>
              <a:prstGeom prst="triangle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rgbClr val="0DA2B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7208462" y="760012"/>
                <a:ext cx="807900" cy="805903"/>
              </a:xfrm>
              <a:prstGeom prst="roundRect">
                <a:avLst>
                  <a:gd name="adj" fmla="val 50000"/>
                </a:avLst>
              </a:prstGeom>
              <a:solidFill>
                <a:sysClr val="window" lastClr="FFFFFF"/>
              </a:solidFill>
              <a:ln w="38100" cap="flat" cmpd="sng" algn="ctr">
                <a:solidFill>
                  <a:srgbClr val="FAC11E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 rot="20870764">
                <a:off x="6562619" y="672486"/>
                <a:ext cx="807900" cy="805903"/>
              </a:xfrm>
              <a:prstGeom prst="roundRect">
                <a:avLst>
                  <a:gd name="adj" fmla="val 13731"/>
                </a:avLst>
              </a:prstGeom>
              <a:solidFill>
                <a:sysClr val="window" lastClr="FFFFFF"/>
              </a:solidFill>
              <a:ln w="38100" cap="flat" cmpd="sng" algn="ctr">
                <a:solidFill>
                  <a:srgbClr val="F1646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6" name="직사각형 5"/>
          <p:cNvSpPr/>
          <p:nvPr/>
        </p:nvSpPr>
        <p:spPr>
          <a:xfrm>
            <a:off x="8790775" y="6506490"/>
            <a:ext cx="332783" cy="332783"/>
          </a:xfrm>
          <a:prstGeom prst="rect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 Bold" pitchFamily="50" charset="-127"/>
                <a:ea typeface="나눔스퀘어 Bold" pitchFamily="50" charset="-127"/>
              </a:rPr>
              <a:t>4</a:t>
            </a:r>
            <a:endParaRPr lang="ko-KR" altLang="en-US" b="1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752669" y="6506490"/>
            <a:ext cx="370889" cy="332783"/>
          </a:xfrm>
          <a:prstGeom prst="rect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나눔스퀘어 Bold" pitchFamily="50" charset="-127"/>
                <a:ea typeface="나눔스퀘어 Bold" pitchFamily="50" charset="-127"/>
              </a:rPr>
              <a:t>24</a:t>
            </a:r>
            <a:endParaRPr lang="ko-KR" altLang="en-US" sz="1200" b="1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4AFB9E18-FDFB-417B-AD9D-6E51E3C22F58}"/>
              </a:ext>
            </a:extLst>
          </p:cNvPr>
          <p:cNvSpPr txBox="1"/>
          <p:nvPr/>
        </p:nvSpPr>
        <p:spPr>
          <a:xfrm>
            <a:off x="262948" y="1268760"/>
            <a:ext cx="828795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....</a:t>
            </a:r>
          </a:p>
          <a:p>
            <a:r>
              <a:rPr lang="en-US" altLang="ko-KR" sz="1100" dirty="0" err="1" smtClean="0"/>
              <a:t>keep_prob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= </a:t>
            </a:r>
            <a:r>
              <a:rPr lang="en-US" altLang="ko-KR" sz="1100" dirty="0" err="1"/>
              <a:t>tf.placeholder</a:t>
            </a:r>
            <a:r>
              <a:rPr lang="en-US" altLang="ko-KR" sz="1100" dirty="0"/>
              <a:t>(tf.float32)</a:t>
            </a:r>
            <a:br>
              <a:rPr lang="en-US" altLang="ko-KR" sz="1100" dirty="0"/>
            </a:b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W1 = </a:t>
            </a:r>
            <a:r>
              <a:rPr lang="en-US" altLang="ko-KR" sz="1100" dirty="0" err="1"/>
              <a:t>tf.get_variable</a:t>
            </a:r>
            <a:r>
              <a:rPr lang="en-US" altLang="ko-KR" sz="1100" dirty="0"/>
              <a:t>(</a:t>
            </a:r>
            <a:r>
              <a:rPr lang="en-US" altLang="ko-KR" sz="1100" b="1" dirty="0"/>
              <a:t>"W1"</a:t>
            </a:r>
            <a:r>
              <a:rPr lang="en-US" altLang="ko-KR" sz="1100" dirty="0"/>
              <a:t>, shape=[784, 256], initializer = </a:t>
            </a:r>
            <a:r>
              <a:rPr lang="en-US" altLang="ko-KR" sz="1100" dirty="0" err="1"/>
              <a:t>tf.contrib.layers.xavier_initializer</a:t>
            </a:r>
            <a:r>
              <a:rPr lang="en-US" altLang="ko-KR" sz="1100" dirty="0"/>
              <a:t>())</a:t>
            </a:r>
            <a:br>
              <a:rPr lang="en-US" altLang="ko-KR" sz="1100" dirty="0"/>
            </a:br>
            <a:r>
              <a:rPr lang="en-US" altLang="ko-KR" sz="1100" dirty="0"/>
              <a:t>b1 = </a:t>
            </a:r>
            <a:r>
              <a:rPr lang="en-US" altLang="ko-KR" sz="1100" dirty="0" err="1"/>
              <a:t>tf.Variable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tf.random_normal</a:t>
            </a:r>
            <a:r>
              <a:rPr lang="en-US" altLang="ko-KR" sz="1100" dirty="0"/>
              <a:t>([256]))</a:t>
            </a:r>
            <a:br>
              <a:rPr lang="en-US" altLang="ko-KR" sz="1100" dirty="0"/>
            </a:br>
            <a:r>
              <a:rPr lang="en-US" altLang="ko-KR" sz="1100" dirty="0"/>
              <a:t>L1 = </a:t>
            </a:r>
            <a:r>
              <a:rPr lang="en-US" altLang="ko-KR" sz="1100" dirty="0" err="1"/>
              <a:t>tf.nn.relu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tf.matmul</a:t>
            </a:r>
            <a:r>
              <a:rPr lang="en-US" altLang="ko-KR" sz="1100" dirty="0"/>
              <a:t>(X, W1) + b1)</a:t>
            </a:r>
            <a:br>
              <a:rPr lang="en-US" altLang="ko-KR" sz="1100" dirty="0"/>
            </a:br>
            <a:r>
              <a:rPr lang="en-US" altLang="ko-KR" sz="1100" dirty="0"/>
              <a:t>L1 = </a:t>
            </a:r>
            <a:r>
              <a:rPr lang="en-US" altLang="ko-KR" sz="1100" dirty="0" err="1"/>
              <a:t>tf.nn.dropout</a:t>
            </a:r>
            <a:r>
              <a:rPr lang="en-US" altLang="ko-KR" sz="1100" dirty="0"/>
              <a:t>(L1, </a:t>
            </a:r>
            <a:r>
              <a:rPr lang="en-US" altLang="ko-KR" sz="1100" dirty="0" err="1"/>
              <a:t>keep_prob</a:t>
            </a:r>
            <a:r>
              <a:rPr lang="en-US" altLang="ko-KR" sz="1100" dirty="0"/>
              <a:t>=</a:t>
            </a:r>
            <a:r>
              <a:rPr lang="en-US" altLang="ko-KR" sz="1100" dirty="0" err="1"/>
              <a:t>keep_prob</a:t>
            </a:r>
            <a:r>
              <a:rPr lang="en-US" altLang="ko-KR" sz="1100" dirty="0"/>
              <a:t>)</a:t>
            </a:r>
            <a:br>
              <a:rPr lang="en-US" altLang="ko-KR" sz="1100" dirty="0"/>
            </a:b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W2 = </a:t>
            </a:r>
            <a:r>
              <a:rPr lang="en-US" altLang="ko-KR" sz="1100" dirty="0" err="1"/>
              <a:t>tf.get_variable</a:t>
            </a:r>
            <a:r>
              <a:rPr lang="en-US" altLang="ko-KR" sz="1100" dirty="0"/>
              <a:t>(</a:t>
            </a:r>
            <a:r>
              <a:rPr lang="en-US" altLang="ko-KR" sz="1100" b="1" dirty="0"/>
              <a:t>"W2"</a:t>
            </a:r>
            <a:r>
              <a:rPr lang="en-US" altLang="ko-KR" sz="1100" dirty="0"/>
              <a:t>, shape=[256, 256], initializer = </a:t>
            </a:r>
            <a:r>
              <a:rPr lang="en-US" altLang="ko-KR" sz="1100" dirty="0" err="1"/>
              <a:t>tf.contrib.layers.xavier_initializer</a:t>
            </a:r>
            <a:r>
              <a:rPr lang="en-US" altLang="ko-KR" sz="1100" dirty="0"/>
              <a:t>())</a:t>
            </a:r>
            <a:br>
              <a:rPr lang="en-US" altLang="ko-KR" sz="1100" dirty="0"/>
            </a:br>
            <a:r>
              <a:rPr lang="en-US" altLang="ko-KR" sz="1100" dirty="0"/>
              <a:t>b2 = </a:t>
            </a:r>
            <a:r>
              <a:rPr lang="en-US" altLang="ko-KR" sz="1100" dirty="0" err="1"/>
              <a:t>tf.Variable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tf.random_normal</a:t>
            </a:r>
            <a:r>
              <a:rPr lang="en-US" altLang="ko-KR" sz="1100" dirty="0"/>
              <a:t>([256]))</a:t>
            </a:r>
            <a:br>
              <a:rPr lang="en-US" altLang="ko-KR" sz="1100" dirty="0"/>
            </a:br>
            <a:r>
              <a:rPr lang="en-US" altLang="ko-KR" sz="1100" dirty="0"/>
              <a:t>L2 = </a:t>
            </a:r>
            <a:r>
              <a:rPr lang="en-US" altLang="ko-KR" sz="1100" dirty="0" err="1"/>
              <a:t>tf.nn.relu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tf.matmul</a:t>
            </a:r>
            <a:r>
              <a:rPr lang="en-US" altLang="ko-KR" sz="1100" dirty="0"/>
              <a:t>(L1, W2) + b2)</a:t>
            </a:r>
            <a:br>
              <a:rPr lang="en-US" altLang="ko-KR" sz="1100" dirty="0"/>
            </a:br>
            <a:r>
              <a:rPr lang="en-US" altLang="ko-KR" sz="1100" dirty="0"/>
              <a:t>L2 = </a:t>
            </a:r>
            <a:r>
              <a:rPr lang="en-US" altLang="ko-KR" sz="1100" dirty="0" err="1"/>
              <a:t>tf.nn.dropout</a:t>
            </a:r>
            <a:r>
              <a:rPr lang="en-US" altLang="ko-KR" sz="1100" dirty="0"/>
              <a:t>(L2, </a:t>
            </a:r>
            <a:r>
              <a:rPr lang="en-US" altLang="ko-KR" sz="1100" dirty="0" err="1"/>
              <a:t>keep_prob</a:t>
            </a:r>
            <a:r>
              <a:rPr lang="en-US" altLang="ko-KR" sz="1100" dirty="0"/>
              <a:t>=</a:t>
            </a:r>
            <a:r>
              <a:rPr lang="en-US" altLang="ko-KR" sz="1100" dirty="0" err="1"/>
              <a:t>keep_prob</a:t>
            </a:r>
            <a:r>
              <a:rPr lang="en-US" altLang="ko-KR" sz="1100" dirty="0"/>
              <a:t>)</a:t>
            </a:r>
            <a:br>
              <a:rPr lang="en-US" altLang="ko-KR" sz="1100" dirty="0"/>
            </a:b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W3 = </a:t>
            </a:r>
            <a:r>
              <a:rPr lang="en-US" altLang="ko-KR" sz="1100" dirty="0" err="1"/>
              <a:t>tf.get_variable</a:t>
            </a:r>
            <a:r>
              <a:rPr lang="en-US" altLang="ko-KR" sz="1100" dirty="0"/>
              <a:t>(</a:t>
            </a:r>
            <a:r>
              <a:rPr lang="en-US" altLang="ko-KR" sz="1100" b="1" dirty="0"/>
              <a:t>"W3"</a:t>
            </a:r>
            <a:r>
              <a:rPr lang="en-US" altLang="ko-KR" sz="1100" dirty="0"/>
              <a:t>, shape=[256, 10], initializer = </a:t>
            </a:r>
            <a:r>
              <a:rPr lang="en-US" altLang="ko-KR" sz="1100" dirty="0" err="1"/>
              <a:t>tf.contrib.layers.xavier_initializer</a:t>
            </a:r>
            <a:r>
              <a:rPr lang="en-US" altLang="ko-KR" sz="1100" dirty="0"/>
              <a:t>())</a:t>
            </a:r>
            <a:br>
              <a:rPr lang="en-US" altLang="ko-KR" sz="1100" dirty="0"/>
            </a:br>
            <a:r>
              <a:rPr lang="en-US" altLang="ko-KR" sz="1100" dirty="0"/>
              <a:t>b3 = </a:t>
            </a:r>
            <a:r>
              <a:rPr lang="en-US" altLang="ko-KR" sz="1100" dirty="0" err="1"/>
              <a:t>tf.Variable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tf.random_normal</a:t>
            </a:r>
            <a:r>
              <a:rPr lang="en-US" altLang="ko-KR" sz="1100" dirty="0"/>
              <a:t>([10]))</a:t>
            </a:r>
            <a:br>
              <a:rPr lang="en-US" altLang="ko-KR" sz="1100" dirty="0"/>
            </a:br>
            <a:r>
              <a:rPr lang="en-US" altLang="ko-KR" sz="1100" dirty="0"/>
              <a:t>hypothesis = </a:t>
            </a:r>
            <a:r>
              <a:rPr lang="en-US" altLang="ko-KR" sz="1100" dirty="0" err="1"/>
              <a:t>tf.matmul</a:t>
            </a:r>
            <a:r>
              <a:rPr lang="en-US" altLang="ko-KR" sz="1100" dirty="0"/>
              <a:t>(L2, W3) + </a:t>
            </a:r>
            <a:r>
              <a:rPr lang="en-US" altLang="ko-KR" sz="1100" dirty="0" smtClean="0"/>
              <a:t>b3.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>
                <a:latin typeface="나눔스퀘어 Bold" pitchFamily="50" charset="-127"/>
                <a:ea typeface="나눔스퀘어 Bold" pitchFamily="50" charset="-127"/>
              </a:rPr>
              <a:t>…</a:t>
            </a:r>
          </a:p>
          <a:p>
            <a:endParaRPr lang="en-US" altLang="ko-KR" sz="110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100" b="1" dirty="0"/>
              <a:t>for </a:t>
            </a:r>
            <a:r>
              <a:rPr lang="en-US" altLang="ko-KR" sz="1100" dirty="0"/>
              <a:t>i </a:t>
            </a:r>
            <a:r>
              <a:rPr lang="en-US" altLang="ko-KR" sz="1100" b="1" dirty="0"/>
              <a:t>in </a:t>
            </a:r>
            <a:r>
              <a:rPr lang="en-US" altLang="ko-KR" sz="1100" dirty="0"/>
              <a:t>range(</a:t>
            </a:r>
            <a:r>
              <a:rPr lang="en-US" altLang="ko-KR" sz="1100" dirty="0" err="1"/>
              <a:t>total_batch</a:t>
            </a:r>
            <a:r>
              <a:rPr lang="en-US" altLang="ko-KR" sz="1100" dirty="0"/>
              <a:t>):</a:t>
            </a:r>
            <a:br>
              <a:rPr lang="en-US" altLang="ko-KR" sz="1100" dirty="0"/>
            </a:br>
            <a:r>
              <a:rPr lang="en-US" altLang="ko-KR" sz="1100" dirty="0"/>
              <a:t>    </a:t>
            </a:r>
            <a:r>
              <a:rPr lang="en-US" altLang="ko-KR" sz="1100" dirty="0" err="1"/>
              <a:t>batch_xs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batch_ys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mnist.train.next_batch</a:t>
            </a:r>
            <a:r>
              <a:rPr lang="en-US" altLang="ko-KR" sz="1100" dirty="0"/>
              <a:t>(</a:t>
            </a:r>
            <a:r>
              <a:rPr lang="en-US" altLang="ko-KR" sz="1100" dirty="0" err="1"/>
              <a:t>batch_size</a:t>
            </a:r>
            <a:r>
              <a:rPr lang="en-US" altLang="ko-KR" sz="1100" dirty="0"/>
              <a:t>)</a:t>
            </a:r>
            <a:br>
              <a:rPr lang="en-US" altLang="ko-KR" sz="1100" dirty="0"/>
            </a:br>
            <a:r>
              <a:rPr lang="en-US" altLang="ko-KR" sz="1100" dirty="0"/>
              <a:t>    </a:t>
            </a:r>
            <a:r>
              <a:rPr lang="en-US" altLang="ko-KR" sz="1100" dirty="0" err="1"/>
              <a:t>feed_dict</a:t>
            </a:r>
            <a:r>
              <a:rPr lang="en-US" altLang="ko-KR" sz="1100" dirty="0"/>
              <a:t> = {X: </a:t>
            </a:r>
            <a:r>
              <a:rPr lang="en-US" altLang="ko-KR" sz="1100" dirty="0" err="1"/>
              <a:t>batch_xs</a:t>
            </a:r>
            <a:r>
              <a:rPr lang="en-US" altLang="ko-KR" sz="1100" dirty="0"/>
              <a:t>, Y: </a:t>
            </a:r>
            <a:r>
              <a:rPr lang="en-US" altLang="ko-KR" sz="1100" dirty="0" err="1"/>
              <a:t>batch_ys</a:t>
            </a:r>
            <a:r>
              <a:rPr lang="en-US" altLang="ko-KR" sz="1100" dirty="0"/>
              <a:t>, </a:t>
            </a:r>
            <a:r>
              <a:rPr lang="en-US" altLang="ko-KR" sz="1100" dirty="0">
                <a:solidFill>
                  <a:srgbClr val="FF0000"/>
                </a:solidFill>
              </a:rPr>
              <a:t>keep_prob:0.7}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    c, _ = </a:t>
            </a:r>
            <a:r>
              <a:rPr lang="en-US" altLang="ko-KR" sz="1100" dirty="0" err="1"/>
              <a:t>sess.run</a:t>
            </a:r>
            <a:r>
              <a:rPr lang="en-US" altLang="ko-KR" sz="1100" dirty="0"/>
              <a:t>([cost, optimizer], </a:t>
            </a:r>
            <a:r>
              <a:rPr lang="en-US" altLang="ko-KR" sz="1100" dirty="0" err="1"/>
              <a:t>feed_dict</a:t>
            </a:r>
            <a:r>
              <a:rPr lang="en-US" altLang="ko-KR" sz="1100" dirty="0"/>
              <a:t>=</a:t>
            </a:r>
            <a:r>
              <a:rPr lang="en-US" altLang="ko-KR" sz="1100" dirty="0" err="1"/>
              <a:t>feed_dict</a:t>
            </a:r>
            <a:r>
              <a:rPr lang="en-US" altLang="ko-KR" sz="1100" dirty="0"/>
              <a:t>)</a:t>
            </a:r>
            <a:br>
              <a:rPr lang="en-US" altLang="ko-KR" sz="1100" dirty="0"/>
            </a:br>
            <a:r>
              <a:rPr lang="en-US" altLang="ko-KR" sz="1100" dirty="0"/>
              <a:t>    </a:t>
            </a:r>
            <a:r>
              <a:rPr lang="en-US" altLang="ko-KR" sz="1100" dirty="0" err="1"/>
              <a:t>avg_cost</a:t>
            </a:r>
            <a:r>
              <a:rPr lang="en-US" altLang="ko-KR" sz="1100" dirty="0"/>
              <a:t> += c / </a:t>
            </a:r>
            <a:r>
              <a:rPr lang="en-US" altLang="ko-KR" sz="1100" dirty="0" err="1" smtClean="0"/>
              <a:t>total_batch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>
                <a:latin typeface="나눔스퀘어 Bold" pitchFamily="50" charset="-127"/>
                <a:ea typeface="나눔스퀘어 Bold" pitchFamily="50" charset="-127"/>
              </a:rPr>
              <a:t>…</a:t>
            </a:r>
          </a:p>
          <a:p>
            <a:endParaRPr lang="en-US" altLang="ko-KR" sz="110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100" dirty="0" err="1"/>
              <a:t>correct_prediction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tf.equal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tf.argmax</a:t>
            </a:r>
            <a:r>
              <a:rPr lang="en-US" altLang="ko-KR" sz="1100" dirty="0"/>
              <a:t>(hypothesis, 1), </a:t>
            </a:r>
            <a:r>
              <a:rPr lang="en-US" altLang="ko-KR" sz="1100" dirty="0" err="1"/>
              <a:t>tf.argmax</a:t>
            </a:r>
            <a:r>
              <a:rPr lang="en-US" altLang="ko-KR" sz="1100" dirty="0"/>
              <a:t>(Y, 1))</a:t>
            </a:r>
            <a:br>
              <a:rPr lang="en-US" altLang="ko-KR" sz="1100" dirty="0"/>
            </a:br>
            <a:r>
              <a:rPr lang="en-US" altLang="ko-KR" sz="1100" dirty="0"/>
              <a:t>accuracy = </a:t>
            </a:r>
            <a:r>
              <a:rPr lang="en-US" altLang="ko-KR" sz="1100" dirty="0" err="1"/>
              <a:t>tf.reduce_mean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tf.cast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correct_prediction</a:t>
            </a:r>
            <a:r>
              <a:rPr lang="en-US" altLang="ko-KR" sz="1100" dirty="0"/>
              <a:t>, tf.float32))</a:t>
            </a:r>
            <a:br>
              <a:rPr lang="en-US" altLang="ko-KR" sz="1100" dirty="0"/>
            </a:br>
            <a:r>
              <a:rPr lang="en-US" altLang="ko-KR" sz="1100" dirty="0"/>
              <a:t>print(</a:t>
            </a:r>
            <a:r>
              <a:rPr lang="en-US" altLang="ko-KR" sz="1100" b="1" dirty="0"/>
              <a:t>'Accuracy:'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sess.run</a:t>
            </a:r>
            <a:r>
              <a:rPr lang="en-US" altLang="ko-KR" sz="1100" dirty="0"/>
              <a:t>(accuracy, </a:t>
            </a:r>
            <a:r>
              <a:rPr lang="en-US" altLang="ko-KR" sz="1100" dirty="0" err="1"/>
              <a:t>feed_dict</a:t>
            </a:r>
            <a:r>
              <a:rPr lang="en-US" altLang="ko-KR" sz="1100" dirty="0"/>
              <a:t>={X: </a:t>
            </a:r>
            <a:r>
              <a:rPr lang="en-US" altLang="ko-KR" sz="1100" dirty="0" err="1"/>
              <a:t>mnist.test.images</a:t>
            </a:r>
            <a:r>
              <a:rPr lang="en-US" altLang="ko-KR" sz="1100" dirty="0"/>
              <a:t>, Y: </a:t>
            </a:r>
            <a:r>
              <a:rPr lang="en-US" altLang="ko-KR" sz="1100" dirty="0" err="1"/>
              <a:t>mnist.test.labels</a:t>
            </a:r>
            <a:r>
              <a:rPr lang="en-US" altLang="ko-KR" sz="1100" dirty="0"/>
              <a:t>, </a:t>
            </a:r>
            <a:r>
              <a:rPr lang="en-US" altLang="ko-KR" sz="1100" dirty="0">
                <a:solidFill>
                  <a:srgbClr val="FF0000"/>
                </a:solidFill>
              </a:rPr>
              <a:t>keep_prob:1.0}</a:t>
            </a:r>
            <a:r>
              <a:rPr lang="en-US" altLang="ko-KR" sz="1100" dirty="0"/>
              <a:t>))</a:t>
            </a:r>
            <a:endParaRPr lang="en-US" altLang="ko-KR" sz="11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00192" y="3944089"/>
            <a:ext cx="17883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98%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의 정확도</a:t>
            </a:r>
            <a:endParaRPr lang="en-US" altLang="ko-KR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성공적인 정확도</a:t>
            </a:r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</a:rPr>
              <a:t>.</a:t>
            </a:r>
            <a:endParaRPr lang="ko-KR" altLang="en-US" sz="1200" dirty="0"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11266" name="Picture 2" descr="C:\Users\SeongYun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478" y="1940327"/>
            <a:ext cx="24003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28299" y="3547615"/>
            <a:ext cx="720080" cy="281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775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-1588" y="-1984"/>
            <a:ext cx="9144000" cy="72008"/>
            <a:chOff x="0" y="0"/>
            <a:chExt cx="9144000" cy="72008"/>
          </a:xfrm>
        </p:grpSpPr>
        <p:sp>
          <p:nvSpPr>
            <p:cNvPr id="26" name="직사각형 25"/>
            <p:cNvSpPr/>
            <p:nvPr/>
          </p:nvSpPr>
          <p:spPr>
            <a:xfrm>
              <a:off x="0" y="0"/>
              <a:ext cx="3060000" cy="72008"/>
            </a:xfrm>
            <a:prstGeom prst="rect">
              <a:avLst/>
            </a:prstGeom>
            <a:solidFill>
              <a:srgbClr val="F1646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042000" y="0"/>
              <a:ext cx="3060000" cy="72008"/>
            </a:xfrm>
            <a:prstGeom prst="rect">
              <a:avLst/>
            </a:prstGeom>
            <a:solidFill>
              <a:srgbClr val="FAC11E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084000" y="0"/>
              <a:ext cx="3060000" cy="72008"/>
            </a:xfrm>
            <a:prstGeom prst="rect">
              <a:avLst/>
            </a:prstGeom>
            <a:solidFill>
              <a:srgbClr val="0DA2B6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13941" y="260648"/>
            <a:ext cx="2480526" cy="714792"/>
            <a:chOff x="213941" y="260648"/>
            <a:chExt cx="1649970" cy="529029"/>
          </a:xfrm>
        </p:grpSpPr>
        <p:sp>
          <p:nvSpPr>
            <p:cNvPr id="12" name="TextBox 11"/>
            <p:cNvSpPr txBox="1"/>
            <p:nvPr/>
          </p:nvSpPr>
          <p:spPr>
            <a:xfrm>
              <a:off x="230416" y="260648"/>
              <a:ext cx="1542550" cy="341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ADAM Optimizers</a:t>
              </a:r>
              <a:endParaRPr lang="ko-KR" altLang="en-US" sz="24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스퀘어 Bold" pitchFamily="50" charset="-127"/>
                <a:ea typeface="나눔스퀘어 Bold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0416" y="539108"/>
              <a:ext cx="1633495" cy="250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-13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ReLU</a:t>
              </a:r>
              <a:r>
                <a:rPr lang="en-US" altLang="ko-KR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 better non-linearity</a:t>
              </a:r>
              <a:endParaRPr lang="ko-KR" altLang="en-US" sz="16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itchFamily="50" charset="-127"/>
                <a:ea typeface="나눔스퀘어 Bold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2206" y="503408"/>
              <a:ext cx="468339" cy="44869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44" tIns="60972" rIns="121944" bIns="60972"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481035" y="157667"/>
            <a:ext cx="562498" cy="562498"/>
            <a:chOff x="6473269" y="539108"/>
            <a:chExt cx="721936" cy="721936"/>
          </a:xfrm>
        </p:grpSpPr>
        <p:sp>
          <p:nvSpPr>
            <p:cNvPr id="3" name="타원 2"/>
            <p:cNvSpPr/>
            <p:nvPr/>
          </p:nvSpPr>
          <p:spPr>
            <a:xfrm>
              <a:off x="6473269" y="539108"/>
              <a:ext cx="721936" cy="721936"/>
            </a:xfrm>
            <a:prstGeom prst="ellipse">
              <a:avLst/>
            </a:prstGeom>
            <a:noFill/>
            <a:ln w="38100">
              <a:solidFill>
                <a:srgbClr val="FF69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623384" y="698177"/>
              <a:ext cx="446837" cy="488944"/>
              <a:chOff x="6562619" y="672486"/>
              <a:chExt cx="1453743" cy="1590735"/>
            </a:xfrm>
          </p:grpSpPr>
          <p:sp>
            <p:nvSpPr>
              <p:cNvPr id="24" name="이등변 삼각형 23"/>
              <p:cNvSpPr/>
              <p:nvPr/>
            </p:nvSpPr>
            <p:spPr>
              <a:xfrm rot="6050290">
                <a:off x="7048634" y="1372662"/>
                <a:ext cx="956526" cy="824592"/>
              </a:xfrm>
              <a:prstGeom prst="triangle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rgbClr val="0DA2B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7208462" y="760012"/>
                <a:ext cx="807900" cy="805903"/>
              </a:xfrm>
              <a:prstGeom prst="roundRect">
                <a:avLst>
                  <a:gd name="adj" fmla="val 50000"/>
                </a:avLst>
              </a:prstGeom>
              <a:solidFill>
                <a:sysClr val="window" lastClr="FFFFFF"/>
              </a:solidFill>
              <a:ln w="38100" cap="flat" cmpd="sng" algn="ctr">
                <a:solidFill>
                  <a:srgbClr val="FAC11E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 rot="20870764">
                <a:off x="6562619" y="672486"/>
                <a:ext cx="807900" cy="805903"/>
              </a:xfrm>
              <a:prstGeom prst="roundRect">
                <a:avLst>
                  <a:gd name="adj" fmla="val 13731"/>
                </a:avLst>
              </a:prstGeom>
              <a:solidFill>
                <a:sysClr val="window" lastClr="FFFFFF"/>
              </a:solidFill>
              <a:ln w="38100" cap="flat" cmpd="sng" algn="ctr">
                <a:solidFill>
                  <a:srgbClr val="F1646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6" name="직사각형 5"/>
          <p:cNvSpPr/>
          <p:nvPr/>
        </p:nvSpPr>
        <p:spPr>
          <a:xfrm>
            <a:off x="8790775" y="6506490"/>
            <a:ext cx="332783" cy="332783"/>
          </a:xfrm>
          <a:prstGeom prst="rect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 Bold" pitchFamily="50" charset="-127"/>
                <a:ea typeface="나눔스퀘어 Bold" pitchFamily="50" charset="-127"/>
              </a:rPr>
              <a:t>4</a:t>
            </a:r>
            <a:endParaRPr lang="ko-KR" altLang="en-US" b="1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752669" y="6506490"/>
            <a:ext cx="370889" cy="332783"/>
          </a:xfrm>
          <a:prstGeom prst="rect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나눔스퀘어 Bold" pitchFamily="50" charset="-127"/>
                <a:ea typeface="나눔스퀘어 Bold" pitchFamily="50" charset="-127"/>
              </a:rPr>
              <a:t>25</a:t>
            </a:r>
            <a:endParaRPr lang="ko-KR" altLang="en-US" sz="1200" b="1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7668" y="1587581"/>
            <a:ext cx="7996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itchFamily="50" charset="-127"/>
                <a:ea typeface="나눔스퀘어 Bold" pitchFamily="50" charset="-127"/>
              </a:rPr>
              <a:t>t</a:t>
            </a:r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rain = </a:t>
            </a:r>
            <a:r>
              <a:rPr lang="en-US" altLang="ko-KR" sz="1400" dirty="0" err="1" smtClean="0">
                <a:latin typeface="나눔스퀘어 Bold" pitchFamily="50" charset="-127"/>
                <a:ea typeface="나눔스퀘어 Bold" pitchFamily="50" charset="-127"/>
              </a:rPr>
              <a:t>tf.train.GradientDescentOptimizer</a:t>
            </a:r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sz="1400" dirty="0" err="1" smtClean="0">
                <a:latin typeface="나눔스퀘어 Bold" pitchFamily="50" charset="-127"/>
                <a:ea typeface="나눔스퀘어 Bold" pitchFamily="50" charset="-127"/>
              </a:rPr>
              <a:t>learning_rate</a:t>
            </a:r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=0.1).minimize(cost)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7668" y="2634876"/>
            <a:ext cx="7996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ADAM = A Method for Stochastic Optimization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10242" name="Picture 2" descr="C:\Users\SeongYun\Desktop\213D153857A0BA0D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49" y="2930697"/>
            <a:ext cx="64103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247668" y="2050975"/>
            <a:ext cx="7996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Optimizer = </a:t>
            </a:r>
            <a:r>
              <a:rPr lang="en-US" altLang="ko-KR" sz="1400" dirty="0" err="1" smtClean="0">
                <a:latin typeface="나눔스퀘어 Bold" pitchFamily="50" charset="-127"/>
                <a:ea typeface="나눔스퀘어 Bold" pitchFamily="50" charset="-127"/>
              </a:rPr>
              <a:t>tf.train.AdamOptimizer</a:t>
            </a:r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sz="1400" dirty="0" err="1" smtClean="0">
                <a:latin typeface="나눔스퀘어 Bold" pitchFamily="50" charset="-127"/>
                <a:ea typeface="나눔스퀘어 Bold" pitchFamily="50" charset="-127"/>
              </a:rPr>
              <a:t>learning_rate</a:t>
            </a:r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 = </a:t>
            </a:r>
            <a:r>
              <a:rPr lang="en-US" altLang="ko-KR" sz="1400" dirty="0" err="1" smtClean="0">
                <a:latin typeface="나눔스퀘어 Bold" pitchFamily="50" charset="-127"/>
                <a:ea typeface="나눔스퀘어 Bold" pitchFamily="50" charset="-127"/>
              </a:rPr>
              <a:t>learning_rate</a:t>
            </a:r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).minimize(cost)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7668" y="1279804"/>
            <a:ext cx="7996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*</a:t>
            </a:r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적용법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3957712" y="1900024"/>
            <a:ext cx="648072" cy="155617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07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-1588" y="-1984"/>
            <a:ext cx="9144000" cy="72008"/>
            <a:chOff x="0" y="0"/>
            <a:chExt cx="9144000" cy="72008"/>
          </a:xfrm>
        </p:grpSpPr>
        <p:sp>
          <p:nvSpPr>
            <p:cNvPr id="26" name="직사각형 25"/>
            <p:cNvSpPr/>
            <p:nvPr/>
          </p:nvSpPr>
          <p:spPr>
            <a:xfrm>
              <a:off x="0" y="0"/>
              <a:ext cx="3060000" cy="72008"/>
            </a:xfrm>
            <a:prstGeom prst="rect">
              <a:avLst/>
            </a:prstGeom>
            <a:solidFill>
              <a:srgbClr val="F1646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042000" y="0"/>
              <a:ext cx="3060000" cy="72008"/>
            </a:xfrm>
            <a:prstGeom prst="rect">
              <a:avLst/>
            </a:prstGeom>
            <a:solidFill>
              <a:srgbClr val="FAC11E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084000" y="0"/>
              <a:ext cx="3060000" cy="72008"/>
            </a:xfrm>
            <a:prstGeom prst="rect">
              <a:avLst/>
            </a:prstGeom>
            <a:solidFill>
              <a:srgbClr val="0DA2B6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13941" y="260648"/>
            <a:ext cx="2480522" cy="714792"/>
            <a:chOff x="213941" y="260648"/>
            <a:chExt cx="1649970" cy="529029"/>
          </a:xfrm>
        </p:grpSpPr>
        <p:sp>
          <p:nvSpPr>
            <p:cNvPr id="12" name="TextBox 11"/>
            <p:cNvSpPr txBox="1"/>
            <p:nvPr/>
          </p:nvSpPr>
          <p:spPr>
            <a:xfrm>
              <a:off x="230416" y="260648"/>
              <a:ext cx="1331174" cy="341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NN(Neural Net)</a:t>
              </a:r>
              <a:endParaRPr lang="ko-KR" altLang="en-US" sz="24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스퀘어 Bold" pitchFamily="50" charset="-127"/>
                <a:ea typeface="나눔스퀘어 Bold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0416" y="539108"/>
              <a:ext cx="1633495" cy="250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-13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ReLU</a:t>
              </a:r>
              <a:r>
                <a:rPr lang="en-US" altLang="ko-KR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 better non-linearity</a:t>
              </a:r>
              <a:endParaRPr lang="ko-KR" altLang="en-US" sz="16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itchFamily="50" charset="-127"/>
                <a:ea typeface="나눔스퀘어 Bold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2206" y="503408"/>
              <a:ext cx="468339" cy="44869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44" tIns="60972" rIns="121944" bIns="60972"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481035" y="157667"/>
            <a:ext cx="562498" cy="562498"/>
            <a:chOff x="6473269" y="539108"/>
            <a:chExt cx="721936" cy="721936"/>
          </a:xfrm>
        </p:grpSpPr>
        <p:sp>
          <p:nvSpPr>
            <p:cNvPr id="3" name="타원 2"/>
            <p:cNvSpPr/>
            <p:nvPr/>
          </p:nvSpPr>
          <p:spPr>
            <a:xfrm>
              <a:off x="6473269" y="539108"/>
              <a:ext cx="721936" cy="721936"/>
            </a:xfrm>
            <a:prstGeom prst="ellipse">
              <a:avLst/>
            </a:prstGeom>
            <a:noFill/>
            <a:ln w="38100">
              <a:solidFill>
                <a:srgbClr val="FF69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623384" y="698177"/>
              <a:ext cx="446837" cy="488944"/>
              <a:chOff x="6562619" y="672486"/>
              <a:chExt cx="1453743" cy="1590735"/>
            </a:xfrm>
          </p:grpSpPr>
          <p:sp>
            <p:nvSpPr>
              <p:cNvPr id="24" name="이등변 삼각형 23"/>
              <p:cNvSpPr/>
              <p:nvPr/>
            </p:nvSpPr>
            <p:spPr>
              <a:xfrm rot="6050290">
                <a:off x="7048634" y="1372662"/>
                <a:ext cx="956526" cy="824592"/>
              </a:xfrm>
              <a:prstGeom prst="triangle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rgbClr val="0DA2B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7208462" y="760012"/>
                <a:ext cx="807900" cy="805903"/>
              </a:xfrm>
              <a:prstGeom prst="roundRect">
                <a:avLst>
                  <a:gd name="adj" fmla="val 50000"/>
                </a:avLst>
              </a:prstGeom>
              <a:solidFill>
                <a:sysClr val="window" lastClr="FFFFFF"/>
              </a:solidFill>
              <a:ln w="38100" cap="flat" cmpd="sng" algn="ctr">
                <a:solidFill>
                  <a:srgbClr val="FAC11E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 rot="20870764">
                <a:off x="6562619" y="672486"/>
                <a:ext cx="807900" cy="805903"/>
              </a:xfrm>
              <a:prstGeom prst="roundRect">
                <a:avLst>
                  <a:gd name="adj" fmla="val 13731"/>
                </a:avLst>
              </a:prstGeom>
              <a:solidFill>
                <a:sysClr val="window" lastClr="FFFFFF"/>
              </a:solidFill>
              <a:ln w="38100" cap="flat" cmpd="sng" algn="ctr">
                <a:solidFill>
                  <a:srgbClr val="F1646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6" name="직사각형 5"/>
          <p:cNvSpPr/>
          <p:nvPr/>
        </p:nvSpPr>
        <p:spPr>
          <a:xfrm>
            <a:off x="8790775" y="6506490"/>
            <a:ext cx="332783" cy="332783"/>
          </a:xfrm>
          <a:prstGeom prst="rect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 Bold" pitchFamily="50" charset="-127"/>
                <a:ea typeface="나눔스퀘어 Bold" pitchFamily="50" charset="-127"/>
              </a:rPr>
              <a:t>3</a:t>
            </a:r>
            <a:endParaRPr lang="ko-KR" altLang="en-US" b="1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1433" y="1700808"/>
            <a:ext cx="6641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뉴런 학습을 통해 문제를 더 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Deep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하고 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Wide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하게 학습시켜 해결하는 모델      </a:t>
            </a:r>
          </a:p>
        </p:txBody>
      </p:sp>
      <p:pic>
        <p:nvPicPr>
          <p:cNvPr id="2050" name="Picture 2" descr="C:\Users\SeongYun\Desktop\1_BMdnuQUqGEb_FSEmYIxw5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4" y="2394274"/>
            <a:ext cx="486727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70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-1588" y="-1984"/>
            <a:ext cx="9144000" cy="72008"/>
            <a:chOff x="0" y="0"/>
            <a:chExt cx="9144000" cy="72008"/>
          </a:xfrm>
        </p:grpSpPr>
        <p:sp>
          <p:nvSpPr>
            <p:cNvPr id="26" name="직사각형 25"/>
            <p:cNvSpPr/>
            <p:nvPr/>
          </p:nvSpPr>
          <p:spPr>
            <a:xfrm>
              <a:off x="0" y="0"/>
              <a:ext cx="3060000" cy="72008"/>
            </a:xfrm>
            <a:prstGeom prst="rect">
              <a:avLst/>
            </a:prstGeom>
            <a:solidFill>
              <a:srgbClr val="F1646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042000" y="0"/>
              <a:ext cx="3060000" cy="72008"/>
            </a:xfrm>
            <a:prstGeom prst="rect">
              <a:avLst/>
            </a:prstGeom>
            <a:solidFill>
              <a:srgbClr val="FAC11E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084000" y="0"/>
              <a:ext cx="3060000" cy="72008"/>
            </a:xfrm>
            <a:prstGeom prst="rect">
              <a:avLst/>
            </a:prstGeom>
            <a:solidFill>
              <a:srgbClr val="0DA2B6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13941" y="260648"/>
            <a:ext cx="3234686" cy="714792"/>
            <a:chOff x="213941" y="260648"/>
            <a:chExt cx="2151618" cy="529029"/>
          </a:xfrm>
        </p:grpSpPr>
        <p:sp>
          <p:nvSpPr>
            <p:cNvPr id="12" name="TextBox 11"/>
            <p:cNvSpPr txBox="1"/>
            <p:nvPr/>
          </p:nvSpPr>
          <p:spPr>
            <a:xfrm>
              <a:off x="230416" y="260648"/>
              <a:ext cx="2135143" cy="341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NN(Neural Net)’s Sigmoid</a:t>
              </a:r>
              <a:endParaRPr lang="ko-KR" altLang="en-US" sz="24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스퀘어 Bold" pitchFamily="50" charset="-127"/>
                <a:ea typeface="나눔스퀘어 Bold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0416" y="539108"/>
              <a:ext cx="1633495" cy="250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-13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ReLU</a:t>
              </a:r>
              <a:r>
                <a:rPr lang="en-US" altLang="ko-KR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 better non-linearity</a:t>
              </a:r>
              <a:endParaRPr lang="ko-KR" altLang="en-US" sz="16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itchFamily="50" charset="-127"/>
                <a:ea typeface="나눔스퀘어 Bold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2206" y="503408"/>
              <a:ext cx="468339" cy="44869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44" tIns="60972" rIns="121944" bIns="60972"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481035" y="157667"/>
            <a:ext cx="562498" cy="562498"/>
            <a:chOff x="6473269" y="539108"/>
            <a:chExt cx="721936" cy="721936"/>
          </a:xfrm>
        </p:grpSpPr>
        <p:sp>
          <p:nvSpPr>
            <p:cNvPr id="3" name="타원 2"/>
            <p:cNvSpPr/>
            <p:nvPr/>
          </p:nvSpPr>
          <p:spPr>
            <a:xfrm>
              <a:off x="6473269" y="539108"/>
              <a:ext cx="721936" cy="721936"/>
            </a:xfrm>
            <a:prstGeom prst="ellipse">
              <a:avLst/>
            </a:prstGeom>
            <a:noFill/>
            <a:ln w="38100">
              <a:solidFill>
                <a:srgbClr val="FF69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623384" y="698177"/>
              <a:ext cx="446837" cy="488944"/>
              <a:chOff x="6562619" y="672486"/>
              <a:chExt cx="1453743" cy="1590735"/>
            </a:xfrm>
          </p:grpSpPr>
          <p:sp>
            <p:nvSpPr>
              <p:cNvPr id="24" name="이등변 삼각형 23"/>
              <p:cNvSpPr/>
              <p:nvPr/>
            </p:nvSpPr>
            <p:spPr>
              <a:xfrm rot="6050290">
                <a:off x="7048634" y="1372662"/>
                <a:ext cx="956526" cy="824592"/>
              </a:xfrm>
              <a:prstGeom prst="triangle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rgbClr val="0DA2B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7208462" y="760012"/>
                <a:ext cx="807900" cy="805903"/>
              </a:xfrm>
              <a:prstGeom prst="roundRect">
                <a:avLst>
                  <a:gd name="adj" fmla="val 50000"/>
                </a:avLst>
              </a:prstGeom>
              <a:solidFill>
                <a:sysClr val="window" lastClr="FFFFFF"/>
              </a:solidFill>
              <a:ln w="38100" cap="flat" cmpd="sng" algn="ctr">
                <a:solidFill>
                  <a:srgbClr val="FAC11E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 rot="20870764">
                <a:off x="6562619" y="672486"/>
                <a:ext cx="807900" cy="805903"/>
              </a:xfrm>
              <a:prstGeom prst="roundRect">
                <a:avLst>
                  <a:gd name="adj" fmla="val 13731"/>
                </a:avLst>
              </a:prstGeom>
              <a:solidFill>
                <a:sysClr val="window" lastClr="FFFFFF"/>
              </a:solidFill>
              <a:ln w="38100" cap="flat" cmpd="sng" algn="ctr">
                <a:solidFill>
                  <a:srgbClr val="F1646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6" name="직사각형 5"/>
          <p:cNvSpPr/>
          <p:nvPr/>
        </p:nvSpPr>
        <p:spPr>
          <a:xfrm>
            <a:off x="8790775" y="6506490"/>
            <a:ext cx="332783" cy="332783"/>
          </a:xfrm>
          <a:prstGeom prst="rect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 Bold" pitchFamily="50" charset="-127"/>
                <a:ea typeface="나눔스퀘어 Bold" pitchFamily="50" charset="-127"/>
              </a:rPr>
              <a:t>4</a:t>
            </a:r>
            <a:endParaRPr lang="ko-KR" altLang="en-US" b="1" dirty="0"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3074" name="Picture 2" descr="C:\Users\SeongYun\Desktop\neuralNetwork_a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7" y="1943819"/>
            <a:ext cx="43910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1102" y="1167012"/>
            <a:ext cx="8040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나눔스퀘어 Bold"/>
              </a:rPr>
              <a:t>신경망 사이의 출력 값을 </a:t>
            </a:r>
            <a:r>
              <a:rPr lang="en-US" altLang="ko-KR" dirty="0">
                <a:ea typeface="나눔스퀘어 Bold"/>
              </a:rPr>
              <a:t>Sigmoid</a:t>
            </a:r>
            <a:r>
              <a:rPr lang="ko-KR" altLang="en-US" dirty="0">
                <a:ea typeface="나눔스퀘어 Bold"/>
              </a:rPr>
              <a:t>함수를 적용시켜준다</a:t>
            </a:r>
            <a:r>
              <a:rPr lang="en-US" altLang="ko-KR" dirty="0">
                <a:ea typeface="나눔스퀘어 Bold"/>
              </a:rPr>
              <a:t>.</a:t>
            </a:r>
          </a:p>
          <a:p>
            <a:endParaRPr lang="en-US" altLang="ko-KR" dirty="0">
              <a:ea typeface="나눔스퀘어 Bold"/>
            </a:endParaRPr>
          </a:p>
          <a:p>
            <a:r>
              <a:rPr lang="en-US" altLang="ko-KR" dirty="0">
                <a:ea typeface="나눔스퀘어 Bold"/>
              </a:rPr>
              <a:t>Ex)AND</a:t>
            </a:r>
            <a:r>
              <a:rPr lang="ko-KR" altLang="en-US" dirty="0">
                <a:ea typeface="나눔스퀘어 Bold"/>
              </a:rPr>
              <a:t>게이트   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3273688-ADA3-4166-99DF-C2E765D6986D}"/>
              </a:ext>
            </a:extLst>
          </p:cNvPr>
          <p:cNvSpPr/>
          <p:nvPr/>
        </p:nvSpPr>
        <p:spPr>
          <a:xfrm>
            <a:off x="3779912" y="3429000"/>
            <a:ext cx="72008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*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E0959033-9C83-4B69-B613-5EEBDF593305}"/>
              </a:ext>
            </a:extLst>
          </p:cNvPr>
          <p:cNvSpPr/>
          <p:nvPr/>
        </p:nvSpPr>
        <p:spPr>
          <a:xfrm>
            <a:off x="3779912" y="4090565"/>
            <a:ext cx="72008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*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33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-1588" y="-1984"/>
            <a:ext cx="9144000" cy="72008"/>
            <a:chOff x="0" y="0"/>
            <a:chExt cx="9144000" cy="72008"/>
          </a:xfrm>
        </p:grpSpPr>
        <p:sp>
          <p:nvSpPr>
            <p:cNvPr id="26" name="직사각형 25"/>
            <p:cNvSpPr/>
            <p:nvPr/>
          </p:nvSpPr>
          <p:spPr>
            <a:xfrm>
              <a:off x="0" y="0"/>
              <a:ext cx="3060000" cy="72008"/>
            </a:xfrm>
            <a:prstGeom prst="rect">
              <a:avLst/>
            </a:prstGeom>
            <a:solidFill>
              <a:srgbClr val="F1646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042000" y="0"/>
              <a:ext cx="3060000" cy="72008"/>
            </a:xfrm>
            <a:prstGeom prst="rect">
              <a:avLst/>
            </a:prstGeom>
            <a:solidFill>
              <a:srgbClr val="FAC11E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084000" y="0"/>
              <a:ext cx="3060000" cy="72008"/>
            </a:xfrm>
            <a:prstGeom prst="rect">
              <a:avLst/>
            </a:prstGeom>
            <a:solidFill>
              <a:srgbClr val="0DA2B6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13941" y="260648"/>
            <a:ext cx="2480522" cy="714792"/>
            <a:chOff x="213941" y="260648"/>
            <a:chExt cx="1649970" cy="529029"/>
          </a:xfrm>
        </p:grpSpPr>
        <p:sp>
          <p:nvSpPr>
            <p:cNvPr id="12" name="TextBox 11"/>
            <p:cNvSpPr txBox="1"/>
            <p:nvPr/>
          </p:nvSpPr>
          <p:spPr>
            <a:xfrm>
              <a:off x="230416" y="260648"/>
              <a:ext cx="1495423" cy="341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What is problem?</a:t>
              </a:r>
              <a:endParaRPr lang="ko-KR" altLang="en-US" sz="24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스퀘어 Bold" pitchFamily="50" charset="-127"/>
                <a:ea typeface="나눔스퀘어 Bold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0416" y="539108"/>
              <a:ext cx="1633495" cy="250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-13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ReLU</a:t>
              </a:r>
              <a:r>
                <a:rPr lang="en-US" altLang="ko-KR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 better non-linearity</a:t>
              </a:r>
              <a:endParaRPr lang="ko-KR" altLang="en-US" sz="16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itchFamily="50" charset="-127"/>
                <a:ea typeface="나눔스퀘어 Bold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2206" y="503408"/>
              <a:ext cx="468339" cy="44869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44" tIns="60972" rIns="121944" bIns="60972"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481035" y="157667"/>
            <a:ext cx="562498" cy="562498"/>
            <a:chOff x="6473269" y="539108"/>
            <a:chExt cx="721936" cy="721936"/>
          </a:xfrm>
        </p:grpSpPr>
        <p:sp>
          <p:nvSpPr>
            <p:cNvPr id="3" name="타원 2"/>
            <p:cNvSpPr/>
            <p:nvPr/>
          </p:nvSpPr>
          <p:spPr>
            <a:xfrm>
              <a:off x="6473269" y="539108"/>
              <a:ext cx="721936" cy="721936"/>
            </a:xfrm>
            <a:prstGeom prst="ellipse">
              <a:avLst/>
            </a:prstGeom>
            <a:noFill/>
            <a:ln w="38100">
              <a:solidFill>
                <a:srgbClr val="FF69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623384" y="698177"/>
              <a:ext cx="446837" cy="488944"/>
              <a:chOff x="6562619" y="672486"/>
              <a:chExt cx="1453743" cy="1590735"/>
            </a:xfrm>
          </p:grpSpPr>
          <p:sp>
            <p:nvSpPr>
              <p:cNvPr id="24" name="이등변 삼각형 23"/>
              <p:cNvSpPr/>
              <p:nvPr/>
            </p:nvSpPr>
            <p:spPr>
              <a:xfrm rot="6050290">
                <a:off x="7048634" y="1372662"/>
                <a:ext cx="956526" cy="824592"/>
              </a:xfrm>
              <a:prstGeom prst="triangle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rgbClr val="0DA2B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7208462" y="760012"/>
                <a:ext cx="807900" cy="805903"/>
              </a:xfrm>
              <a:prstGeom prst="roundRect">
                <a:avLst>
                  <a:gd name="adj" fmla="val 50000"/>
                </a:avLst>
              </a:prstGeom>
              <a:solidFill>
                <a:sysClr val="window" lastClr="FFFFFF"/>
              </a:solidFill>
              <a:ln w="38100" cap="flat" cmpd="sng" algn="ctr">
                <a:solidFill>
                  <a:srgbClr val="FAC11E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 rot="20870764">
                <a:off x="6562619" y="672486"/>
                <a:ext cx="807900" cy="805903"/>
              </a:xfrm>
              <a:prstGeom prst="roundRect">
                <a:avLst>
                  <a:gd name="adj" fmla="val 13731"/>
                </a:avLst>
              </a:prstGeom>
              <a:solidFill>
                <a:sysClr val="window" lastClr="FFFFFF"/>
              </a:solidFill>
              <a:ln w="38100" cap="flat" cmpd="sng" algn="ctr">
                <a:solidFill>
                  <a:srgbClr val="F1646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6" name="직사각형 5"/>
          <p:cNvSpPr/>
          <p:nvPr/>
        </p:nvSpPr>
        <p:spPr>
          <a:xfrm>
            <a:off x="8790775" y="6506490"/>
            <a:ext cx="332783" cy="332783"/>
          </a:xfrm>
          <a:prstGeom prst="rect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 Bold" pitchFamily="50" charset="-127"/>
                <a:ea typeface="나눔스퀘어 Bold" pitchFamily="50" charset="-127"/>
              </a:rPr>
              <a:t>5</a:t>
            </a:r>
            <a:endParaRPr lang="ko-KR" altLang="en-US" b="1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0264" y="1495689"/>
            <a:ext cx="804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나눔스퀘어 Bold"/>
              </a:rPr>
              <a:t>더 </a:t>
            </a:r>
            <a:r>
              <a:rPr lang="en-US" altLang="ko-KR" dirty="0">
                <a:ea typeface="나눔스퀘어 Bold"/>
              </a:rPr>
              <a:t>Deep </a:t>
            </a:r>
            <a:r>
              <a:rPr lang="ko-KR" altLang="en-US" dirty="0">
                <a:ea typeface="나눔스퀘어 Bold"/>
              </a:rPr>
              <a:t>하고 </a:t>
            </a:r>
            <a:r>
              <a:rPr lang="en-US" altLang="ko-KR" dirty="0">
                <a:ea typeface="나눔스퀘어 Bold"/>
              </a:rPr>
              <a:t>Wide</a:t>
            </a:r>
            <a:r>
              <a:rPr lang="ko-KR" altLang="en-US" dirty="0">
                <a:ea typeface="나눔스퀘어 Bold"/>
              </a:rPr>
              <a:t>한 형태의 </a:t>
            </a:r>
            <a:r>
              <a:rPr lang="ko-KR" altLang="en-US" dirty="0" smtClean="0">
                <a:ea typeface="나눔스퀘어 Bold"/>
              </a:rPr>
              <a:t>신경망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(NN)</a:t>
            </a:r>
            <a:r>
              <a:rPr lang="ko-KR" altLang="en-US" dirty="0" smtClean="0">
                <a:ea typeface="나눔스퀘어 Bold"/>
              </a:rPr>
              <a:t>은 </a:t>
            </a:r>
            <a:r>
              <a:rPr lang="ko-KR" altLang="en-US" dirty="0">
                <a:ea typeface="나눔스퀘어 Bold"/>
              </a:rPr>
              <a:t>올바른 결과값을 도출할 수 있을까</a:t>
            </a:r>
            <a:r>
              <a:rPr lang="en-US" altLang="ko-KR" dirty="0">
                <a:ea typeface="나눔스퀘어 Bold"/>
              </a:rPr>
              <a:t>?</a:t>
            </a:r>
            <a:endParaRPr lang="ko-KR" altLang="en-US" dirty="0">
              <a:ea typeface="나눔스퀘어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2276872"/>
            <a:ext cx="477045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x_data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 =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np.array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([[0, 0], [0, 1], [1, 0], [1, 1]],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dtype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=np.float32)</a:t>
            </a:r>
          </a:p>
          <a:p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y_data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 =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np.array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([[0], [1], [1], [0]],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dtype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=np.float32)</a:t>
            </a:r>
          </a:p>
          <a:p>
            <a:endParaRPr lang="en-US" altLang="ko-KR" sz="1100" dirty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X =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tf.placeholder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(tf.float32, [None, 2])</a:t>
            </a:r>
          </a:p>
          <a:p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Y =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tf.placeholder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(tf.float32, [None, 1])</a:t>
            </a:r>
          </a:p>
          <a:p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W1 =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tf.Variable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tf.random_uniform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([2,5], -1.0, 1.0), name='weight1')</a:t>
            </a:r>
          </a:p>
          <a:p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b1 =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tf.Variable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tf.zeros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([5]), name='bias1')</a:t>
            </a:r>
          </a:p>
          <a:p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W2 =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tf.Variable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tf.random_uniform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([5, 5], -1.0, 1.0), name='weight2')</a:t>
            </a:r>
          </a:p>
          <a:p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b2 =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tf.Variable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tf.zeros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([5]), name='bias2')</a:t>
            </a:r>
          </a:p>
          <a:p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	</a:t>
            </a:r>
            <a:r>
              <a:rPr lang="en-US" altLang="ko-KR" sz="1100" dirty="0" smtClean="0">
                <a:latin typeface="나눔스퀘어 Bold" pitchFamily="50" charset="-127"/>
                <a:ea typeface="나눔스퀘어 Bold" pitchFamily="50" charset="-127"/>
              </a:rPr>
              <a:t>	…………</a:t>
            </a:r>
          </a:p>
          <a:p>
            <a:r>
              <a:rPr lang="en-US" altLang="ko-KR" sz="1100" dirty="0" smtClean="0">
                <a:latin typeface="나눔스퀘어 Bold" pitchFamily="50" charset="-127"/>
                <a:ea typeface="나눔스퀘어 Bold" pitchFamily="50" charset="-127"/>
              </a:rPr>
              <a:t>		…………</a:t>
            </a:r>
            <a:endParaRPr lang="en-US" altLang="ko-KR" sz="1100" dirty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W9 =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tf.Variable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tf.random_uniform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([5, 5], -1.0, 1.0), name='weight9')</a:t>
            </a:r>
          </a:p>
          <a:p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b9 =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tf.Variable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tf.zeros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([5]), name='bias9')</a:t>
            </a:r>
          </a:p>
          <a:p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W10 =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tf.Variable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tf.random_uniform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([5, 1], -1.0, 1.0), name='weight10')</a:t>
            </a:r>
          </a:p>
          <a:p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b10 =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tf.Variable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tf.zeros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([1]), name='bias10')</a:t>
            </a:r>
          </a:p>
          <a:p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L1 =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</a:t>
            </a:r>
            <a:r>
              <a:rPr lang="en-US" altLang="ko-KR" sz="1100" dirty="0" smtClean="0">
                <a:latin typeface="나눔스퀘어 Bold" pitchFamily="50" charset="-127"/>
                <a:ea typeface="나눔스퀘어 Bold" pitchFamily="50" charset="-127"/>
              </a:rPr>
              <a:t>.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 sigmoid</a:t>
            </a:r>
            <a:r>
              <a:rPr lang="en-US" altLang="ko-KR" sz="1100" dirty="0" smtClean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sz="1100" dirty="0" err="1" smtClean="0">
                <a:latin typeface="나눔스퀘어 Bold" pitchFamily="50" charset="-127"/>
                <a:ea typeface="나눔스퀘어 Bold" pitchFamily="50" charset="-127"/>
              </a:rPr>
              <a:t>tf.matmul</a:t>
            </a:r>
            <a:r>
              <a:rPr lang="en-US" altLang="ko-KR" sz="1100" dirty="0" smtClean="0">
                <a:latin typeface="나눔스퀘어 Bold" pitchFamily="50" charset="-127"/>
                <a:ea typeface="나눔스퀘어 Bold" pitchFamily="50" charset="-127"/>
              </a:rPr>
              <a:t>(X,W1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) + b1)</a:t>
            </a:r>
          </a:p>
          <a:p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L2 =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</a:t>
            </a:r>
            <a:r>
              <a:rPr lang="en-US" altLang="ko-KR" sz="1100" dirty="0" smtClean="0">
                <a:latin typeface="나눔스퀘어 Bold" pitchFamily="50" charset="-127"/>
                <a:ea typeface="나눔스퀘어 Bold" pitchFamily="50" charset="-127"/>
              </a:rPr>
              <a:t>.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 sigmoid</a:t>
            </a:r>
            <a:r>
              <a:rPr lang="en-US" altLang="ko-KR" sz="1100" dirty="0" smtClean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sz="1100" dirty="0" err="1" smtClean="0">
                <a:latin typeface="나눔스퀘어 Bold" pitchFamily="50" charset="-127"/>
                <a:ea typeface="나눔스퀘어 Bold" pitchFamily="50" charset="-127"/>
              </a:rPr>
              <a:t>tf.matmul</a:t>
            </a:r>
            <a:r>
              <a:rPr lang="en-US" altLang="ko-KR" sz="1100" dirty="0" smtClean="0">
                <a:latin typeface="나눔스퀘어 Bold" pitchFamily="50" charset="-127"/>
                <a:ea typeface="나눔스퀘어 Bold" pitchFamily="50" charset="-127"/>
              </a:rPr>
              <a:t>(L1,W2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) + b2</a:t>
            </a:r>
            <a:r>
              <a:rPr lang="en-US" altLang="ko-KR" sz="1100" dirty="0" smtClean="0">
                <a:latin typeface="나눔스퀘어 Bold" pitchFamily="50" charset="-127"/>
                <a:ea typeface="나눔스퀘어 Bold" pitchFamily="50" charset="-127"/>
              </a:rPr>
              <a:t>)</a:t>
            </a:r>
          </a:p>
          <a:p>
            <a:endParaRPr lang="en-US" altLang="ko-KR" sz="1100" dirty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100" dirty="0" smtClean="0">
                <a:latin typeface="나눔스퀘어 Bold" pitchFamily="50" charset="-127"/>
                <a:ea typeface="나눔스퀘어 Bold" pitchFamily="50" charset="-127"/>
              </a:rPr>
              <a:t>		…………</a:t>
            </a:r>
            <a:endParaRPr lang="en-US" altLang="ko-KR" sz="1100" dirty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100" dirty="0" smtClean="0">
                <a:latin typeface="나눔스퀘어 Bold" pitchFamily="50" charset="-127"/>
                <a:ea typeface="나눔스퀘어 Bold" pitchFamily="50" charset="-127"/>
              </a:rPr>
              <a:t>L9 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=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</a:t>
            </a:r>
            <a:r>
              <a:rPr lang="en-US" altLang="ko-KR" sz="1100" dirty="0" smtClean="0">
                <a:latin typeface="나눔스퀘어 Bold" pitchFamily="50" charset="-127"/>
                <a:ea typeface="나눔스퀘어 Bold" pitchFamily="50" charset="-127"/>
              </a:rPr>
              <a:t>.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 sigmoid</a:t>
            </a:r>
            <a:r>
              <a:rPr lang="en-US" altLang="ko-KR" sz="1100" dirty="0" smtClean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sz="1100" dirty="0" err="1" smtClean="0">
                <a:latin typeface="나눔스퀘어 Bold" pitchFamily="50" charset="-127"/>
                <a:ea typeface="나눔스퀘어 Bold" pitchFamily="50" charset="-127"/>
              </a:rPr>
              <a:t>tf.matmul</a:t>
            </a:r>
            <a:r>
              <a:rPr lang="en-US" altLang="ko-KR" sz="1100" dirty="0" smtClean="0">
                <a:latin typeface="나눔스퀘어 Bold" pitchFamily="50" charset="-127"/>
                <a:ea typeface="나눔스퀘어 Bold" pitchFamily="50" charset="-127"/>
              </a:rPr>
              <a:t>(L8,W9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) + b9)</a:t>
            </a:r>
          </a:p>
          <a:p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hypothesis = 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tf.sigmoid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sz="1100" dirty="0" err="1">
                <a:latin typeface="나눔스퀘어 Bold" pitchFamily="50" charset="-127"/>
                <a:ea typeface="나눔스퀘어 Bold" pitchFamily="50" charset="-127"/>
              </a:rPr>
              <a:t>tf.matmul</a:t>
            </a:r>
            <a:r>
              <a:rPr lang="en-US" altLang="ko-KR" sz="1100" dirty="0">
                <a:latin typeface="나눔스퀘어 Bold" pitchFamily="50" charset="-127"/>
                <a:ea typeface="나눔스퀘어 Bold" pitchFamily="50" charset="-127"/>
              </a:rPr>
              <a:t>(L9, W10) + b10)</a:t>
            </a:r>
          </a:p>
        </p:txBody>
      </p:sp>
      <p:pic>
        <p:nvPicPr>
          <p:cNvPr id="1026" name="Picture 2" descr="C:\Users\SeongYun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259" y="2276872"/>
            <a:ext cx="36290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/>
          <p:cNvCxnSpPr/>
          <p:nvPr/>
        </p:nvCxnSpPr>
        <p:spPr>
          <a:xfrm>
            <a:off x="4499992" y="2780928"/>
            <a:ext cx="50405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724128" y="3501013"/>
            <a:ext cx="64807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220072" y="401042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오히려 더 떨어짐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7406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-1588" y="-1984"/>
            <a:ext cx="9144000" cy="72008"/>
            <a:chOff x="0" y="0"/>
            <a:chExt cx="9144000" cy="72008"/>
          </a:xfrm>
        </p:grpSpPr>
        <p:sp>
          <p:nvSpPr>
            <p:cNvPr id="26" name="직사각형 25"/>
            <p:cNvSpPr/>
            <p:nvPr/>
          </p:nvSpPr>
          <p:spPr>
            <a:xfrm>
              <a:off x="0" y="0"/>
              <a:ext cx="3060000" cy="72008"/>
            </a:xfrm>
            <a:prstGeom prst="rect">
              <a:avLst/>
            </a:prstGeom>
            <a:solidFill>
              <a:srgbClr val="F1646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042000" y="0"/>
              <a:ext cx="3060000" cy="72008"/>
            </a:xfrm>
            <a:prstGeom prst="rect">
              <a:avLst/>
            </a:prstGeom>
            <a:solidFill>
              <a:srgbClr val="FAC11E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084000" y="0"/>
              <a:ext cx="3060000" cy="72008"/>
            </a:xfrm>
            <a:prstGeom prst="rect">
              <a:avLst/>
            </a:prstGeom>
            <a:solidFill>
              <a:srgbClr val="0DA2B6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13941" y="260648"/>
            <a:ext cx="2480522" cy="714792"/>
            <a:chOff x="213941" y="260648"/>
            <a:chExt cx="1649970" cy="529029"/>
          </a:xfrm>
        </p:grpSpPr>
        <p:sp>
          <p:nvSpPr>
            <p:cNvPr id="12" name="TextBox 11"/>
            <p:cNvSpPr txBox="1"/>
            <p:nvPr/>
          </p:nvSpPr>
          <p:spPr>
            <a:xfrm>
              <a:off x="230416" y="260648"/>
              <a:ext cx="595193" cy="341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Why?</a:t>
              </a:r>
              <a:endParaRPr lang="ko-KR" altLang="en-US" sz="24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스퀘어 Bold" pitchFamily="50" charset="-127"/>
                <a:ea typeface="나눔스퀘어 Bold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0416" y="539108"/>
              <a:ext cx="1633495" cy="250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-13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ReLU</a:t>
              </a:r>
              <a:r>
                <a:rPr lang="en-US" altLang="ko-KR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 better non-linearity</a:t>
              </a:r>
              <a:endParaRPr lang="ko-KR" altLang="en-US" sz="16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itchFamily="50" charset="-127"/>
                <a:ea typeface="나눔스퀘어 Bold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2206" y="503408"/>
              <a:ext cx="468339" cy="44869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44" tIns="60972" rIns="121944" bIns="60972"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481035" y="157667"/>
            <a:ext cx="562498" cy="562498"/>
            <a:chOff x="6473269" y="539108"/>
            <a:chExt cx="721936" cy="721936"/>
          </a:xfrm>
        </p:grpSpPr>
        <p:sp>
          <p:nvSpPr>
            <p:cNvPr id="3" name="타원 2"/>
            <p:cNvSpPr/>
            <p:nvPr/>
          </p:nvSpPr>
          <p:spPr>
            <a:xfrm>
              <a:off x="6473269" y="539108"/>
              <a:ext cx="721936" cy="721936"/>
            </a:xfrm>
            <a:prstGeom prst="ellipse">
              <a:avLst/>
            </a:prstGeom>
            <a:noFill/>
            <a:ln w="38100">
              <a:solidFill>
                <a:srgbClr val="FF69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623384" y="698177"/>
              <a:ext cx="446837" cy="488944"/>
              <a:chOff x="6562619" y="672486"/>
              <a:chExt cx="1453743" cy="1590735"/>
            </a:xfrm>
          </p:grpSpPr>
          <p:sp>
            <p:nvSpPr>
              <p:cNvPr id="24" name="이등변 삼각형 23"/>
              <p:cNvSpPr/>
              <p:nvPr/>
            </p:nvSpPr>
            <p:spPr>
              <a:xfrm rot="6050290">
                <a:off x="7048634" y="1372662"/>
                <a:ext cx="956526" cy="824592"/>
              </a:xfrm>
              <a:prstGeom prst="triangle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rgbClr val="0DA2B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7208462" y="760012"/>
                <a:ext cx="807900" cy="805903"/>
              </a:xfrm>
              <a:prstGeom prst="roundRect">
                <a:avLst>
                  <a:gd name="adj" fmla="val 50000"/>
                </a:avLst>
              </a:prstGeom>
              <a:solidFill>
                <a:sysClr val="window" lastClr="FFFFFF"/>
              </a:solidFill>
              <a:ln w="38100" cap="flat" cmpd="sng" algn="ctr">
                <a:solidFill>
                  <a:srgbClr val="FAC11E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 rot="20870764">
                <a:off x="6562619" y="672486"/>
                <a:ext cx="807900" cy="805903"/>
              </a:xfrm>
              <a:prstGeom prst="roundRect">
                <a:avLst>
                  <a:gd name="adj" fmla="val 13731"/>
                </a:avLst>
              </a:prstGeom>
              <a:solidFill>
                <a:sysClr val="window" lastClr="FFFFFF"/>
              </a:solidFill>
              <a:ln w="38100" cap="flat" cmpd="sng" algn="ctr">
                <a:solidFill>
                  <a:srgbClr val="F1646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6" name="직사각형 5"/>
          <p:cNvSpPr/>
          <p:nvPr/>
        </p:nvSpPr>
        <p:spPr>
          <a:xfrm>
            <a:off x="8799401" y="6516591"/>
            <a:ext cx="332783" cy="332783"/>
          </a:xfrm>
          <a:prstGeom prst="rect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 Bold" pitchFamily="50" charset="-127"/>
                <a:ea typeface="나눔스퀘어 Bold" pitchFamily="50" charset="-127"/>
              </a:rPr>
              <a:t>6</a:t>
            </a:r>
            <a:endParaRPr lang="ko-KR" altLang="en-US" b="1" dirty="0"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2050" name="Picture 2" descr="C:\Users\SeongYun\Desktop\그림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103" r="50103"/>
          <a:stretch/>
        </p:blipFill>
        <p:spPr bwMode="auto">
          <a:xfrm>
            <a:off x="-575754" y="1475345"/>
            <a:ext cx="4141152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타원 8"/>
          <p:cNvSpPr/>
          <p:nvPr/>
        </p:nvSpPr>
        <p:spPr>
          <a:xfrm>
            <a:off x="2478680" y="3423789"/>
            <a:ext cx="1296144" cy="12961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g =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x*w</a:t>
            </a:r>
            <a:endParaRPr lang="ko-KR" altLang="en-US" sz="24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1143389" y="3029266"/>
            <a:ext cx="1540565" cy="610547"/>
          </a:xfrm>
          <a:custGeom>
            <a:avLst/>
            <a:gdLst>
              <a:gd name="connsiteX0" fmla="*/ 0 w 1540565"/>
              <a:gd name="connsiteY0" fmla="*/ 0 h 655983"/>
              <a:gd name="connsiteX1" fmla="*/ 884582 w 1540565"/>
              <a:gd name="connsiteY1" fmla="*/ 0 h 655983"/>
              <a:gd name="connsiteX2" fmla="*/ 1540565 w 1540565"/>
              <a:gd name="connsiteY2" fmla="*/ 655983 h 65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0565" h="655983">
                <a:moveTo>
                  <a:pt x="0" y="0"/>
                </a:moveTo>
                <a:lnTo>
                  <a:pt x="884582" y="0"/>
                </a:lnTo>
                <a:lnTo>
                  <a:pt x="1540565" y="655983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 flipV="1">
            <a:off x="1143389" y="4395102"/>
            <a:ext cx="1412387" cy="548765"/>
          </a:xfrm>
          <a:custGeom>
            <a:avLst/>
            <a:gdLst>
              <a:gd name="connsiteX0" fmla="*/ 0 w 1540565"/>
              <a:gd name="connsiteY0" fmla="*/ 0 h 655983"/>
              <a:gd name="connsiteX1" fmla="*/ 884582 w 1540565"/>
              <a:gd name="connsiteY1" fmla="*/ 0 h 655983"/>
              <a:gd name="connsiteX2" fmla="*/ 1540565 w 1540565"/>
              <a:gd name="connsiteY2" fmla="*/ 655983 h 65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0565" h="655983">
                <a:moveTo>
                  <a:pt x="0" y="0"/>
                </a:moveTo>
                <a:lnTo>
                  <a:pt x="884582" y="0"/>
                </a:lnTo>
                <a:lnTo>
                  <a:pt x="1540565" y="655983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27584" y="2659934"/>
            <a:ext cx="49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x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7524" y="4615876"/>
            <a:ext cx="49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w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19" name="직선 연결선 18"/>
          <p:cNvCxnSpPr>
            <a:endCxn id="22" idx="2"/>
          </p:cNvCxnSpPr>
          <p:nvPr/>
        </p:nvCxnSpPr>
        <p:spPr>
          <a:xfrm>
            <a:off x="3774824" y="4071861"/>
            <a:ext cx="43204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4206872" y="3748619"/>
            <a:ext cx="646484" cy="6464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4998960" y="3819064"/>
            <a:ext cx="505594" cy="5055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5647032" y="3873454"/>
            <a:ext cx="396813" cy="3968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48" name="직선 연결선 2047"/>
          <p:cNvCxnSpPr>
            <a:stCxn id="36" idx="6"/>
          </p:cNvCxnSpPr>
          <p:nvPr/>
        </p:nvCxnSpPr>
        <p:spPr>
          <a:xfrm flipV="1">
            <a:off x="6043845" y="4071860"/>
            <a:ext cx="16163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자유형 2050"/>
          <p:cNvSpPr/>
          <p:nvPr/>
        </p:nvSpPr>
        <p:spPr>
          <a:xfrm>
            <a:off x="6341554" y="4062936"/>
            <a:ext cx="626165" cy="248478"/>
          </a:xfrm>
          <a:custGeom>
            <a:avLst/>
            <a:gdLst>
              <a:gd name="connsiteX0" fmla="*/ 0 w 626165"/>
              <a:gd name="connsiteY0" fmla="*/ 0 h 248478"/>
              <a:gd name="connsiteX1" fmla="*/ 0 w 626165"/>
              <a:gd name="connsiteY1" fmla="*/ 0 h 248478"/>
              <a:gd name="connsiteX2" fmla="*/ 377687 w 626165"/>
              <a:gd name="connsiteY2" fmla="*/ 0 h 248478"/>
              <a:gd name="connsiteX3" fmla="*/ 626165 w 626165"/>
              <a:gd name="connsiteY3" fmla="*/ 248478 h 24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165" h="248478">
                <a:moveTo>
                  <a:pt x="0" y="0"/>
                </a:moveTo>
                <a:lnTo>
                  <a:pt x="0" y="0"/>
                </a:lnTo>
                <a:lnTo>
                  <a:pt x="377687" y="0"/>
                </a:lnTo>
                <a:lnTo>
                  <a:pt x="626165" y="248478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 40"/>
          <p:cNvSpPr/>
          <p:nvPr/>
        </p:nvSpPr>
        <p:spPr>
          <a:xfrm flipV="1">
            <a:off x="6341554" y="4721821"/>
            <a:ext cx="626165" cy="248478"/>
          </a:xfrm>
          <a:custGeom>
            <a:avLst/>
            <a:gdLst>
              <a:gd name="connsiteX0" fmla="*/ 0 w 626165"/>
              <a:gd name="connsiteY0" fmla="*/ 0 h 248478"/>
              <a:gd name="connsiteX1" fmla="*/ 0 w 626165"/>
              <a:gd name="connsiteY1" fmla="*/ 0 h 248478"/>
              <a:gd name="connsiteX2" fmla="*/ 377687 w 626165"/>
              <a:gd name="connsiteY2" fmla="*/ 0 h 248478"/>
              <a:gd name="connsiteX3" fmla="*/ 626165 w 626165"/>
              <a:gd name="connsiteY3" fmla="*/ 248478 h 24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165" h="248478">
                <a:moveTo>
                  <a:pt x="0" y="0"/>
                </a:moveTo>
                <a:lnTo>
                  <a:pt x="0" y="0"/>
                </a:lnTo>
                <a:lnTo>
                  <a:pt x="377687" y="0"/>
                </a:lnTo>
                <a:lnTo>
                  <a:pt x="626165" y="248478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6887244" y="4187175"/>
            <a:ext cx="646484" cy="6464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3" name="직선 연결선 2052"/>
          <p:cNvCxnSpPr>
            <a:stCxn id="42" idx="6"/>
          </p:cNvCxnSpPr>
          <p:nvPr/>
        </p:nvCxnSpPr>
        <p:spPr>
          <a:xfrm>
            <a:off x="7533728" y="4510417"/>
            <a:ext cx="2221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4" name="TextBox 2053"/>
              <p:cNvSpPr txBox="1"/>
              <p:nvPr/>
            </p:nvSpPr>
            <p:spPr>
              <a:xfrm>
                <a:off x="635164" y="3126338"/>
                <a:ext cx="1380379" cy="531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  <a:ea typeface="나눔스퀘어 Bold" pitchFamily="50" charset="-127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/>
                            <a:ea typeface="나눔스퀘어 Bold" pitchFamily="50" charset="-127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/>
                            <a:ea typeface="나눔스퀘어 Bold" pitchFamily="50" charset="-127"/>
                          </a:rPr>
                          <m:t>𝑓</m:t>
                        </m:r>
                      </m:num>
                      <m:den>
                        <m:r>
                          <a:rPr lang="en-US" altLang="ko-KR" i="1" smtClean="0">
                            <a:latin typeface="Cambria Math"/>
                            <a:ea typeface="나눔스퀘어 Bold" pitchFamily="50" charset="-127"/>
                          </a:rPr>
                          <m:t>𝜕</m:t>
                        </m:r>
                        <m:r>
                          <a:rPr lang="en-US" altLang="ko-KR" i="1" smtClean="0">
                            <a:latin typeface="Cambria Math"/>
                            <a:ea typeface="나눔스퀘어 Bold" pitchFamily="50" charset="-127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ko-KR" dirty="0" smtClean="0">
                    <a:latin typeface="나눔스퀘어 Bold" pitchFamily="50" charset="-127"/>
                    <a:ea typeface="나눔스퀘어 Bold" pitchFamily="50" charset="-127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  <a:ea typeface="나눔스퀘어 Bold" pitchFamily="50" charset="-127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ea typeface="나눔스퀘어 Bold" pitchFamily="50" charset="-127"/>
                          </a:rPr>
                          <m:t>𝜕</m:t>
                        </m:r>
                        <m:r>
                          <a:rPr lang="en-US" altLang="ko-KR" i="1">
                            <a:latin typeface="Cambria Math"/>
                            <a:ea typeface="나눔스퀘어 Bold" pitchFamily="50" charset="-127"/>
                          </a:rPr>
                          <m:t>𝑓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  <a:ea typeface="나눔스퀘어 Bold" pitchFamily="50" charset="-127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/>
                            <a:ea typeface="나눔스퀘어 Bold" pitchFamily="50" charset="-127"/>
                          </a:rPr>
                          <m:t>𝑔</m:t>
                        </m:r>
                      </m:den>
                    </m:f>
                  </m:oMath>
                </a14:m>
                <a:r>
                  <a:rPr lang="en-US" altLang="ko-KR" dirty="0">
                    <a:ea typeface="나눔스퀘어 Bold" pitchFamily="50" charset="-127"/>
                  </a:rPr>
                  <a:t> </a:t>
                </a:r>
                <a:r>
                  <a:rPr lang="en-US" altLang="ko-KR" dirty="0" smtClean="0">
                    <a:ea typeface="나눔스퀘어 Bold" pitchFamily="50" charset="-127"/>
                  </a:rPr>
                  <a:t>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  <a:ea typeface="나눔스퀘어 Bold" pitchFamily="50" charset="-127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ea typeface="나눔스퀘어 Bold" pitchFamily="50" charset="-127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/>
                            <a:ea typeface="나눔스퀘어 Bold" pitchFamily="50" charset="-127"/>
                          </a:rPr>
                          <m:t>𝑔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  <a:ea typeface="나눔스퀘어 Bold" pitchFamily="50" charset="-127"/>
                          </a:rPr>
                          <m:t>𝜕</m:t>
                        </m:r>
                        <m:r>
                          <a:rPr lang="en-US" altLang="ko-KR" i="1">
                            <a:latin typeface="Cambria Math"/>
                            <a:ea typeface="나눔스퀘어 Bold" pitchFamily="50" charset="-127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ko-KR" dirty="0" smtClean="0">
                    <a:latin typeface="나눔스퀘어 Bold" pitchFamily="50" charset="-127"/>
                    <a:ea typeface="나눔스퀘어 Bold" pitchFamily="50" charset="-127"/>
                  </a:rPr>
                  <a:t> </a:t>
                </a:r>
                <a:endParaRPr lang="ko-KR" altLang="en-US" dirty="0">
                  <a:latin typeface="나눔스퀘어 Bold" pitchFamily="50" charset="-127"/>
                  <a:ea typeface="나눔스퀘어 Bold" pitchFamily="50" charset="-127"/>
                </a:endParaRPr>
              </a:p>
            </p:txBody>
          </p:sp>
        </mc:Choice>
        <mc:Fallback xmlns="">
          <p:sp>
            <p:nvSpPr>
              <p:cNvPr id="2054" name="TextBox 20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64" y="3126338"/>
                <a:ext cx="1380379" cy="531171"/>
              </a:xfrm>
              <a:prstGeom prst="rect">
                <a:avLst/>
              </a:prstGeom>
              <a:blipFill rotWithShape="1">
                <a:blip r:embed="rId3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7533728" y="4187175"/>
            <a:ext cx="4977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f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84300" y="3693604"/>
            <a:ext cx="49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g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057" name="TextBox 2056"/>
          <p:cNvSpPr txBox="1"/>
          <p:nvPr/>
        </p:nvSpPr>
        <p:spPr>
          <a:xfrm>
            <a:off x="4853356" y="3423789"/>
            <a:ext cx="1728192" cy="36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……………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35164" y="5079972"/>
                <a:ext cx="1560572" cy="531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  <a:ea typeface="나눔스퀘어 Bold" pitchFamily="50" charset="-127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/>
                            <a:ea typeface="나눔스퀘어 Bold" pitchFamily="50" charset="-127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/>
                            <a:ea typeface="나눔스퀘어 Bold" pitchFamily="50" charset="-127"/>
                          </a:rPr>
                          <m:t>𝑓</m:t>
                        </m:r>
                      </m:num>
                      <m:den>
                        <m:r>
                          <a:rPr lang="en-US" altLang="ko-KR" i="1" smtClean="0">
                            <a:latin typeface="Cambria Math"/>
                            <a:ea typeface="나눔스퀘어 Bold" pitchFamily="50" charset="-127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/>
                            <a:ea typeface="나눔스퀘어 Bold" pitchFamily="50" charset="-127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ko-KR" dirty="0" smtClean="0">
                    <a:latin typeface="나눔스퀘어 Bold" pitchFamily="50" charset="-127"/>
                    <a:ea typeface="나눔스퀘어 Bold" pitchFamily="50" charset="-127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  <a:ea typeface="나눔스퀘어 Bold" pitchFamily="50" charset="-127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ea typeface="나눔스퀘어 Bold" pitchFamily="50" charset="-127"/>
                          </a:rPr>
                          <m:t>𝜕</m:t>
                        </m:r>
                        <m:r>
                          <a:rPr lang="en-US" altLang="ko-KR" i="1">
                            <a:latin typeface="Cambria Math"/>
                            <a:ea typeface="나눔스퀘어 Bold" pitchFamily="50" charset="-127"/>
                          </a:rPr>
                          <m:t>𝑓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  <a:ea typeface="나눔스퀘어 Bold" pitchFamily="50" charset="-127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/>
                            <a:ea typeface="나눔스퀘어 Bold" pitchFamily="50" charset="-127"/>
                          </a:rPr>
                          <m:t>𝑔</m:t>
                        </m:r>
                      </m:den>
                    </m:f>
                  </m:oMath>
                </a14:m>
                <a:r>
                  <a:rPr lang="en-US" altLang="ko-KR" dirty="0">
                    <a:ea typeface="나눔스퀘어 Bold" pitchFamily="50" charset="-127"/>
                  </a:rPr>
                  <a:t> </a:t>
                </a:r>
                <a:r>
                  <a:rPr lang="en-US" altLang="ko-KR" dirty="0" smtClean="0">
                    <a:ea typeface="나눔스퀘어 Bold" pitchFamily="50" charset="-127"/>
                  </a:rPr>
                  <a:t>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  <a:ea typeface="나눔스퀘어 Bold" pitchFamily="50" charset="-127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ea typeface="나눔스퀘어 Bold" pitchFamily="50" charset="-127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/>
                            <a:ea typeface="나눔스퀘어 Bold" pitchFamily="50" charset="-127"/>
                          </a:rPr>
                          <m:t>𝑔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  <a:ea typeface="나눔스퀘어 Bold" pitchFamily="50" charset="-127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/>
                            <a:ea typeface="나눔스퀘어 Bold" pitchFamily="50" charset="-127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ko-KR" dirty="0" smtClean="0">
                    <a:latin typeface="나눔스퀘어 Bold" pitchFamily="50" charset="-127"/>
                    <a:ea typeface="나눔스퀘어 Bold" pitchFamily="50" charset="-127"/>
                  </a:rPr>
                  <a:t> </a:t>
                </a:r>
                <a:endParaRPr lang="ko-KR" altLang="en-US" dirty="0">
                  <a:latin typeface="나눔스퀘어 Bold" pitchFamily="50" charset="-127"/>
                  <a:ea typeface="나눔스퀘어 Bold" pitchFamily="50" charset="-127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64" y="5079972"/>
                <a:ext cx="1560572" cy="531171"/>
              </a:xfrm>
              <a:prstGeom prst="rect">
                <a:avLst/>
              </a:prstGeom>
              <a:blipFill rotWithShape="1">
                <a:blip r:embed="rId4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489008" y="2992009"/>
                <a:ext cx="858856" cy="499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  <a:ea typeface="나눔스퀘어 Bold" pitchFamily="50" charset="-127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/>
                            <a:ea typeface="나눔스퀘어 Bold" pitchFamily="50" charset="-127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/>
                            <a:ea typeface="나눔스퀘어 Bold" pitchFamily="50" charset="-127"/>
                          </a:rPr>
                          <m:t>𝑔</m:t>
                        </m:r>
                      </m:num>
                      <m:den>
                        <m:r>
                          <a:rPr lang="en-US" altLang="ko-KR" i="1" smtClean="0">
                            <a:latin typeface="Cambria Math"/>
                            <a:ea typeface="나눔스퀘어 Bold" pitchFamily="50" charset="-127"/>
                          </a:rPr>
                          <m:t>𝜕</m:t>
                        </m:r>
                        <m:r>
                          <a:rPr lang="en-US" altLang="ko-KR" i="1" smtClean="0">
                            <a:latin typeface="Cambria Math"/>
                            <a:ea typeface="나눔스퀘어 Bold" pitchFamily="50" charset="-127"/>
                          </a:rPr>
                          <m:t>𝑥</m:t>
                        </m:r>
                      </m:den>
                    </m:f>
                  </m:oMath>
                </a14:m>
                <a:r>
                  <a:rPr lang="ko-KR" altLang="en-US" dirty="0" smtClean="0">
                    <a:latin typeface="나눔스퀘어 Bold" pitchFamily="50" charset="-127"/>
                    <a:ea typeface="나눔스퀘어 Bold" pitchFamily="50" charset="-127"/>
                  </a:rPr>
                  <a:t> </a:t>
                </a:r>
                <a:r>
                  <a:rPr lang="en-US" altLang="ko-KR" dirty="0" smtClean="0">
                    <a:latin typeface="나눔스퀘어 Bold" pitchFamily="50" charset="-127"/>
                    <a:ea typeface="나눔스퀘어 Bold" pitchFamily="50" charset="-127"/>
                  </a:rPr>
                  <a:t>= w</a:t>
                </a:r>
                <a:endParaRPr lang="ko-KR" altLang="en-US" dirty="0">
                  <a:latin typeface="나눔스퀘어 Bold" pitchFamily="50" charset="-127"/>
                  <a:ea typeface="나눔스퀘어 Bold" pitchFamily="50" charset="-127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008" y="2992009"/>
                <a:ext cx="858856" cy="499560"/>
              </a:xfrm>
              <a:prstGeom prst="rect">
                <a:avLst/>
              </a:prstGeom>
              <a:blipFill rotWithShape="1">
                <a:blip r:embed="rId5"/>
                <a:stretch>
                  <a:fillRect r="-2837" b="-85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478680" y="4568394"/>
                <a:ext cx="869184" cy="499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  <a:ea typeface="나눔스퀘어 Bold" pitchFamily="50" charset="-127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/>
                            <a:ea typeface="나눔스퀘어 Bold" pitchFamily="50" charset="-127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/>
                            <a:ea typeface="나눔스퀘어 Bold" pitchFamily="50" charset="-127"/>
                          </a:rPr>
                          <m:t>𝑔</m:t>
                        </m:r>
                      </m:num>
                      <m:den>
                        <m:r>
                          <a:rPr lang="en-US" altLang="ko-KR" i="1" smtClean="0">
                            <a:latin typeface="Cambria Math"/>
                            <a:ea typeface="나눔스퀘어 Bold" pitchFamily="50" charset="-127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/>
                            <a:ea typeface="나눔스퀘어 Bold" pitchFamily="50" charset="-127"/>
                          </a:rPr>
                          <m:t>𝑤</m:t>
                        </m:r>
                      </m:den>
                    </m:f>
                  </m:oMath>
                </a14:m>
                <a:r>
                  <a:rPr lang="ko-KR" altLang="en-US" dirty="0" smtClean="0">
                    <a:latin typeface="나눔스퀘어 Bold" pitchFamily="50" charset="-127"/>
                    <a:ea typeface="나눔스퀘어 Bold" pitchFamily="50" charset="-127"/>
                  </a:rPr>
                  <a:t> </a:t>
                </a:r>
                <a:r>
                  <a:rPr lang="en-US" altLang="ko-KR" dirty="0" smtClean="0">
                    <a:latin typeface="나눔스퀘어 Bold" pitchFamily="50" charset="-127"/>
                    <a:ea typeface="나눔스퀘어 Bold" pitchFamily="50" charset="-127"/>
                  </a:rPr>
                  <a:t>= x</a:t>
                </a:r>
                <a:endParaRPr lang="ko-KR" altLang="en-US" dirty="0">
                  <a:latin typeface="나눔스퀘어 Bold" pitchFamily="50" charset="-127"/>
                  <a:ea typeface="나눔스퀘어 Bold" pitchFamily="50" charset="-127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680" y="4568394"/>
                <a:ext cx="869184" cy="499560"/>
              </a:xfrm>
              <a:prstGeom prst="rect">
                <a:avLst/>
              </a:prstGeom>
              <a:blipFill rotWithShape="1">
                <a:blip r:embed="rId6"/>
                <a:stretch>
                  <a:fillRect b="-85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8" name="TextBox 2057"/>
          <p:cNvSpPr txBox="1"/>
          <p:nvPr/>
        </p:nvSpPr>
        <p:spPr>
          <a:xfrm>
            <a:off x="276700" y="1416103"/>
            <a:ext cx="497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hypothesis = </a:t>
            </a:r>
            <a:r>
              <a:rPr lang="en-US" altLang="ko-KR" dirty="0" err="1" smtClean="0">
                <a:latin typeface="나눔스퀘어 Bold" pitchFamily="50" charset="-127"/>
                <a:ea typeface="나눔스퀘어 Bold" pitchFamily="50" charset="-127"/>
              </a:rPr>
              <a:t>tf.sigmoid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dirty="0" err="1" smtClean="0">
                <a:latin typeface="나눔스퀘어 Bold" pitchFamily="50" charset="-127"/>
                <a:ea typeface="나눔스퀘어 Bold" pitchFamily="50" charset="-127"/>
              </a:rPr>
              <a:t>tf.matmul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(X, W) 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+ 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b)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2063" name="직선 화살표 연결선 2062"/>
          <p:cNvCxnSpPr/>
          <p:nvPr/>
        </p:nvCxnSpPr>
        <p:spPr>
          <a:xfrm>
            <a:off x="3286304" y="3241789"/>
            <a:ext cx="92056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4" name="TextBox 2063"/>
          <p:cNvSpPr txBox="1"/>
          <p:nvPr/>
        </p:nvSpPr>
        <p:spPr>
          <a:xfrm>
            <a:off x="4206872" y="3057123"/>
            <a:ext cx="1638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 Bold" pitchFamily="50" charset="-127"/>
                <a:ea typeface="나눔스퀘어 Bold" pitchFamily="50" charset="-127"/>
              </a:rPr>
              <a:t>w</a:t>
            </a:r>
            <a:r>
              <a:rPr lang="en-US" altLang="ko-KR" sz="2000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000" dirty="0" smtClean="0">
                <a:latin typeface="나눔스퀘어 Bold" pitchFamily="50" charset="-127"/>
                <a:ea typeface="나눔스퀘어 Bold" pitchFamily="50" charset="-127"/>
                <a:sym typeface="Wingdings" pitchFamily="2" charset="2"/>
              </a:rPr>
              <a:t></a:t>
            </a:r>
            <a:r>
              <a:rPr lang="en-US" altLang="ko-KR" sz="2000" dirty="0" smtClean="0">
                <a:latin typeface="나눔스퀘어 Bold" pitchFamily="50" charset="-127"/>
                <a:ea typeface="나눔스퀘어 Bold" pitchFamily="50" charset="-127"/>
              </a:rPr>
              <a:t> 0~1</a:t>
            </a:r>
            <a:endParaRPr lang="ko-KR" altLang="en-US" sz="2000" dirty="0">
              <a:latin typeface="나눔스퀘어 Bold" pitchFamily="50" charset="-127"/>
              <a:ea typeface="나눔스퀘어 Bold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12891" y="5471497"/>
                <a:ext cx="5607057" cy="808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  <a:ea typeface="나눔스퀘어 Bold" pitchFamily="50" charset="-127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ea typeface="나눔스퀘어 Bold" pitchFamily="50" charset="-127"/>
                          </a:rPr>
                          <m:t>𝜕</m:t>
                        </m:r>
                        <m:r>
                          <a:rPr lang="en-US" altLang="ko-KR" i="1">
                            <a:latin typeface="Cambria Math"/>
                            <a:ea typeface="나눔스퀘어 Bold" pitchFamily="50" charset="-127"/>
                          </a:rPr>
                          <m:t>𝑓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  <a:ea typeface="나눔스퀘어 Bold" pitchFamily="50" charset="-127"/>
                          </a:rPr>
                          <m:t>𝜕</m:t>
                        </m:r>
                        <m:r>
                          <a:rPr lang="en-US" altLang="ko-KR" i="1">
                            <a:latin typeface="Cambria Math"/>
                            <a:ea typeface="나눔스퀘어 Bold" pitchFamily="50" charset="-127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ko-KR" dirty="0">
                    <a:latin typeface="나눔스퀘어 Bold" pitchFamily="50" charset="-127"/>
                    <a:ea typeface="나눔스퀘어 Bold" pitchFamily="50" charset="-127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  <a:ea typeface="나눔스퀘어 Bold" pitchFamily="50" charset="-127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ea typeface="나눔스퀘어 Bold" pitchFamily="50" charset="-127"/>
                          </a:rPr>
                          <m:t>𝜕</m:t>
                        </m:r>
                        <m:r>
                          <a:rPr lang="en-US" altLang="ko-KR" i="1">
                            <a:latin typeface="Cambria Math"/>
                            <a:ea typeface="나눔스퀘어 Bold" pitchFamily="50" charset="-127"/>
                          </a:rPr>
                          <m:t>𝑓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  <a:ea typeface="나눔스퀘어 Bold" pitchFamily="50" charset="-127"/>
                          </a:rPr>
                          <m:t>𝜕</m:t>
                        </m:r>
                        <m:r>
                          <a:rPr lang="en-US" altLang="ko-KR" i="1">
                            <a:latin typeface="Cambria Math"/>
                            <a:ea typeface="나눔스퀘어 Bold" pitchFamily="50" charset="-127"/>
                          </a:rPr>
                          <m:t>𝑔</m:t>
                        </m:r>
                      </m:den>
                    </m:f>
                  </m:oMath>
                </a14:m>
                <a:r>
                  <a:rPr lang="en-US" altLang="ko-KR" dirty="0">
                    <a:ea typeface="나눔스퀘어 Bold" pitchFamily="50" charset="-127"/>
                  </a:rPr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  <a:ea typeface="나눔스퀘어 Bold" pitchFamily="50" charset="-127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ea typeface="나눔스퀘어 Bold" pitchFamily="50" charset="-127"/>
                          </a:rPr>
                          <m:t>𝜕</m:t>
                        </m:r>
                        <m:r>
                          <a:rPr lang="en-US" altLang="ko-KR" i="1">
                            <a:latin typeface="Cambria Math"/>
                            <a:ea typeface="나눔스퀘어 Bold" pitchFamily="50" charset="-127"/>
                          </a:rPr>
                          <m:t>𝑔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  <a:ea typeface="나눔스퀘어 Bold" pitchFamily="50" charset="-127"/>
                          </a:rPr>
                          <m:t>𝜕</m:t>
                        </m:r>
                        <m:r>
                          <a:rPr lang="en-US" altLang="ko-KR" i="1">
                            <a:latin typeface="Cambria Math"/>
                            <a:ea typeface="나눔스퀘어 Bold" pitchFamily="50" charset="-127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ko-KR" dirty="0">
                    <a:latin typeface="나눔스퀘어 Bold" pitchFamily="50" charset="-127"/>
                    <a:ea typeface="나눔스퀘어 Bold" pitchFamily="50" charset="-127"/>
                  </a:rPr>
                  <a:t> </a:t>
                </a:r>
                <a:r>
                  <a:rPr lang="en-US" altLang="ko-KR" dirty="0" smtClean="0">
                    <a:latin typeface="나눔스퀘어 Bold" pitchFamily="50" charset="-127"/>
                    <a:ea typeface="나눔스퀘어 Bold" pitchFamily="50" charset="-127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  <a:ea typeface="나눔스퀘어 Bold" pitchFamily="50" charset="-127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ea typeface="나눔스퀘어 Bold" pitchFamily="50" charset="-127"/>
                          </a:rPr>
                          <m:t>𝜕</m:t>
                        </m:r>
                        <m:r>
                          <a:rPr lang="en-US" altLang="ko-KR" i="1">
                            <a:latin typeface="Cambria Math"/>
                            <a:ea typeface="나눔스퀘어 Bold" pitchFamily="50" charset="-127"/>
                          </a:rPr>
                          <m:t>𝑓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  <a:ea typeface="나눔스퀘어 Bold" pitchFamily="50" charset="-127"/>
                          </a:rPr>
                          <m:t>𝜕</m:t>
                        </m:r>
                        <m:r>
                          <a:rPr lang="en-US" altLang="ko-KR" i="1">
                            <a:latin typeface="Cambria Math"/>
                            <a:ea typeface="나눔스퀘어 Bold" pitchFamily="50" charset="-127"/>
                          </a:rPr>
                          <m:t>𝑔</m:t>
                        </m:r>
                      </m:den>
                    </m:f>
                  </m:oMath>
                </a14:m>
                <a:r>
                  <a:rPr lang="en-US" altLang="ko-KR" dirty="0">
                    <a:ea typeface="나눔스퀘어 Bold" pitchFamily="50" charset="-127"/>
                  </a:rPr>
                  <a:t> </a:t>
                </a:r>
                <a:r>
                  <a:rPr lang="en-US" altLang="ko-KR" dirty="0" smtClean="0">
                    <a:ea typeface="나눔스퀘어 Bold" pitchFamily="50" charset="-127"/>
                  </a:rPr>
                  <a:t>* w </a:t>
                </a:r>
                <a:r>
                  <a:rPr lang="en-US" altLang="ko-KR" dirty="0" smtClean="0">
                    <a:ea typeface="나눔스퀘어 Bold" pitchFamily="50" charset="-127"/>
                    <a:sym typeface="Wingdings" pitchFamily="2" charset="2"/>
                  </a:rPr>
                  <a:t> (0~1)  </a:t>
                </a:r>
              </a:p>
              <a:p>
                <a:r>
                  <a:rPr lang="en-US" altLang="ko-KR" dirty="0">
                    <a:ea typeface="나눔스퀘어 Bold" pitchFamily="50" charset="-127"/>
                    <a:sym typeface="Wingdings" pitchFamily="2" charset="2"/>
                  </a:rPr>
                  <a:t>	</a:t>
                </a:r>
                <a:r>
                  <a:rPr lang="en-US" altLang="ko-KR" dirty="0" smtClean="0">
                    <a:ea typeface="나눔스퀘어 Bold" pitchFamily="50" charset="-127"/>
                    <a:sym typeface="Wingdings" pitchFamily="2" charset="2"/>
                  </a:rPr>
                  <a:t>	        </a:t>
                </a:r>
                <a:r>
                  <a:rPr lang="ko-KR" altLang="en-US" dirty="0" smtClean="0">
                    <a:ea typeface="나눔스퀘어 Bold" pitchFamily="50" charset="-127"/>
                    <a:sym typeface="Wingdings" pitchFamily="2" charset="2"/>
                  </a:rPr>
                  <a:t>출력에 영향을 끼치지 못한다</a:t>
                </a:r>
                <a:r>
                  <a:rPr lang="en-US" altLang="ko-KR" dirty="0" smtClean="0">
                    <a:ea typeface="나눔스퀘어 Bold" pitchFamily="50" charset="-127"/>
                    <a:sym typeface="Wingdings" pitchFamily="2" charset="2"/>
                  </a:rPr>
                  <a:t>.</a:t>
                </a:r>
                <a:endParaRPr lang="ko-KR" altLang="en-US" dirty="0">
                  <a:latin typeface="나눔스퀘어 Bold" pitchFamily="50" charset="-127"/>
                  <a:ea typeface="나눔스퀘어 Bold" pitchFamily="50" charset="-127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891" y="5471497"/>
                <a:ext cx="5607057" cy="808170"/>
              </a:xfrm>
              <a:prstGeom prst="rect">
                <a:avLst/>
              </a:prstGeom>
              <a:blipFill rotWithShape="1">
                <a:blip r:embed="rId7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754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-1588" y="-1984"/>
            <a:ext cx="9144000" cy="72008"/>
            <a:chOff x="0" y="0"/>
            <a:chExt cx="9144000" cy="72008"/>
          </a:xfrm>
        </p:grpSpPr>
        <p:sp>
          <p:nvSpPr>
            <p:cNvPr id="26" name="직사각형 25"/>
            <p:cNvSpPr/>
            <p:nvPr/>
          </p:nvSpPr>
          <p:spPr>
            <a:xfrm>
              <a:off x="0" y="0"/>
              <a:ext cx="3060000" cy="72008"/>
            </a:xfrm>
            <a:prstGeom prst="rect">
              <a:avLst/>
            </a:prstGeom>
            <a:solidFill>
              <a:srgbClr val="F1646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042000" y="0"/>
              <a:ext cx="3060000" cy="72008"/>
            </a:xfrm>
            <a:prstGeom prst="rect">
              <a:avLst/>
            </a:prstGeom>
            <a:solidFill>
              <a:srgbClr val="FAC11E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084000" y="0"/>
              <a:ext cx="3060000" cy="72008"/>
            </a:xfrm>
            <a:prstGeom prst="rect">
              <a:avLst/>
            </a:prstGeom>
            <a:solidFill>
              <a:srgbClr val="0DA2B6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13941" y="260648"/>
            <a:ext cx="2480522" cy="714792"/>
            <a:chOff x="213941" y="260648"/>
            <a:chExt cx="1649970" cy="529029"/>
          </a:xfrm>
        </p:grpSpPr>
        <p:sp>
          <p:nvSpPr>
            <p:cNvPr id="12" name="TextBox 11"/>
            <p:cNvSpPr txBox="1"/>
            <p:nvPr/>
          </p:nvSpPr>
          <p:spPr>
            <a:xfrm>
              <a:off x="230416" y="260648"/>
              <a:ext cx="1571981" cy="341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Vanishing Gradient</a:t>
              </a:r>
              <a:endParaRPr lang="ko-KR" altLang="en-US" sz="24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스퀘어 Bold" pitchFamily="50" charset="-127"/>
                <a:ea typeface="나눔스퀘어 Bold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0416" y="539108"/>
              <a:ext cx="1633495" cy="250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-13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ReLU</a:t>
              </a:r>
              <a:r>
                <a:rPr lang="en-US" altLang="ko-KR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 better non-linearity</a:t>
              </a:r>
              <a:endParaRPr lang="ko-KR" altLang="en-US" sz="16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itchFamily="50" charset="-127"/>
                <a:ea typeface="나눔스퀘어 Bold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2206" y="503408"/>
              <a:ext cx="468339" cy="44869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44" tIns="60972" rIns="121944" bIns="60972"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481035" y="157667"/>
            <a:ext cx="562498" cy="562498"/>
            <a:chOff x="6473269" y="539108"/>
            <a:chExt cx="721936" cy="721936"/>
          </a:xfrm>
        </p:grpSpPr>
        <p:sp>
          <p:nvSpPr>
            <p:cNvPr id="3" name="타원 2"/>
            <p:cNvSpPr/>
            <p:nvPr/>
          </p:nvSpPr>
          <p:spPr>
            <a:xfrm>
              <a:off x="6473269" y="539108"/>
              <a:ext cx="721936" cy="721936"/>
            </a:xfrm>
            <a:prstGeom prst="ellipse">
              <a:avLst/>
            </a:prstGeom>
            <a:noFill/>
            <a:ln w="38100">
              <a:solidFill>
                <a:srgbClr val="FF69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623384" y="698177"/>
              <a:ext cx="446837" cy="488944"/>
              <a:chOff x="6562619" y="672486"/>
              <a:chExt cx="1453743" cy="1590735"/>
            </a:xfrm>
          </p:grpSpPr>
          <p:sp>
            <p:nvSpPr>
              <p:cNvPr id="24" name="이등변 삼각형 23"/>
              <p:cNvSpPr/>
              <p:nvPr/>
            </p:nvSpPr>
            <p:spPr>
              <a:xfrm rot="6050290">
                <a:off x="7048634" y="1372662"/>
                <a:ext cx="956526" cy="824592"/>
              </a:xfrm>
              <a:prstGeom prst="triangle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rgbClr val="0DA2B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7208462" y="760012"/>
                <a:ext cx="807900" cy="805903"/>
              </a:xfrm>
              <a:prstGeom prst="roundRect">
                <a:avLst>
                  <a:gd name="adj" fmla="val 50000"/>
                </a:avLst>
              </a:prstGeom>
              <a:solidFill>
                <a:sysClr val="window" lastClr="FFFFFF"/>
              </a:solidFill>
              <a:ln w="38100" cap="flat" cmpd="sng" algn="ctr">
                <a:solidFill>
                  <a:srgbClr val="FAC11E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 rot="20870764">
                <a:off x="6562619" y="672486"/>
                <a:ext cx="807900" cy="805903"/>
              </a:xfrm>
              <a:prstGeom prst="roundRect">
                <a:avLst>
                  <a:gd name="adj" fmla="val 13731"/>
                </a:avLst>
              </a:prstGeom>
              <a:solidFill>
                <a:sysClr val="window" lastClr="FFFFFF"/>
              </a:solidFill>
              <a:ln w="38100" cap="flat" cmpd="sng" algn="ctr">
                <a:solidFill>
                  <a:srgbClr val="F1646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6" name="직사각형 5"/>
          <p:cNvSpPr/>
          <p:nvPr/>
        </p:nvSpPr>
        <p:spPr>
          <a:xfrm>
            <a:off x="8790775" y="6506490"/>
            <a:ext cx="332783" cy="332783"/>
          </a:xfrm>
          <a:prstGeom prst="rect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 Bold" pitchFamily="50" charset="-127"/>
                <a:ea typeface="나눔스퀘어 Bold" pitchFamily="50" charset="-127"/>
              </a:rPr>
              <a:t>7</a:t>
            </a:r>
            <a:endParaRPr lang="ko-KR" altLang="en-US" b="1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0264" y="1475746"/>
            <a:ext cx="804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나눔스퀘어 Bold"/>
              </a:rPr>
              <a:t>레이어가 많아질 수 록 기울기</a:t>
            </a:r>
            <a:r>
              <a:rPr lang="en-US" altLang="ko-KR" dirty="0">
                <a:ea typeface="나눔스퀘어 Bold"/>
              </a:rPr>
              <a:t>(</a:t>
            </a:r>
            <a:r>
              <a:rPr lang="ko-KR" altLang="en-US" dirty="0">
                <a:ea typeface="나눔스퀘어 Bold"/>
              </a:rPr>
              <a:t>결과에 대한 입력 값의 영향</a:t>
            </a:r>
            <a:r>
              <a:rPr lang="en-US" altLang="ko-KR" dirty="0">
                <a:ea typeface="나눔스퀘어 Bold"/>
              </a:rPr>
              <a:t>)</a:t>
            </a:r>
            <a:r>
              <a:rPr lang="ko-KR" altLang="en-US" dirty="0">
                <a:ea typeface="나눔스퀘어 Bold"/>
              </a:rPr>
              <a:t>가 사라진다</a:t>
            </a:r>
            <a:r>
              <a:rPr lang="en-US" altLang="ko-KR" dirty="0">
                <a:ea typeface="나눔스퀘어 Bold"/>
              </a:rPr>
              <a:t>.</a:t>
            </a:r>
            <a:endParaRPr lang="ko-KR" altLang="en-US" dirty="0">
              <a:ea typeface="나눔스퀘어 Bold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F4D3B092-50AB-4508-A97F-685E75A3F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64" y="2539456"/>
            <a:ext cx="7870650" cy="29668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F652283-DEFA-40A5-A88A-0F8C012A48C8}"/>
              </a:ext>
            </a:extLst>
          </p:cNvPr>
          <p:cNvSpPr txBox="1"/>
          <p:nvPr/>
        </p:nvSpPr>
        <p:spPr>
          <a:xfrm>
            <a:off x="550264" y="1887762"/>
            <a:ext cx="804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나눔스퀘어 Bold"/>
                <a:sym typeface="Wingdings" panose="05000000000000000000" pitchFamily="2" charset="2"/>
              </a:rPr>
              <a:t> </a:t>
            </a:r>
            <a:r>
              <a:rPr lang="en-US" altLang="ko-KR" dirty="0">
                <a:ea typeface="나눔스퀘어 Bold"/>
              </a:rPr>
              <a:t>Backpropagation</a:t>
            </a:r>
            <a:r>
              <a:rPr lang="ko-KR" altLang="en-US" dirty="0">
                <a:ea typeface="나눔스퀘어 Bold"/>
              </a:rPr>
              <a:t>의 의미가 없어진다</a:t>
            </a:r>
            <a:r>
              <a:rPr lang="en-US" altLang="ko-KR" dirty="0">
                <a:ea typeface="나눔스퀘어 Bold"/>
              </a:rPr>
              <a:t>.</a:t>
            </a:r>
            <a:endParaRPr lang="ko-KR" altLang="en-US" dirty="0">
              <a:ea typeface="나눔스퀘어 Bold"/>
            </a:endParaRPr>
          </a:p>
        </p:txBody>
      </p:sp>
    </p:spTree>
    <p:extLst>
      <p:ext uri="{BB962C8B-B14F-4D97-AF65-F5344CB8AC3E}">
        <p14:creationId xmlns:p14="http://schemas.microsoft.com/office/powerpoint/2010/main" val="651390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-1588" y="-1984"/>
            <a:ext cx="9144000" cy="72008"/>
            <a:chOff x="0" y="0"/>
            <a:chExt cx="9144000" cy="72008"/>
          </a:xfrm>
        </p:grpSpPr>
        <p:sp>
          <p:nvSpPr>
            <p:cNvPr id="26" name="직사각형 25"/>
            <p:cNvSpPr/>
            <p:nvPr/>
          </p:nvSpPr>
          <p:spPr>
            <a:xfrm>
              <a:off x="0" y="0"/>
              <a:ext cx="3060000" cy="72008"/>
            </a:xfrm>
            <a:prstGeom prst="rect">
              <a:avLst/>
            </a:prstGeom>
            <a:solidFill>
              <a:srgbClr val="F1646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042000" y="0"/>
              <a:ext cx="3060000" cy="72008"/>
            </a:xfrm>
            <a:prstGeom prst="rect">
              <a:avLst/>
            </a:prstGeom>
            <a:solidFill>
              <a:srgbClr val="FAC11E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084000" y="0"/>
              <a:ext cx="3060000" cy="72008"/>
            </a:xfrm>
            <a:prstGeom prst="rect">
              <a:avLst/>
            </a:prstGeom>
            <a:solidFill>
              <a:srgbClr val="0DA2B6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13941" y="260648"/>
            <a:ext cx="2480522" cy="714792"/>
            <a:chOff x="213941" y="260648"/>
            <a:chExt cx="1649970" cy="529029"/>
          </a:xfrm>
        </p:grpSpPr>
        <p:sp>
          <p:nvSpPr>
            <p:cNvPr id="12" name="TextBox 11"/>
            <p:cNvSpPr txBox="1"/>
            <p:nvPr/>
          </p:nvSpPr>
          <p:spPr>
            <a:xfrm>
              <a:off x="230416" y="260648"/>
              <a:ext cx="749801" cy="341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Solution</a:t>
              </a:r>
              <a:endParaRPr lang="ko-KR" altLang="en-US" sz="24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스퀘어 Bold" pitchFamily="50" charset="-127"/>
                <a:ea typeface="나눔스퀘어 Bold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0416" y="539108"/>
              <a:ext cx="1633495" cy="250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-13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ReLU</a:t>
              </a:r>
              <a:r>
                <a:rPr lang="en-US" altLang="ko-KR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 better non-linearity</a:t>
              </a:r>
              <a:endParaRPr lang="ko-KR" altLang="en-US" sz="16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itchFamily="50" charset="-127"/>
                <a:ea typeface="나눔스퀘어 Bold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2206" y="503408"/>
              <a:ext cx="468339" cy="44869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44" tIns="60972" rIns="121944" bIns="60972"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481035" y="157667"/>
            <a:ext cx="562498" cy="562498"/>
            <a:chOff x="6473269" y="539108"/>
            <a:chExt cx="721936" cy="721936"/>
          </a:xfrm>
        </p:grpSpPr>
        <p:sp>
          <p:nvSpPr>
            <p:cNvPr id="3" name="타원 2"/>
            <p:cNvSpPr/>
            <p:nvPr/>
          </p:nvSpPr>
          <p:spPr>
            <a:xfrm>
              <a:off x="6473269" y="539108"/>
              <a:ext cx="721936" cy="721936"/>
            </a:xfrm>
            <a:prstGeom prst="ellipse">
              <a:avLst/>
            </a:prstGeom>
            <a:noFill/>
            <a:ln w="38100">
              <a:solidFill>
                <a:srgbClr val="FF69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623384" y="698177"/>
              <a:ext cx="446837" cy="488944"/>
              <a:chOff x="6562619" y="672486"/>
              <a:chExt cx="1453743" cy="1590735"/>
            </a:xfrm>
          </p:grpSpPr>
          <p:sp>
            <p:nvSpPr>
              <p:cNvPr id="24" name="이등변 삼각형 23"/>
              <p:cNvSpPr/>
              <p:nvPr/>
            </p:nvSpPr>
            <p:spPr>
              <a:xfrm rot="6050290">
                <a:off x="7048634" y="1372662"/>
                <a:ext cx="956526" cy="824592"/>
              </a:xfrm>
              <a:prstGeom prst="triangle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rgbClr val="0DA2B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7208462" y="760012"/>
                <a:ext cx="807900" cy="805903"/>
              </a:xfrm>
              <a:prstGeom prst="roundRect">
                <a:avLst>
                  <a:gd name="adj" fmla="val 50000"/>
                </a:avLst>
              </a:prstGeom>
              <a:solidFill>
                <a:sysClr val="window" lastClr="FFFFFF"/>
              </a:solidFill>
              <a:ln w="38100" cap="flat" cmpd="sng" algn="ctr">
                <a:solidFill>
                  <a:srgbClr val="FAC11E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 rot="20870764">
                <a:off x="6562619" y="672486"/>
                <a:ext cx="807900" cy="805903"/>
              </a:xfrm>
              <a:prstGeom prst="roundRect">
                <a:avLst>
                  <a:gd name="adj" fmla="val 13731"/>
                </a:avLst>
              </a:prstGeom>
              <a:solidFill>
                <a:sysClr val="window" lastClr="FFFFFF"/>
              </a:solidFill>
              <a:ln w="38100" cap="flat" cmpd="sng" algn="ctr">
                <a:solidFill>
                  <a:srgbClr val="F1646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6" name="직사각형 5"/>
          <p:cNvSpPr/>
          <p:nvPr/>
        </p:nvSpPr>
        <p:spPr>
          <a:xfrm>
            <a:off x="8790775" y="6506490"/>
            <a:ext cx="332783" cy="332783"/>
          </a:xfrm>
          <a:prstGeom prst="rect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 Bold" pitchFamily="50" charset="-127"/>
                <a:ea typeface="나눔스퀘어 Bold" pitchFamily="50" charset="-127"/>
              </a:rPr>
              <a:t>8</a:t>
            </a:r>
            <a:endParaRPr lang="ko-KR" altLang="en-US" b="1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0264" y="1605521"/>
            <a:ext cx="8040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ea typeface="나눔스퀘어 Bold"/>
              </a:rPr>
              <a:t>출력이 </a:t>
            </a:r>
            <a:r>
              <a:rPr lang="en-US" altLang="ko-KR" dirty="0">
                <a:ea typeface="나눔스퀘어 Bold"/>
              </a:rPr>
              <a:t>0~1</a:t>
            </a:r>
            <a:r>
              <a:rPr lang="ko-KR" altLang="en-US" dirty="0">
                <a:ea typeface="나눔스퀘어 Bold"/>
              </a:rPr>
              <a:t>이 되는 </a:t>
            </a:r>
            <a:r>
              <a:rPr lang="en-US" altLang="ko-KR" dirty="0">
                <a:ea typeface="나눔스퀘어 Bold"/>
              </a:rPr>
              <a:t>sigmoid function</a:t>
            </a:r>
            <a:r>
              <a:rPr lang="ko-KR" altLang="en-US" dirty="0">
                <a:ea typeface="나눔스퀘어 Bold"/>
              </a:rPr>
              <a:t>이 아닌 </a:t>
            </a:r>
            <a:endParaRPr lang="en-US" altLang="ko-KR" dirty="0">
              <a:ea typeface="나눔스퀘어 Bold"/>
            </a:endParaRPr>
          </a:p>
          <a:p>
            <a:pPr algn="ctr"/>
            <a:r>
              <a:rPr lang="ko-KR" altLang="en-US" dirty="0">
                <a:ea typeface="나눔스퀘어 Bold"/>
              </a:rPr>
              <a:t>입력에 비례해 주는 함수를 넣으면 어떨까</a:t>
            </a:r>
            <a:r>
              <a:rPr lang="en-US" altLang="ko-KR" dirty="0">
                <a:ea typeface="나눔스퀘어 Bold"/>
              </a:rPr>
              <a:t>?</a:t>
            </a:r>
            <a:endParaRPr lang="ko-KR" altLang="en-US" dirty="0">
              <a:ea typeface="나눔스퀘어 Bold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D28EB56A-34C8-4EC5-B264-184A13917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437" y="2207284"/>
            <a:ext cx="56959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56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-1588" y="-1984"/>
            <a:ext cx="9144000" cy="72008"/>
            <a:chOff x="0" y="0"/>
            <a:chExt cx="9144000" cy="72008"/>
          </a:xfrm>
        </p:grpSpPr>
        <p:sp>
          <p:nvSpPr>
            <p:cNvPr id="26" name="직사각형 25"/>
            <p:cNvSpPr/>
            <p:nvPr/>
          </p:nvSpPr>
          <p:spPr>
            <a:xfrm>
              <a:off x="0" y="0"/>
              <a:ext cx="3060000" cy="72008"/>
            </a:xfrm>
            <a:prstGeom prst="rect">
              <a:avLst/>
            </a:prstGeom>
            <a:solidFill>
              <a:srgbClr val="F1646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042000" y="0"/>
              <a:ext cx="3060000" cy="72008"/>
            </a:xfrm>
            <a:prstGeom prst="rect">
              <a:avLst/>
            </a:prstGeom>
            <a:solidFill>
              <a:srgbClr val="FAC11E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084000" y="0"/>
              <a:ext cx="3060000" cy="72008"/>
            </a:xfrm>
            <a:prstGeom prst="rect">
              <a:avLst/>
            </a:prstGeom>
            <a:solidFill>
              <a:srgbClr val="0DA2B6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13941" y="260648"/>
            <a:ext cx="2480522" cy="714792"/>
            <a:chOff x="213941" y="260648"/>
            <a:chExt cx="1649970" cy="529029"/>
          </a:xfrm>
        </p:grpSpPr>
        <p:sp>
          <p:nvSpPr>
            <p:cNvPr id="12" name="TextBox 11"/>
            <p:cNvSpPr txBox="1"/>
            <p:nvPr/>
          </p:nvSpPr>
          <p:spPr>
            <a:xfrm>
              <a:off x="230416" y="260648"/>
              <a:ext cx="521918" cy="341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2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ReLU</a:t>
              </a:r>
              <a:endParaRPr lang="ko-KR" altLang="en-US" sz="24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스퀘어 Bold" pitchFamily="50" charset="-127"/>
                <a:ea typeface="나눔스퀘어 Bold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0416" y="539108"/>
              <a:ext cx="1633495" cy="250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-13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ReLU</a:t>
              </a:r>
              <a:r>
                <a:rPr lang="en-US" altLang="ko-KR" sz="1600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itchFamily="50" charset="-127"/>
                  <a:ea typeface="나눔스퀘어 Bold" pitchFamily="50" charset="-127"/>
                  <a:cs typeface="Arial Unicode MS" panose="020B0604020202020204" pitchFamily="50" charset="-127"/>
                </a:rPr>
                <a:t> better non-linearity</a:t>
              </a:r>
              <a:endParaRPr lang="ko-KR" altLang="en-US" sz="16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itchFamily="50" charset="-127"/>
                <a:ea typeface="나눔스퀘어 Bold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2206" y="503408"/>
              <a:ext cx="468339" cy="44869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44" tIns="60972" rIns="121944" bIns="60972"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481035" y="157667"/>
            <a:ext cx="562498" cy="562498"/>
            <a:chOff x="6473269" y="539108"/>
            <a:chExt cx="721936" cy="721936"/>
          </a:xfrm>
        </p:grpSpPr>
        <p:sp>
          <p:nvSpPr>
            <p:cNvPr id="3" name="타원 2"/>
            <p:cNvSpPr/>
            <p:nvPr/>
          </p:nvSpPr>
          <p:spPr>
            <a:xfrm>
              <a:off x="6473269" y="539108"/>
              <a:ext cx="721936" cy="721936"/>
            </a:xfrm>
            <a:prstGeom prst="ellipse">
              <a:avLst/>
            </a:prstGeom>
            <a:noFill/>
            <a:ln w="38100">
              <a:solidFill>
                <a:srgbClr val="FF69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623384" y="698177"/>
              <a:ext cx="446837" cy="488944"/>
              <a:chOff x="6562619" y="672486"/>
              <a:chExt cx="1453743" cy="1590735"/>
            </a:xfrm>
          </p:grpSpPr>
          <p:sp>
            <p:nvSpPr>
              <p:cNvPr id="24" name="이등변 삼각형 23"/>
              <p:cNvSpPr/>
              <p:nvPr/>
            </p:nvSpPr>
            <p:spPr>
              <a:xfrm rot="6050290">
                <a:off x="7048634" y="1372662"/>
                <a:ext cx="956526" cy="824592"/>
              </a:xfrm>
              <a:prstGeom prst="triangle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rgbClr val="0DA2B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7208462" y="760012"/>
                <a:ext cx="807900" cy="805903"/>
              </a:xfrm>
              <a:prstGeom prst="roundRect">
                <a:avLst>
                  <a:gd name="adj" fmla="val 50000"/>
                </a:avLst>
              </a:prstGeom>
              <a:solidFill>
                <a:sysClr val="window" lastClr="FFFFFF"/>
              </a:solidFill>
              <a:ln w="38100" cap="flat" cmpd="sng" algn="ctr">
                <a:solidFill>
                  <a:srgbClr val="FAC11E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 rot="20870764">
                <a:off x="6562619" y="672486"/>
                <a:ext cx="807900" cy="805903"/>
              </a:xfrm>
              <a:prstGeom prst="roundRect">
                <a:avLst>
                  <a:gd name="adj" fmla="val 13731"/>
                </a:avLst>
              </a:prstGeom>
              <a:solidFill>
                <a:sysClr val="window" lastClr="FFFFFF"/>
              </a:solidFill>
              <a:ln w="38100" cap="flat" cmpd="sng" algn="ctr">
                <a:solidFill>
                  <a:srgbClr val="F1646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6" name="직사각형 5"/>
          <p:cNvSpPr/>
          <p:nvPr/>
        </p:nvSpPr>
        <p:spPr>
          <a:xfrm>
            <a:off x="8790775" y="6506490"/>
            <a:ext cx="332783" cy="332783"/>
          </a:xfrm>
          <a:prstGeom prst="rect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 Bold" pitchFamily="50" charset="-127"/>
                <a:ea typeface="나눔스퀘어 Bold" pitchFamily="50" charset="-127"/>
              </a:rPr>
              <a:t>9</a:t>
            </a:r>
            <a:endParaRPr lang="ko-KR" altLang="en-US" b="1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0264" y="1605521"/>
            <a:ext cx="804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나눔스퀘어 Bold"/>
              </a:rPr>
              <a:t>Sigmoid function</a:t>
            </a:r>
            <a:r>
              <a:rPr lang="ko-KR" altLang="en-US" dirty="0">
                <a:ea typeface="나눔스퀘어 Bold"/>
              </a:rPr>
              <a:t>의</a:t>
            </a:r>
            <a:r>
              <a:rPr lang="en-US" altLang="ko-KR" dirty="0">
                <a:ea typeface="나눔스퀘어 Bold"/>
              </a:rPr>
              <a:t> </a:t>
            </a:r>
            <a:r>
              <a:rPr lang="ko-KR" altLang="en-US" dirty="0">
                <a:ea typeface="나눔스퀘어 Bold"/>
              </a:rPr>
              <a:t>문제를 </a:t>
            </a:r>
            <a:r>
              <a:rPr lang="en-US" altLang="ko-KR" dirty="0">
                <a:ea typeface="나눔스퀘어 Bold"/>
              </a:rPr>
              <a:t>NN</a:t>
            </a:r>
            <a:r>
              <a:rPr lang="ko-KR" altLang="en-US" dirty="0">
                <a:ea typeface="나눔스퀘어 Bold"/>
              </a:rPr>
              <a:t>에서 보안 해줄 수 있는 </a:t>
            </a:r>
            <a:r>
              <a:rPr lang="en-US" altLang="ko-KR" dirty="0">
                <a:ea typeface="나눔스퀘어 Bold"/>
              </a:rPr>
              <a:t>Activate function</a:t>
            </a:r>
            <a:r>
              <a:rPr lang="ko-KR" altLang="en-US" dirty="0">
                <a:ea typeface="나눔스퀘어 Bold"/>
              </a:rPr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D8EFA9E1-B7A6-4427-96DA-5579C9453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66" y="2065948"/>
            <a:ext cx="7884368" cy="22945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5EF5E3D-9EB9-4AC4-BB6A-AB3943C15C0F}"/>
              </a:ext>
            </a:extLst>
          </p:cNvPr>
          <p:cNvSpPr txBox="1"/>
          <p:nvPr/>
        </p:nvSpPr>
        <p:spPr>
          <a:xfrm>
            <a:off x="780964" y="4883148"/>
            <a:ext cx="804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ea typeface="나눔스퀘어 Bold"/>
              </a:rPr>
              <a:t>L1 = </a:t>
            </a:r>
            <a:r>
              <a:rPr lang="en-US" altLang="ko-KR" dirty="0" err="1">
                <a:ea typeface="나눔스퀘어 Bold"/>
              </a:rPr>
              <a:t>tf.sigmoid</a:t>
            </a:r>
            <a:r>
              <a:rPr lang="en-US" altLang="ko-KR" dirty="0">
                <a:ea typeface="나눔스퀘어 Bold"/>
              </a:rPr>
              <a:t>(</a:t>
            </a:r>
            <a:r>
              <a:rPr lang="en-US" altLang="ko-KR" dirty="0" err="1">
                <a:ea typeface="나눔스퀘어 Bold"/>
              </a:rPr>
              <a:t>tf.matmul</a:t>
            </a:r>
            <a:r>
              <a:rPr lang="en-US" altLang="ko-KR" dirty="0">
                <a:ea typeface="나눔스퀘어 Bold"/>
              </a:rPr>
              <a:t>(X, W1) + b1)</a:t>
            </a:r>
            <a:endParaRPr lang="ko-KR" altLang="en-US" dirty="0">
              <a:ea typeface="나눔스퀘어 Bold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F61903A-8BB4-469F-8920-8EB897BCD974}"/>
              </a:ext>
            </a:extLst>
          </p:cNvPr>
          <p:cNvSpPr txBox="1"/>
          <p:nvPr/>
        </p:nvSpPr>
        <p:spPr>
          <a:xfrm>
            <a:off x="780964" y="5714145"/>
            <a:ext cx="8040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ea typeface="나눔스퀘어 Bold"/>
              </a:rPr>
              <a:t>L1 = </a:t>
            </a:r>
            <a:r>
              <a:rPr lang="en-US" altLang="ko-KR" dirty="0" err="1">
                <a:ea typeface="나눔스퀘어 Bold"/>
              </a:rPr>
              <a:t>tf.nn.relu</a:t>
            </a:r>
            <a:r>
              <a:rPr lang="en-US" altLang="ko-KR" dirty="0">
                <a:ea typeface="나눔스퀘어 Bold"/>
              </a:rPr>
              <a:t>(</a:t>
            </a:r>
            <a:r>
              <a:rPr lang="en-US" altLang="ko-KR" dirty="0" err="1">
                <a:ea typeface="나눔스퀘어 Bold"/>
              </a:rPr>
              <a:t>tf.matmul</a:t>
            </a:r>
            <a:r>
              <a:rPr lang="en-US" altLang="ko-KR" dirty="0">
                <a:ea typeface="나눔스퀘어 Bold"/>
              </a:rPr>
              <a:t>(X, W1) + b1)</a:t>
            </a:r>
            <a:endParaRPr lang="ko-KR" altLang="en-US" dirty="0">
              <a:ea typeface="나눔스퀘어 Bold"/>
            </a:endParaRPr>
          </a:p>
          <a:p>
            <a:pPr algn="r"/>
            <a:r>
              <a:rPr lang="ko-KR" altLang="en-US" dirty="0">
                <a:ea typeface="나눔스퀘어 Bold"/>
              </a:rPr>
              <a:t> 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B077710D-47E6-43E0-AADA-7503543CF04E}"/>
              </a:ext>
            </a:extLst>
          </p:cNvPr>
          <p:cNvCxnSpPr>
            <a:cxnSpLocks/>
          </p:cNvCxnSpPr>
          <p:nvPr/>
        </p:nvCxnSpPr>
        <p:spPr>
          <a:xfrm>
            <a:off x="6804248" y="5301208"/>
            <a:ext cx="0" cy="4859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9CC113E8-A91D-41F0-BF99-497199D12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63" y="4415036"/>
            <a:ext cx="3940763" cy="194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53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1364</Words>
  <Application>Microsoft Office PowerPoint</Application>
  <PresentationFormat>화면 슬라이드 쇼(4:3)</PresentationFormat>
  <Paragraphs>345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SeongYun</dc:creator>
  <cp:lastModifiedBy>SeongYun</cp:lastModifiedBy>
  <cp:revision>35</cp:revision>
  <dcterms:created xsi:type="dcterms:W3CDTF">2018-11-19T05:21:04Z</dcterms:created>
  <dcterms:modified xsi:type="dcterms:W3CDTF">2018-11-21T13:05:11Z</dcterms:modified>
</cp:coreProperties>
</file>