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9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5143500" type="screen16x9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63A3"/>
    <a:srgbClr val="FFFFFF"/>
    <a:srgbClr val="FAD038"/>
    <a:srgbClr val="000000"/>
    <a:srgbClr val="204F88"/>
    <a:srgbClr val="173963"/>
    <a:srgbClr val="304684"/>
    <a:srgbClr val="E07272"/>
    <a:srgbClr val="65C7A6"/>
    <a:srgbClr val="5CB4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46" d="100"/>
          <a:sy n="146" d="100"/>
        </p:scale>
        <p:origin x="-62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0B6086-D976-4DF7-9E41-A25B3BA7C0F5}" type="datetimeFigureOut">
              <a:rPr lang="ko-KR" altLang="en-US"/>
              <a:pPr>
                <a:defRPr/>
              </a:pPr>
              <a:t>2019-01-07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26C729-7EFA-4934-85FA-0F69F91CD8D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744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236C32-A667-4DB2-8582-C6B789DFAEAE}" type="datetimeFigureOut">
              <a:rPr lang="ko-KR" altLang="en-US"/>
              <a:pPr>
                <a:defRPr/>
              </a:pPr>
              <a:t>2019-01-07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11ED2-945E-4441-B3E3-EB7301D29C8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270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C5D5EE-F308-4A31-9BCD-309DB645C699}" type="datetimeFigureOut">
              <a:rPr lang="ko-KR" altLang="en-US"/>
              <a:pPr>
                <a:defRPr/>
              </a:pPr>
              <a:t>2019-01-07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42966D-E46B-423F-ABFB-74F68D01CEC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841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7A996-3597-451B-82DA-4C8A89193C62}" type="datetimeFigureOut">
              <a:rPr lang="ko-KR" altLang="en-US"/>
              <a:pPr>
                <a:defRPr/>
              </a:pPr>
              <a:t>2019-01-07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D00783-C22E-4560-9333-96463553DD4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156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23AF7F-A169-46A0-9842-E097EAE655EF}" type="datetimeFigureOut">
              <a:rPr lang="ko-KR" altLang="en-US"/>
              <a:pPr>
                <a:defRPr/>
              </a:pPr>
              <a:t>2019-01-07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1FE95B-78E9-4101-BC8C-C1393615189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832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9E24D1-1F17-4A28-A641-976A07303BFF}" type="datetimeFigureOut">
              <a:rPr lang="ko-KR" altLang="en-US"/>
              <a:pPr>
                <a:defRPr/>
              </a:pPr>
              <a:t>2019-01-07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AC1C5-2F81-47C5-A689-65AD41EF5ED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56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B2D1F-7395-4EE2-A1F4-4322DDDD303D}" type="datetimeFigureOut">
              <a:rPr lang="ko-KR" altLang="en-US"/>
              <a:pPr>
                <a:defRPr/>
              </a:pPr>
              <a:t>2019-01-07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B4ED7-7912-4B41-B74C-26BBB6F7104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71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8B0B3-6E28-463A-8A13-2E2F37A399E9}" type="datetimeFigureOut">
              <a:rPr lang="ko-KR" altLang="en-US"/>
              <a:pPr>
                <a:defRPr/>
              </a:pPr>
              <a:t>2019-01-07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3D2F3-0D47-4216-9E48-A28319D080B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442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1CDEFE-B966-40C8-B093-B561032EB47D}" type="datetimeFigureOut">
              <a:rPr lang="ko-KR" altLang="en-US"/>
              <a:pPr>
                <a:defRPr/>
              </a:pPr>
              <a:t>2019-01-07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76086-D75E-4B23-BB00-45AD9FB9A2D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607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2A5F00-4073-4FC0-87D7-107254B4277F}" type="datetimeFigureOut">
              <a:rPr lang="ko-KR" altLang="en-US"/>
              <a:pPr>
                <a:defRPr/>
              </a:pPr>
              <a:t>2019-01-07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82C692-5FC2-4940-BF96-A610A9C2E48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253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8BAD7C-DE09-4C72-89D5-A166A299C65E}" type="datetimeFigureOut">
              <a:rPr lang="ko-KR" altLang="en-US"/>
              <a:pPr>
                <a:defRPr/>
              </a:pPr>
              <a:t>2019-01-07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7026F-EF8D-481F-A60E-D880106A682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389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2F9254B-8588-40C3-83A1-1ED31626695A}" type="datetimeFigureOut">
              <a:rPr lang="ko-KR" altLang="en-US"/>
              <a:pPr>
                <a:defRPr/>
              </a:pPr>
              <a:t>2019-01-07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F5AF0B6-B200-4FCC-8A27-4E44C8ED1E7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eongYun\Desktop\다운로드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8928"/>
          <a:stretch/>
        </p:blipFill>
        <p:spPr bwMode="auto">
          <a:xfrm>
            <a:off x="3239852" y="1491870"/>
            <a:ext cx="2664296" cy="2160000"/>
          </a:xfrm>
          <a:prstGeom prst="rect">
            <a:avLst/>
          </a:prstGeom>
          <a:noFill/>
        </p:spPr>
      </p:pic>
      <p:sp>
        <p:nvSpPr>
          <p:cNvPr id="2050" name="제목 1"/>
          <p:cNvSpPr>
            <a:spLocks noGrp="1"/>
          </p:cNvSpPr>
          <p:nvPr>
            <p:ph type="ctrTitle"/>
          </p:nvPr>
        </p:nvSpPr>
        <p:spPr>
          <a:xfrm>
            <a:off x="685800" y="1469230"/>
            <a:ext cx="7772400" cy="1102519"/>
          </a:xfrm>
        </p:spPr>
        <p:txBody>
          <a:bodyPr/>
          <a:lstStyle/>
          <a:p>
            <a:r>
              <a:rPr lang="en-US" altLang="ko-KR" sz="5400" b="1" dirty="0">
                <a:latin typeface="Copperplate Gothic Light" pitchFamily="34" charset="0"/>
              </a:rPr>
              <a:t>Python</a:t>
            </a:r>
            <a:endParaRPr lang="ko-KR" altLang="en-US" sz="5400" b="1" dirty="0">
              <a:latin typeface="Copperplate Gothic Light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663551"/>
            <a:ext cx="6400800" cy="1564383"/>
          </a:xfrm>
        </p:spPr>
        <p:txBody>
          <a:bodyPr rtlCol="0">
            <a:normAutofit lnSpcReduction="10000"/>
          </a:bodyPr>
          <a:lstStyle/>
          <a:p>
            <a:pPr fontAlgn="auto">
              <a:lnSpc>
                <a:spcPct val="75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ko-KR" sz="2800" dirty="0">
                <a:solidFill>
                  <a:schemeClr val="tx1"/>
                </a:solidFill>
                <a:latin typeface="Copperplate Gothic Light" pitchFamily="34" charset="0"/>
              </a:rPr>
              <a:t>List, Tuple, Dictionary</a:t>
            </a:r>
          </a:p>
          <a:p>
            <a:pPr fontAlgn="auto">
              <a:lnSpc>
                <a:spcPct val="75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ko-KR" sz="2800" dirty="0">
                <a:solidFill>
                  <a:schemeClr val="tx1"/>
                </a:solidFill>
                <a:latin typeface="Copperplate Gothic Light" pitchFamily="34" charset="0"/>
              </a:rPr>
              <a:t>function, Module</a:t>
            </a:r>
          </a:p>
          <a:p>
            <a:pPr fontAlgn="auto">
              <a:lnSpc>
                <a:spcPct val="75000"/>
              </a:lnSpc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ko-KR" sz="2800" dirty="0">
              <a:solidFill>
                <a:schemeClr val="tx1"/>
              </a:solidFill>
              <a:latin typeface="Copperplate Gothic Light" pitchFamily="34" charset="0"/>
            </a:endParaRPr>
          </a:p>
          <a:p>
            <a:pPr fontAlgn="auto">
              <a:lnSpc>
                <a:spcPct val="75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ko-KR" sz="2400" dirty="0">
                <a:solidFill>
                  <a:schemeClr val="tx1"/>
                </a:solidFill>
                <a:latin typeface="Copperplate Gothic Light" pitchFamily="34" charset="0"/>
              </a:rPr>
              <a:t>(</a:t>
            </a:r>
            <a:r>
              <a:rPr lang="ko-KR" altLang="en-US" sz="2400" dirty="0">
                <a:solidFill>
                  <a:schemeClr val="tx1"/>
                </a:solidFill>
                <a:latin typeface="Copperplate Gothic Light" pitchFamily="34" charset="0"/>
              </a:rPr>
              <a:t>리스트</a:t>
            </a:r>
            <a:r>
              <a:rPr lang="en-US" altLang="ko-KR" sz="2400" dirty="0">
                <a:solidFill>
                  <a:schemeClr val="tx1"/>
                </a:solidFill>
                <a:latin typeface="Copperplate Gothic Light" pitchFamily="34" charset="0"/>
              </a:rPr>
              <a:t>, </a:t>
            </a:r>
            <a:r>
              <a:rPr lang="ko-KR" altLang="en-US" sz="2400" dirty="0" err="1">
                <a:solidFill>
                  <a:schemeClr val="tx1"/>
                </a:solidFill>
                <a:latin typeface="Copperplate Gothic Light" pitchFamily="34" charset="0"/>
              </a:rPr>
              <a:t>튜플</a:t>
            </a:r>
            <a:r>
              <a:rPr lang="en-US" altLang="ko-KR" sz="2400" dirty="0">
                <a:solidFill>
                  <a:schemeClr val="tx1"/>
                </a:solidFill>
                <a:latin typeface="Copperplate Gothic Light" pitchFamily="34" charset="0"/>
              </a:rPr>
              <a:t>, </a:t>
            </a:r>
            <a:r>
              <a:rPr lang="ko-KR" altLang="en-US" sz="2400" dirty="0" err="1">
                <a:solidFill>
                  <a:schemeClr val="tx1"/>
                </a:solidFill>
                <a:latin typeface="Copperplate Gothic Light" pitchFamily="34" charset="0"/>
              </a:rPr>
              <a:t>딕셔너리</a:t>
            </a:r>
            <a:r>
              <a:rPr lang="en-US" altLang="ko-KR" sz="2400" dirty="0">
                <a:solidFill>
                  <a:schemeClr val="tx1"/>
                </a:solidFill>
                <a:latin typeface="Copperplate Gothic Light" pitchFamily="34" charset="0"/>
              </a:rPr>
              <a:t>, </a:t>
            </a:r>
            <a:r>
              <a:rPr lang="ko-KR" altLang="en-US" sz="2400" dirty="0">
                <a:solidFill>
                  <a:schemeClr val="tx1"/>
                </a:solidFill>
                <a:latin typeface="Copperplate Gothic Light" pitchFamily="34" charset="0"/>
              </a:rPr>
              <a:t>함수와 모듈</a:t>
            </a:r>
            <a:r>
              <a:rPr lang="en-US" altLang="ko-KR" sz="2400" dirty="0">
                <a:solidFill>
                  <a:schemeClr val="tx1"/>
                </a:solidFill>
                <a:latin typeface="Copperplate Gothic Light" pitchFamily="34" charset="0"/>
              </a:rPr>
              <a:t>)</a:t>
            </a:r>
            <a:endParaRPr lang="ko-KR" altLang="en-US" sz="2400" dirty="0">
              <a:solidFill>
                <a:schemeClr val="tx1"/>
              </a:solidFill>
              <a:latin typeface="Copperplate Gothic Light" pitchFamily="34" charset="0"/>
            </a:endParaRPr>
          </a:p>
        </p:txBody>
      </p:sp>
      <p:sp>
        <p:nvSpPr>
          <p:cNvPr id="2" name="이등변 삼각형 1"/>
          <p:cNvSpPr/>
          <p:nvPr/>
        </p:nvSpPr>
        <p:spPr>
          <a:xfrm>
            <a:off x="1" y="3219148"/>
            <a:ext cx="1983991" cy="1924352"/>
          </a:xfrm>
          <a:custGeom>
            <a:avLst/>
            <a:gdLst/>
            <a:ahLst/>
            <a:cxnLst/>
            <a:rect l="l" t="t" r="r" b="b"/>
            <a:pathLst>
              <a:path w="1983991" h="1924352">
                <a:moveTo>
                  <a:pt x="867867" y="0"/>
                </a:moveTo>
                <a:lnTo>
                  <a:pt x="1983991" y="1924352"/>
                </a:lnTo>
                <a:lnTo>
                  <a:pt x="0" y="1924352"/>
                </a:lnTo>
                <a:lnTo>
                  <a:pt x="0" y="1496323"/>
                </a:lnTo>
                <a:close/>
              </a:path>
            </a:pathLst>
          </a:custGeom>
          <a:solidFill>
            <a:srgbClr val="296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flipV="1">
            <a:off x="7164288" y="355"/>
            <a:ext cx="1979712" cy="1924352"/>
          </a:xfrm>
          <a:custGeom>
            <a:avLst/>
            <a:gdLst/>
            <a:ahLst/>
            <a:cxnLst/>
            <a:rect l="l" t="t" r="r" b="b"/>
            <a:pathLst>
              <a:path w="1979712" h="1924352">
                <a:moveTo>
                  <a:pt x="0" y="1924352"/>
                </a:moveTo>
                <a:lnTo>
                  <a:pt x="1979712" y="1924352"/>
                </a:lnTo>
                <a:lnTo>
                  <a:pt x="1979712" y="1488945"/>
                </a:lnTo>
                <a:lnTo>
                  <a:pt x="1116124" y="0"/>
                </a:lnTo>
                <a:close/>
              </a:path>
            </a:pathLst>
          </a:custGeom>
          <a:solidFill>
            <a:srgbClr val="296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/>
        </p:nvSpPr>
        <p:spPr>
          <a:xfrm rot="2217044">
            <a:off x="6862026" y="269489"/>
            <a:ext cx="1224136" cy="1055290"/>
          </a:xfrm>
          <a:prstGeom prst="triangle">
            <a:avLst/>
          </a:prstGeom>
          <a:solidFill>
            <a:srgbClr val="FAD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 rot="19836011" flipH="1">
            <a:off x="846879" y="3388038"/>
            <a:ext cx="1426852" cy="1230045"/>
          </a:xfrm>
          <a:prstGeom prst="triangle">
            <a:avLst/>
          </a:prstGeom>
          <a:solidFill>
            <a:srgbClr val="FAD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2326282">
            <a:off x="953137" y="3591641"/>
            <a:ext cx="581528" cy="50131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9273718" flipH="1">
            <a:off x="7401200" y="682374"/>
            <a:ext cx="581528" cy="50131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>
            <a:off x="1" y="3219148"/>
            <a:ext cx="1983991" cy="1924352"/>
          </a:xfrm>
          <a:custGeom>
            <a:avLst/>
            <a:gdLst/>
            <a:ahLst/>
            <a:cxnLst/>
            <a:rect l="l" t="t" r="r" b="b"/>
            <a:pathLst>
              <a:path w="1983991" h="1924352">
                <a:moveTo>
                  <a:pt x="867867" y="0"/>
                </a:moveTo>
                <a:lnTo>
                  <a:pt x="1983991" y="1924352"/>
                </a:lnTo>
                <a:lnTo>
                  <a:pt x="0" y="1924352"/>
                </a:lnTo>
                <a:lnTo>
                  <a:pt x="0" y="1496323"/>
                </a:lnTo>
                <a:close/>
              </a:path>
            </a:pathLst>
          </a:custGeom>
          <a:solidFill>
            <a:srgbClr val="2963A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flipV="1">
            <a:off x="7164288" y="355"/>
            <a:ext cx="1979712" cy="1924352"/>
          </a:xfrm>
          <a:custGeom>
            <a:avLst/>
            <a:gdLst/>
            <a:ahLst/>
            <a:cxnLst/>
            <a:rect l="l" t="t" r="r" b="b"/>
            <a:pathLst>
              <a:path w="1979712" h="1924352">
                <a:moveTo>
                  <a:pt x="0" y="1924352"/>
                </a:moveTo>
                <a:lnTo>
                  <a:pt x="1979712" y="1924352"/>
                </a:lnTo>
                <a:lnTo>
                  <a:pt x="1979712" y="1488945"/>
                </a:lnTo>
                <a:lnTo>
                  <a:pt x="1116124" y="0"/>
                </a:lnTo>
                <a:close/>
              </a:path>
            </a:pathLst>
          </a:custGeom>
          <a:solidFill>
            <a:srgbClr val="2963A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/>
        </p:nvSpPr>
        <p:spPr>
          <a:xfrm rot="2217044">
            <a:off x="6862026" y="269489"/>
            <a:ext cx="1224136" cy="1055290"/>
          </a:xfrm>
          <a:prstGeom prst="triangle">
            <a:avLst/>
          </a:prstGeom>
          <a:solidFill>
            <a:srgbClr val="FAD03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 rot="19836011" flipH="1">
            <a:off x="846879" y="3388038"/>
            <a:ext cx="1426852" cy="1230045"/>
          </a:xfrm>
          <a:prstGeom prst="triangle">
            <a:avLst/>
          </a:prstGeom>
          <a:solidFill>
            <a:srgbClr val="FAD03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2326282">
            <a:off x="953137" y="3591641"/>
            <a:ext cx="581528" cy="501317"/>
          </a:xfrm>
          <a:prstGeom prst="triangl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9273718" flipH="1">
            <a:off x="7401200" y="682374"/>
            <a:ext cx="581528" cy="501317"/>
          </a:xfrm>
          <a:prstGeom prst="triangl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 descr="C:\Users\SeongYun\Desktop\다운로드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102872"/>
            <a:ext cx="494599" cy="48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11682" y="119285"/>
            <a:ext cx="274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+mn-lt"/>
              </a:rPr>
              <a:t>딕셔너리</a:t>
            </a:r>
            <a:r>
              <a:rPr lang="en-US" altLang="ko-KR" dirty="0">
                <a:latin typeface="+mn-lt"/>
              </a:rPr>
              <a:t>(</a:t>
            </a:r>
            <a:r>
              <a:rPr lang="en-US" altLang="ko-KR" dirty="0">
                <a:latin typeface="Copperplate Gothic Light" pitchFamily="34" charset="0"/>
              </a:rPr>
              <a:t>Dictionary</a:t>
            </a:r>
            <a:r>
              <a:rPr lang="en-US" altLang="ko-KR" dirty="0">
                <a:latin typeface="+mn-lt"/>
              </a:rPr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36842" y="1067709"/>
            <a:ext cx="8402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+mn-ea"/>
                <a:ea typeface="+mn-ea"/>
              </a:rPr>
              <a:t>딕셔너리는</a:t>
            </a:r>
            <a:r>
              <a:rPr lang="ko-KR" altLang="en-US" sz="1400" dirty="0">
                <a:latin typeface="+mn-ea"/>
                <a:ea typeface="+mn-ea"/>
              </a:rPr>
              <a:t> 쌍 </a:t>
            </a:r>
            <a:r>
              <a:rPr lang="en-US" altLang="ko-KR" sz="1400" dirty="0">
                <a:latin typeface="+mn-ea"/>
                <a:ea typeface="+mn-ea"/>
              </a:rPr>
              <a:t>2</a:t>
            </a:r>
            <a:r>
              <a:rPr lang="ko-KR" altLang="en-US" sz="1400" dirty="0">
                <a:latin typeface="+mn-ea"/>
                <a:ea typeface="+mn-ea"/>
              </a:rPr>
              <a:t>개가 하나로 묶인 자료구조이다</a:t>
            </a:r>
            <a:r>
              <a:rPr lang="en-US" altLang="ko-KR" sz="1400" dirty="0">
                <a:latin typeface="+mn-ea"/>
                <a:ea typeface="+mn-ea"/>
              </a:rPr>
              <a:t>. </a:t>
            </a:r>
            <a:r>
              <a:rPr lang="ko-KR" altLang="en-US" sz="1400" dirty="0">
                <a:latin typeface="+mn-ea"/>
                <a:ea typeface="+mn-ea"/>
              </a:rPr>
              <a:t>예를 들어 </a:t>
            </a:r>
            <a:r>
              <a:rPr lang="en-US" altLang="ko-KR" sz="1400" dirty="0">
                <a:latin typeface="+mn-ea"/>
                <a:ea typeface="+mn-ea"/>
              </a:rPr>
              <a:t>‘apple:</a:t>
            </a:r>
            <a:r>
              <a:rPr lang="ko-KR" altLang="en-US" sz="1400" dirty="0" err="1">
                <a:latin typeface="+mn-ea"/>
                <a:ea typeface="+mn-ea"/>
              </a:rPr>
              <a:t>사과‘처럼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endParaRPr lang="en-US" altLang="ko-KR" sz="1400" dirty="0">
              <a:latin typeface="+mn-ea"/>
              <a:ea typeface="+mn-ea"/>
            </a:endParaRPr>
          </a:p>
          <a:p>
            <a:r>
              <a:rPr lang="ko-KR" altLang="en-US" sz="1400" dirty="0">
                <a:latin typeface="+mn-ea"/>
                <a:ea typeface="+mn-ea"/>
              </a:rPr>
              <a:t>의미 있는 두 값을 연결해 구성한다</a:t>
            </a:r>
            <a:r>
              <a:rPr lang="en-US" altLang="ko-KR" sz="1400" dirty="0">
                <a:latin typeface="+mn-ea"/>
                <a:ea typeface="+mn-ea"/>
              </a:rPr>
              <a:t>.  </a:t>
            </a:r>
            <a:r>
              <a:rPr lang="ko-KR" altLang="en-US" sz="1400" dirty="0" err="1">
                <a:latin typeface="+mn-ea"/>
                <a:ea typeface="+mn-ea"/>
              </a:rPr>
              <a:t>딕셔너리</a:t>
            </a:r>
            <a:r>
              <a:rPr lang="en-US" altLang="ko-KR" sz="1400" dirty="0">
                <a:latin typeface="+mn-ea"/>
                <a:ea typeface="+mn-ea"/>
              </a:rPr>
              <a:t>{}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2102" y="612277"/>
            <a:ext cx="4883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  <a:ea typeface="+mn-ea"/>
              </a:rPr>
              <a:t>*</a:t>
            </a:r>
            <a:r>
              <a:rPr lang="ko-KR" altLang="en-US" sz="1600" dirty="0" err="1">
                <a:latin typeface="+mn-ea"/>
                <a:ea typeface="+mn-ea"/>
              </a:rPr>
              <a:t>딕셔너리란</a:t>
            </a:r>
            <a:r>
              <a:rPr lang="en-US" altLang="ko-KR" sz="1600" dirty="0">
                <a:latin typeface="+mn-ea"/>
                <a:ea typeface="+mn-ea"/>
              </a:rPr>
              <a:t>?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0264B4B0-6225-442B-8C9C-1F9042422157}"/>
              </a:ext>
            </a:extLst>
          </p:cNvPr>
          <p:cNvSpPr txBox="1"/>
          <p:nvPr/>
        </p:nvSpPr>
        <p:spPr>
          <a:xfrm>
            <a:off x="611682" y="1672453"/>
            <a:ext cx="4883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  <a:ea typeface="+mn-ea"/>
              </a:rPr>
              <a:t>*</a:t>
            </a:r>
            <a:r>
              <a:rPr lang="ko-KR" altLang="en-US" sz="1600" dirty="0" err="1">
                <a:latin typeface="+mn-ea"/>
                <a:ea typeface="+mn-ea"/>
              </a:rPr>
              <a:t>딕셔너리의</a:t>
            </a:r>
            <a:r>
              <a:rPr lang="ko-KR" altLang="en-US" sz="1600" dirty="0">
                <a:latin typeface="+mn-ea"/>
                <a:ea typeface="+mn-ea"/>
              </a:rPr>
              <a:t> 생성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925CECED-A074-4B44-9580-72886195537E}"/>
              </a:ext>
            </a:extLst>
          </p:cNvPr>
          <p:cNvSpPr txBox="1"/>
          <p:nvPr/>
        </p:nvSpPr>
        <p:spPr>
          <a:xfrm>
            <a:off x="636842" y="2084259"/>
            <a:ext cx="5929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  <a:ea typeface="+mn-ea"/>
              </a:rPr>
              <a:t>dic1 = {1 : ‘a’, 2 : ‘b’, 3 : ‘c’}        --</a:t>
            </a:r>
            <a:r>
              <a:rPr lang="en-US" altLang="ko-KR" sz="1400" dirty="0">
                <a:latin typeface="+mn-ea"/>
                <a:ea typeface="+mn-ea"/>
                <a:sym typeface="Wingdings" panose="05000000000000000000" pitchFamily="2" charset="2"/>
              </a:rPr>
              <a:t>--&gt; </a:t>
            </a:r>
            <a:r>
              <a:rPr lang="ko-KR" altLang="en-US" sz="1400" dirty="0">
                <a:latin typeface="+mn-ea"/>
                <a:ea typeface="+mn-ea"/>
                <a:sym typeface="Wingdings" panose="05000000000000000000" pitchFamily="2" charset="2"/>
              </a:rPr>
              <a:t>변수</a:t>
            </a:r>
            <a:r>
              <a:rPr lang="en-US" altLang="ko-KR" sz="1400" dirty="0">
                <a:latin typeface="+mn-ea"/>
                <a:ea typeface="+mn-ea"/>
                <a:sym typeface="Wingdings" panose="05000000000000000000" pitchFamily="2" charset="2"/>
              </a:rPr>
              <a:t>{</a:t>
            </a:r>
            <a:r>
              <a:rPr lang="ko-KR" altLang="en-US" sz="1400" dirty="0">
                <a:latin typeface="+mn-ea"/>
                <a:ea typeface="+mn-ea"/>
                <a:sym typeface="Wingdings" panose="05000000000000000000" pitchFamily="2" charset="2"/>
              </a:rPr>
              <a:t>키</a:t>
            </a:r>
            <a:r>
              <a:rPr lang="en-US" altLang="ko-KR" sz="1400" dirty="0">
                <a:latin typeface="+mn-ea"/>
                <a:ea typeface="+mn-ea"/>
                <a:sym typeface="Wingdings" panose="05000000000000000000" pitchFamily="2" charset="2"/>
              </a:rPr>
              <a:t>(Key)</a:t>
            </a:r>
            <a:r>
              <a:rPr lang="ko-KR" altLang="en-US" sz="1400" dirty="0">
                <a:latin typeface="+mn-ea"/>
                <a:ea typeface="+mn-ea"/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latin typeface="+mn-ea"/>
                <a:ea typeface="+mn-ea"/>
                <a:sym typeface="Wingdings" panose="05000000000000000000" pitchFamily="2" charset="2"/>
              </a:rPr>
              <a:t>: </a:t>
            </a:r>
            <a:r>
              <a:rPr lang="ko-KR" altLang="en-US" sz="1400" dirty="0">
                <a:latin typeface="+mn-ea"/>
                <a:ea typeface="+mn-ea"/>
                <a:sym typeface="Wingdings" panose="05000000000000000000" pitchFamily="2" charset="2"/>
              </a:rPr>
              <a:t>값</a:t>
            </a:r>
            <a:r>
              <a:rPr lang="en-US" altLang="ko-KR" sz="1400" dirty="0">
                <a:latin typeface="+mn-ea"/>
                <a:ea typeface="+mn-ea"/>
                <a:sym typeface="Wingdings" panose="05000000000000000000" pitchFamily="2" charset="2"/>
              </a:rPr>
              <a:t>(Value)}</a:t>
            </a:r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*</a:t>
            </a:r>
            <a:r>
              <a:rPr lang="ko-KR" altLang="en-US" sz="1400" dirty="0">
                <a:latin typeface="+mn-ea"/>
                <a:ea typeface="+mn-ea"/>
              </a:rPr>
              <a:t>키와 값은 사용자가 지정하는 것이지 뚜렷한 규정은 없다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DD3E9B9F-55FF-4AB4-91CC-010162AD1107}"/>
              </a:ext>
            </a:extLst>
          </p:cNvPr>
          <p:cNvSpPr txBox="1"/>
          <p:nvPr/>
        </p:nvSpPr>
        <p:spPr>
          <a:xfrm>
            <a:off x="1243901" y="2808917"/>
            <a:ext cx="4883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  <a:ea typeface="+mn-ea"/>
              </a:rPr>
              <a:t>Ex)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1CB6B5D0-569C-47C0-B234-72ADE9589027}"/>
              </a:ext>
            </a:extLst>
          </p:cNvPr>
          <p:cNvSpPr txBox="1"/>
          <p:nvPr/>
        </p:nvSpPr>
        <p:spPr>
          <a:xfrm>
            <a:off x="1652739" y="2845569"/>
            <a:ext cx="71662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  <a:ea typeface="+mn-ea"/>
              </a:rPr>
              <a:t>Student1 = {‘</a:t>
            </a:r>
            <a:r>
              <a:rPr lang="ko-KR" altLang="en-US" sz="1400" dirty="0">
                <a:latin typeface="+mn-ea"/>
                <a:ea typeface="+mn-ea"/>
              </a:rPr>
              <a:t>학번</a:t>
            </a:r>
            <a:r>
              <a:rPr lang="en-US" altLang="ko-KR" sz="1400" dirty="0">
                <a:latin typeface="+mn-ea"/>
                <a:ea typeface="+mn-ea"/>
              </a:rPr>
              <a:t>’ : 1000, ‘</a:t>
            </a:r>
            <a:r>
              <a:rPr lang="ko-KR" altLang="en-US" sz="1400" dirty="0">
                <a:latin typeface="+mn-ea"/>
                <a:ea typeface="+mn-ea"/>
              </a:rPr>
              <a:t>이름‘</a:t>
            </a:r>
            <a:r>
              <a:rPr lang="en-US" altLang="ko-KR" sz="1400" dirty="0">
                <a:latin typeface="+mn-ea"/>
                <a:ea typeface="+mn-ea"/>
              </a:rPr>
              <a:t>: ‘</a:t>
            </a:r>
            <a:r>
              <a:rPr lang="ko-KR" altLang="en-US" sz="1400" dirty="0">
                <a:latin typeface="+mn-ea"/>
                <a:ea typeface="+mn-ea"/>
              </a:rPr>
              <a:t>홍길동‘</a:t>
            </a:r>
            <a:r>
              <a:rPr lang="en-US" altLang="ko-KR" sz="1400" dirty="0">
                <a:latin typeface="+mn-ea"/>
                <a:ea typeface="+mn-ea"/>
              </a:rPr>
              <a:t>, ‘</a:t>
            </a:r>
            <a:r>
              <a:rPr lang="ko-KR" altLang="en-US" sz="1400" dirty="0">
                <a:latin typeface="+mn-ea"/>
                <a:ea typeface="+mn-ea"/>
              </a:rPr>
              <a:t>학과‘</a:t>
            </a:r>
            <a:r>
              <a:rPr lang="en-US" altLang="ko-KR" sz="1400" dirty="0">
                <a:latin typeface="+mn-ea"/>
                <a:ea typeface="+mn-ea"/>
              </a:rPr>
              <a:t>: ‘</a:t>
            </a:r>
            <a:r>
              <a:rPr lang="ko-KR" altLang="en-US" sz="1400" dirty="0">
                <a:latin typeface="+mn-ea"/>
                <a:ea typeface="+mn-ea"/>
              </a:rPr>
              <a:t>정보통신공학과‘</a:t>
            </a:r>
            <a:r>
              <a:rPr lang="en-US" altLang="ko-KR" sz="1400" dirty="0">
                <a:latin typeface="+mn-ea"/>
                <a:ea typeface="+mn-ea"/>
              </a:rPr>
              <a:t>}</a:t>
            </a:r>
          </a:p>
          <a:p>
            <a:endParaRPr lang="en-US" altLang="ko-KR" sz="1400" dirty="0">
              <a:latin typeface="+mn-ea"/>
              <a:ea typeface="+mn-ea"/>
            </a:endParaRPr>
          </a:p>
          <a:p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*</a:t>
            </a:r>
            <a:r>
              <a:rPr lang="ko-KR" altLang="en-US" sz="1400" dirty="0" err="1">
                <a:latin typeface="+mn-ea"/>
                <a:ea typeface="+mn-ea"/>
              </a:rPr>
              <a:t>변수명</a:t>
            </a:r>
            <a:r>
              <a:rPr lang="en-US" altLang="ko-KR" sz="1400" dirty="0">
                <a:latin typeface="+mn-ea"/>
                <a:ea typeface="+mn-ea"/>
              </a:rPr>
              <a:t>[</a:t>
            </a:r>
            <a:r>
              <a:rPr lang="ko-KR" altLang="en-US" sz="1400" dirty="0">
                <a:latin typeface="+mn-ea"/>
                <a:ea typeface="+mn-ea"/>
              </a:rPr>
              <a:t>키</a:t>
            </a:r>
            <a:r>
              <a:rPr lang="en-US" altLang="ko-KR" sz="1400" dirty="0">
                <a:latin typeface="+mn-ea"/>
                <a:ea typeface="+mn-ea"/>
              </a:rPr>
              <a:t>]=</a:t>
            </a:r>
            <a:r>
              <a:rPr lang="ko-KR" altLang="en-US" sz="1400" dirty="0">
                <a:latin typeface="+mn-ea"/>
                <a:ea typeface="+mn-ea"/>
              </a:rPr>
              <a:t>값 형식으로 쌍을 추가할 수 있다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  <a:p>
            <a:r>
              <a:rPr lang="en-US" altLang="ko-KR" sz="1400" dirty="0">
                <a:latin typeface="+mn-ea"/>
                <a:ea typeface="+mn-ea"/>
              </a:rPr>
              <a:t>Student1[‘</a:t>
            </a:r>
            <a:r>
              <a:rPr lang="ko-KR" altLang="en-US" sz="1400" dirty="0">
                <a:latin typeface="+mn-ea"/>
                <a:ea typeface="+mn-ea"/>
              </a:rPr>
              <a:t>연락처</a:t>
            </a:r>
            <a:r>
              <a:rPr lang="en-US" altLang="ko-KR" sz="1400" dirty="0">
                <a:latin typeface="+mn-ea"/>
                <a:ea typeface="+mn-ea"/>
              </a:rPr>
              <a:t>’] = ‘010-xxxx-xxxx’</a:t>
            </a:r>
          </a:p>
          <a:p>
            <a:endParaRPr lang="en-US" altLang="ko-KR" sz="1400" dirty="0">
              <a:latin typeface="+mn-ea"/>
              <a:ea typeface="+mn-ea"/>
            </a:endParaRPr>
          </a:p>
          <a:p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</a:rPr>
              <a:t>Student1 = {‘</a:t>
            </a:r>
            <a:r>
              <a:rPr lang="ko-KR" altLang="en-US" sz="1400" dirty="0">
                <a:latin typeface="+mn-ea"/>
              </a:rPr>
              <a:t>학번</a:t>
            </a:r>
            <a:r>
              <a:rPr lang="en-US" altLang="ko-KR" sz="1400" dirty="0">
                <a:latin typeface="+mn-ea"/>
              </a:rPr>
              <a:t>’ : 1000, ‘</a:t>
            </a:r>
            <a:r>
              <a:rPr lang="ko-KR" altLang="en-US" sz="1400" dirty="0">
                <a:latin typeface="+mn-ea"/>
              </a:rPr>
              <a:t>이름‘</a:t>
            </a:r>
            <a:r>
              <a:rPr lang="en-US" altLang="ko-KR" sz="1400" dirty="0">
                <a:latin typeface="+mn-ea"/>
              </a:rPr>
              <a:t>: ‘</a:t>
            </a:r>
            <a:r>
              <a:rPr lang="ko-KR" altLang="en-US" sz="1400" dirty="0">
                <a:latin typeface="+mn-ea"/>
              </a:rPr>
              <a:t>홍길동‘</a:t>
            </a:r>
            <a:r>
              <a:rPr lang="en-US" altLang="ko-KR" sz="1400" dirty="0">
                <a:latin typeface="+mn-ea"/>
              </a:rPr>
              <a:t>, ‘</a:t>
            </a:r>
            <a:r>
              <a:rPr lang="ko-KR" altLang="en-US" sz="1400" dirty="0">
                <a:latin typeface="+mn-ea"/>
              </a:rPr>
              <a:t>학과‘</a:t>
            </a:r>
            <a:r>
              <a:rPr lang="en-US" altLang="ko-KR" sz="1400" dirty="0">
                <a:latin typeface="+mn-ea"/>
              </a:rPr>
              <a:t>: ‘</a:t>
            </a:r>
            <a:r>
              <a:rPr lang="ko-KR" altLang="en-US" sz="1400" dirty="0">
                <a:latin typeface="+mn-ea"/>
              </a:rPr>
              <a:t>컴퓨터학과‘</a:t>
            </a:r>
            <a:r>
              <a:rPr lang="en-US" altLang="ko-KR" sz="1400" dirty="0">
                <a:latin typeface="+mn-ea"/>
              </a:rPr>
              <a:t>, ‘</a:t>
            </a:r>
            <a:r>
              <a:rPr lang="ko-KR" altLang="en-US" sz="1400" dirty="0">
                <a:latin typeface="+mn-ea"/>
              </a:rPr>
              <a:t>연락처</a:t>
            </a:r>
            <a:r>
              <a:rPr lang="en-US" altLang="ko-KR" sz="1400" dirty="0">
                <a:latin typeface="+mn-ea"/>
              </a:rPr>
              <a:t>’:’ 010-xxxx-xxxx’}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98ECD18F-7E4B-4E25-80A2-9496E7707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980965"/>
              </p:ext>
            </p:extLst>
          </p:nvPr>
        </p:nvGraphicFramePr>
        <p:xfrm>
          <a:off x="7054356" y="2702215"/>
          <a:ext cx="1985297" cy="1373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191">
                  <a:extLst>
                    <a:ext uri="{9D8B030D-6E8A-4147-A177-3AD203B41FA5}">
                      <a16:colId xmlns:a16="http://schemas.microsoft.com/office/drawing/2014/main" xmlns="" val="594508281"/>
                    </a:ext>
                  </a:extLst>
                </a:gridCol>
                <a:gridCol w="1289106">
                  <a:extLst>
                    <a:ext uri="{9D8B030D-6E8A-4147-A177-3AD203B41FA5}">
                      <a16:colId xmlns:a16="http://schemas.microsoft.com/office/drawing/2014/main" xmlns="" val="65949876"/>
                    </a:ext>
                  </a:extLst>
                </a:gridCol>
              </a:tblGrid>
              <a:tr h="3433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54518102"/>
                  </a:ext>
                </a:extLst>
              </a:tr>
              <a:tr h="3433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학번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1000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5933213"/>
                  </a:ext>
                </a:extLst>
              </a:tr>
              <a:tr h="3433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홍길동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64378157"/>
                  </a:ext>
                </a:extLst>
              </a:tr>
              <a:tr h="3433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학과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정보통신공학과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13135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254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>
            <a:off x="1" y="3219148"/>
            <a:ext cx="1983991" cy="1924352"/>
          </a:xfrm>
          <a:custGeom>
            <a:avLst/>
            <a:gdLst/>
            <a:ahLst/>
            <a:cxnLst/>
            <a:rect l="l" t="t" r="r" b="b"/>
            <a:pathLst>
              <a:path w="1983991" h="1924352">
                <a:moveTo>
                  <a:pt x="867867" y="0"/>
                </a:moveTo>
                <a:lnTo>
                  <a:pt x="1983991" y="1924352"/>
                </a:lnTo>
                <a:lnTo>
                  <a:pt x="0" y="1924352"/>
                </a:lnTo>
                <a:lnTo>
                  <a:pt x="0" y="1496323"/>
                </a:lnTo>
                <a:close/>
              </a:path>
            </a:pathLst>
          </a:custGeom>
          <a:solidFill>
            <a:srgbClr val="2963A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flipV="1">
            <a:off x="7164288" y="355"/>
            <a:ext cx="1979712" cy="1924352"/>
          </a:xfrm>
          <a:custGeom>
            <a:avLst/>
            <a:gdLst/>
            <a:ahLst/>
            <a:cxnLst/>
            <a:rect l="l" t="t" r="r" b="b"/>
            <a:pathLst>
              <a:path w="1979712" h="1924352">
                <a:moveTo>
                  <a:pt x="0" y="1924352"/>
                </a:moveTo>
                <a:lnTo>
                  <a:pt x="1979712" y="1924352"/>
                </a:lnTo>
                <a:lnTo>
                  <a:pt x="1979712" y="1488945"/>
                </a:lnTo>
                <a:lnTo>
                  <a:pt x="1116124" y="0"/>
                </a:lnTo>
                <a:close/>
              </a:path>
            </a:pathLst>
          </a:custGeom>
          <a:solidFill>
            <a:srgbClr val="2963A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/>
        </p:nvSpPr>
        <p:spPr>
          <a:xfrm rot="2217044">
            <a:off x="6862026" y="269489"/>
            <a:ext cx="1224136" cy="1055290"/>
          </a:xfrm>
          <a:prstGeom prst="triangle">
            <a:avLst/>
          </a:prstGeom>
          <a:solidFill>
            <a:srgbClr val="FAD03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 rot="19836011" flipH="1">
            <a:off x="846879" y="3388038"/>
            <a:ext cx="1426852" cy="1230045"/>
          </a:xfrm>
          <a:prstGeom prst="triangle">
            <a:avLst/>
          </a:prstGeom>
          <a:solidFill>
            <a:srgbClr val="FAD03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2326282">
            <a:off x="953137" y="3591641"/>
            <a:ext cx="581528" cy="501317"/>
          </a:xfrm>
          <a:prstGeom prst="triangl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9273718" flipH="1">
            <a:off x="7401200" y="682374"/>
            <a:ext cx="581528" cy="501317"/>
          </a:xfrm>
          <a:prstGeom prst="triangl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 descr="C:\Users\SeongYun\Desktop\다운로드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102872"/>
            <a:ext cx="494599" cy="48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11682" y="119285"/>
            <a:ext cx="274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+mn-lt"/>
              </a:rPr>
              <a:t>딕셔너리</a:t>
            </a:r>
            <a:r>
              <a:rPr lang="en-US" altLang="ko-KR" dirty="0">
                <a:latin typeface="+mn-lt"/>
              </a:rPr>
              <a:t>(</a:t>
            </a:r>
            <a:r>
              <a:rPr lang="en-US" altLang="ko-KR" dirty="0">
                <a:latin typeface="Copperplate Gothic Light" pitchFamily="34" charset="0"/>
              </a:rPr>
              <a:t>Dictionary</a:t>
            </a:r>
            <a:r>
              <a:rPr lang="en-US" altLang="ko-KR" dirty="0">
                <a:latin typeface="+mn-lt"/>
              </a:rPr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11682" y="1222569"/>
            <a:ext cx="8402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  <a:ea typeface="+mn-ea"/>
              </a:rPr>
              <a:t>Student1 = {‘</a:t>
            </a:r>
            <a:r>
              <a:rPr lang="ko-KR" altLang="en-US" sz="1400" dirty="0">
                <a:latin typeface="+mn-ea"/>
                <a:ea typeface="+mn-ea"/>
              </a:rPr>
              <a:t>학번</a:t>
            </a:r>
            <a:r>
              <a:rPr lang="en-US" altLang="ko-KR" sz="1400" dirty="0">
                <a:latin typeface="+mn-ea"/>
                <a:ea typeface="+mn-ea"/>
              </a:rPr>
              <a:t>’ : 1000, ‘</a:t>
            </a:r>
            <a:r>
              <a:rPr lang="ko-KR" altLang="en-US" sz="1400" dirty="0">
                <a:latin typeface="+mn-ea"/>
                <a:ea typeface="+mn-ea"/>
              </a:rPr>
              <a:t>이름‘</a:t>
            </a:r>
            <a:r>
              <a:rPr lang="en-US" altLang="ko-KR" sz="1400" dirty="0">
                <a:latin typeface="+mn-ea"/>
                <a:ea typeface="+mn-ea"/>
              </a:rPr>
              <a:t>: ‘</a:t>
            </a:r>
            <a:r>
              <a:rPr lang="ko-KR" altLang="en-US" sz="1400" dirty="0">
                <a:latin typeface="+mn-ea"/>
                <a:ea typeface="+mn-ea"/>
              </a:rPr>
              <a:t>홍길동‘</a:t>
            </a:r>
            <a:r>
              <a:rPr lang="en-US" altLang="ko-KR" sz="1400" dirty="0">
                <a:latin typeface="+mn-ea"/>
                <a:ea typeface="+mn-ea"/>
              </a:rPr>
              <a:t>, ‘</a:t>
            </a:r>
            <a:r>
              <a:rPr lang="ko-KR" altLang="en-US" sz="1400" dirty="0">
                <a:latin typeface="+mn-ea"/>
                <a:ea typeface="+mn-ea"/>
              </a:rPr>
              <a:t>학과‘</a:t>
            </a:r>
            <a:r>
              <a:rPr lang="en-US" altLang="ko-KR" sz="1400" dirty="0">
                <a:latin typeface="+mn-ea"/>
                <a:ea typeface="+mn-ea"/>
              </a:rPr>
              <a:t>: ‘</a:t>
            </a:r>
            <a:r>
              <a:rPr lang="ko-KR" altLang="en-US" sz="1400" dirty="0">
                <a:latin typeface="+mn-ea"/>
                <a:ea typeface="+mn-ea"/>
              </a:rPr>
              <a:t>정보통신공학과‘</a:t>
            </a:r>
            <a:r>
              <a:rPr lang="en-US" altLang="ko-KR" sz="1400" dirty="0">
                <a:latin typeface="+mn-ea"/>
                <a:ea typeface="+mn-ea"/>
              </a:rPr>
              <a:t>}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82705" y="797134"/>
            <a:ext cx="4883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  <a:ea typeface="+mn-ea"/>
              </a:rPr>
              <a:t>*</a:t>
            </a:r>
            <a:r>
              <a:rPr lang="ko-KR" altLang="en-US" sz="1600" dirty="0" err="1">
                <a:latin typeface="+mn-ea"/>
                <a:ea typeface="+mn-ea"/>
              </a:rPr>
              <a:t>딕셔너리의</a:t>
            </a:r>
            <a:r>
              <a:rPr lang="ko-KR" altLang="en-US" sz="1600" dirty="0">
                <a:latin typeface="+mn-ea"/>
                <a:ea typeface="+mn-ea"/>
              </a:rPr>
              <a:t> 사용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59FB085-9EF8-40E4-8060-A7D5DC8F8BEB}"/>
              </a:ext>
            </a:extLst>
          </p:cNvPr>
          <p:cNvSpPr txBox="1"/>
          <p:nvPr/>
        </p:nvSpPr>
        <p:spPr>
          <a:xfrm>
            <a:off x="611682" y="1593913"/>
            <a:ext cx="840281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  <a:ea typeface="+mn-ea"/>
              </a:rPr>
              <a:t>Student1[‘</a:t>
            </a:r>
            <a:r>
              <a:rPr lang="ko-KR" altLang="en-US" sz="1400" dirty="0">
                <a:latin typeface="+mn-ea"/>
                <a:ea typeface="+mn-ea"/>
              </a:rPr>
              <a:t>학번</a:t>
            </a:r>
            <a:r>
              <a:rPr lang="en-US" altLang="ko-KR" sz="1400" dirty="0">
                <a:latin typeface="+mn-ea"/>
                <a:ea typeface="+mn-ea"/>
              </a:rPr>
              <a:t>’]  -&gt;  1000</a:t>
            </a:r>
          </a:p>
          <a:p>
            <a:r>
              <a:rPr lang="en-US" altLang="ko-KR" sz="1400" dirty="0">
                <a:latin typeface="+mn-ea"/>
                <a:ea typeface="+mn-ea"/>
              </a:rPr>
              <a:t>Student1[‘</a:t>
            </a:r>
            <a:r>
              <a:rPr lang="ko-KR" altLang="en-US" sz="1400" dirty="0">
                <a:latin typeface="+mn-ea"/>
                <a:ea typeface="+mn-ea"/>
              </a:rPr>
              <a:t>이름</a:t>
            </a:r>
            <a:r>
              <a:rPr lang="en-US" altLang="ko-KR" sz="1400" dirty="0">
                <a:latin typeface="+mn-ea"/>
                <a:ea typeface="+mn-ea"/>
              </a:rPr>
              <a:t>’]  -&gt;  ‘</a:t>
            </a:r>
            <a:r>
              <a:rPr lang="ko-KR" altLang="en-US" sz="1400" dirty="0">
                <a:latin typeface="+mn-ea"/>
                <a:ea typeface="+mn-ea"/>
              </a:rPr>
              <a:t>홍길동</a:t>
            </a:r>
            <a:r>
              <a:rPr lang="en-US" altLang="ko-KR" sz="1400" dirty="0">
                <a:latin typeface="+mn-ea"/>
                <a:ea typeface="+mn-ea"/>
              </a:rPr>
              <a:t>’</a:t>
            </a:r>
          </a:p>
          <a:p>
            <a:r>
              <a:rPr lang="en-US" altLang="ko-KR" sz="1400" dirty="0">
                <a:latin typeface="+mn-ea"/>
                <a:ea typeface="+mn-ea"/>
              </a:rPr>
              <a:t>Student1[‘</a:t>
            </a:r>
            <a:r>
              <a:rPr lang="ko-KR" altLang="en-US" sz="1400" dirty="0">
                <a:latin typeface="+mn-ea"/>
                <a:ea typeface="+mn-ea"/>
              </a:rPr>
              <a:t>학과</a:t>
            </a:r>
            <a:r>
              <a:rPr lang="en-US" altLang="ko-KR" sz="1400" dirty="0">
                <a:latin typeface="+mn-ea"/>
                <a:ea typeface="+mn-ea"/>
              </a:rPr>
              <a:t>’]  -&gt;  ‘</a:t>
            </a:r>
            <a:r>
              <a:rPr lang="ko-KR" altLang="en-US" sz="1400" dirty="0">
                <a:latin typeface="+mn-ea"/>
                <a:ea typeface="+mn-ea"/>
              </a:rPr>
              <a:t>정보통신공학과</a:t>
            </a:r>
            <a:r>
              <a:rPr lang="en-US" altLang="ko-KR" sz="1400" dirty="0">
                <a:latin typeface="+mn-ea"/>
                <a:ea typeface="+mn-ea"/>
              </a:rPr>
              <a:t>’</a:t>
            </a:r>
          </a:p>
          <a:p>
            <a:r>
              <a:rPr lang="en-US" altLang="ko-KR" sz="1400" dirty="0">
                <a:latin typeface="+mn-ea"/>
                <a:ea typeface="+mn-ea"/>
              </a:rPr>
              <a:t>Student1[‘</a:t>
            </a:r>
            <a:r>
              <a:rPr lang="ko-KR" altLang="en-US" sz="1400" dirty="0">
                <a:latin typeface="+mn-ea"/>
                <a:ea typeface="+mn-ea"/>
              </a:rPr>
              <a:t>번호</a:t>
            </a:r>
            <a:r>
              <a:rPr lang="en-US" altLang="ko-KR" sz="1400" dirty="0">
                <a:latin typeface="+mn-ea"/>
                <a:ea typeface="+mn-ea"/>
              </a:rPr>
              <a:t>’]  -&gt;  </a:t>
            </a:r>
            <a:r>
              <a:rPr lang="ko-KR" altLang="en-US" sz="1400" dirty="0">
                <a:latin typeface="+mn-ea"/>
                <a:ea typeface="+mn-ea"/>
              </a:rPr>
              <a:t>오류발생</a:t>
            </a:r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*</a:t>
            </a:r>
            <a:r>
              <a:rPr lang="ko-KR" altLang="en-US" sz="1400" dirty="0" err="1">
                <a:latin typeface="+mn-ea"/>
                <a:ea typeface="+mn-ea"/>
              </a:rPr>
              <a:t>변수명</a:t>
            </a:r>
            <a:r>
              <a:rPr lang="en-US" altLang="ko-KR" sz="1400" dirty="0">
                <a:latin typeface="+mn-ea"/>
                <a:ea typeface="+mn-ea"/>
              </a:rPr>
              <a:t>.get(</a:t>
            </a:r>
            <a:r>
              <a:rPr lang="ko-KR" altLang="en-US" sz="1400" dirty="0">
                <a:latin typeface="+mn-ea"/>
                <a:ea typeface="+mn-ea"/>
              </a:rPr>
              <a:t>키</a:t>
            </a:r>
            <a:r>
              <a:rPr lang="en-US" altLang="ko-KR" sz="1400" dirty="0">
                <a:latin typeface="+mn-ea"/>
                <a:ea typeface="+mn-ea"/>
              </a:rPr>
              <a:t>)</a:t>
            </a:r>
          </a:p>
          <a:p>
            <a:r>
              <a:rPr lang="en-US" altLang="ko-KR" sz="1400" dirty="0">
                <a:latin typeface="+mn-ea"/>
                <a:ea typeface="+mn-ea"/>
              </a:rPr>
              <a:t>Student1.get(‘</a:t>
            </a:r>
            <a:r>
              <a:rPr lang="ko-KR" altLang="en-US" sz="1400" dirty="0">
                <a:latin typeface="+mn-ea"/>
                <a:ea typeface="+mn-ea"/>
              </a:rPr>
              <a:t>이름</a:t>
            </a:r>
            <a:r>
              <a:rPr lang="en-US" altLang="ko-KR" sz="1400" dirty="0">
                <a:latin typeface="+mn-ea"/>
                <a:ea typeface="+mn-ea"/>
              </a:rPr>
              <a:t>’)  -&gt;  ‘</a:t>
            </a:r>
            <a:r>
              <a:rPr lang="ko-KR" altLang="en-US" sz="1400" dirty="0">
                <a:latin typeface="+mn-ea"/>
                <a:ea typeface="+mn-ea"/>
              </a:rPr>
              <a:t>홍길동’     </a:t>
            </a:r>
            <a:r>
              <a:rPr lang="en-US" altLang="ko-KR" sz="1400" dirty="0">
                <a:latin typeface="+mn-ea"/>
                <a:ea typeface="+mn-ea"/>
              </a:rPr>
              <a:t>// </a:t>
            </a:r>
            <a:r>
              <a:rPr lang="ko-KR" altLang="en-US" sz="1400" dirty="0">
                <a:latin typeface="+mn-ea"/>
                <a:ea typeface="+mn-ea"/>
              </a:rPr>
              <a:t>두 방법의 차이는 없는 키를 호출 시 오류의 유무 차이이다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  <a:p>
            <a:r>
              <a:rPr lang="en-US" altLang="ko-KR" sz="1400" dirty="0">
                <a:latin typeface="+mn-ea"/>
                <a:ea typeface="+mn-ea"/>
              </a:rPr>
              <a:t>Student1.get(‘</a:t>
            </a:r>
            <a:r>
              <a:rPr lang="ko-KR" altLang="en-US" sz="1400" dirty="0">
                <a:latin typeface="+mn-ea"/>
                <a:ea typeface="+mn-ea"/>
              </a:rPr>
              <a:t>번호</a:t>
            </a:r>
            <a:r>
              <a:rPr lang="en-US" altLang="ko-KR" sz="1400" dirty="0">
                <a:latin typeface="+mn-ea"/>
                <a:ea typeface="+mn-ea"/>
              </a:rPr>
              <a:t>’)  -&gt;   *</a:t>
            </a:r>
            <a:r>
              <a:rPr lang="ko-KR" altLang="en-US" sz="1400" dirty="0">
                <a:latin typeface="+mn-ea"/>
                <a:ea typeface="+mn-ea"/>
              </a:rPr>
              <a:t>아무 것도 안 나타남</a:t>
            </a:r>
            <a:endParaRPr lang="en-US" altLang="ko-KR" sz="1400" dirty="0">
              <a:latin typeface="+mn-ea"/>
              <a:ea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8B1C2CBD-8318-40D2-8B04-45262012141E}"/>
              </a:ext>
            </a:extLst>
          </p:cNvPr>
          <p:cNvSpPr txBox="1"/>
          <p:nvPr/>
        </p:nvSpPr>
        <p:spPr>
          <a:xfrm>
            <a:off x="1896555" y="3384250"/>
            <a:ext cx="61516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  <a:ea typeface="+mn-ea"/>
              </a:rPr>
              <a:t>*</a:t>
            </a:r>
            <a:r>
              <a:rPr lang="ko-KR" altLang="en-US" sz="1400" dirty="0" err="1">
                <a:latin typeface="+mn-ea"/>
                <a:ea typeface="+mn-ea"/>
              </a:rPr>
              <a:t>변수명</a:t>
            </a:r>
            <a:r>
              <a:rPr lang="en-US" altLang="ko-KR" sz="1400" dirty="0">
                <a:latin typeface="+mn-ea"/>
                <a:ea typeface="+mn-ea"/>
              </a:rPr>
              <a:t>.keys()</a:t>
            </a:r>
          </a:p>
          <a:p>
            <a:r>
              <a:rPr lang="en-US" altLang="ko-KR" sz="1400" dirty="0">
                <a:latin typeface="+mn-ea"/>
                <a:ea typeface="+mn-ea"/>
              </a:rPr>
              <a:t>Student1.keys()  -&gt;  </a:t>
            </a:r>
            <a:r>
              <a:rPr lang="en-US" altLang="ko-KR" sz="1400" dirty="0" err="1">
                <a:latin typeface="+mn-ea"/>
                <a:ea typeface="+mn-ea"/>
              </a:rPr>
              <a:t>dict_keys</a:t>
            </a:r>
            <a:r>
              <a:rPr lang="en-US" altLang="ko-KR" sz="1400" dirty="0">
                <a:latin typeface="+mn-ea"/>
                <a:ea typeface="+mn-ea"/>
              </a:rPr>
              <a:t>([‘</a:t>
            </a:r>
            <a:r>
              <a:rPr lang="ko-KR" altLang="en-US" sz="1400" dirty="0">
                <a:latin typeface="+mn-ea"/>
                <a:ea typeface="+mn-ea"/>
              </a:rPr>
              <a:t>학번</a:t>
            </a:r>
            <a:r>
              <a:rPr lang="en-US" altLang="ko-KR" sz="1400" dirty="0">
                <a:latin typeface="+mn-ea"/>
                <a:ea typeface="+mn-ea"/>
              </a:rPr>
              <a:t>’, ‘</a:t>
            </a:r>
            <a:r>
              <a:rPr lang="ko-KR" altLang="en-US" sz="1400" dirty="0">
                <a:latin typeface="+mn-ea"/>
                <a:ea typeface="+mn-ea"/>
              </a:rPr>
              <a:t>이름‘</a:t>
            </a:r>
            <a:r>
              <a:rPr lang="en-US" altLang="ko-KR" sz="1400" dirty="0">
                <a:latin typeface="+mn-ea"/>
                <a:ea typeface="+mn-ea"/>
              </a:rPr>
              <a:t>, ‘</a:t>
            </a:r>
            <a:r>
              <a:rPr lang="ko-KR" altLang="en-US" sz="1400" dirty="0">
                <a:latin typeface="+mn-ea"/>
                <a:ea typeface="+mn-ea"/>
              </a:rPr>
              <a:t>학과‘</a:t>
            </a:r>
            <a:r>
              <a:rPr lang="en-US" altLang="ko-KR" sz="1400" dirty="0">
                <a:latin typeface="+mn-ea"/>
                <a:ea typeface="+mn-ea"/>
              </a:rPr>
              <a:t>])</a:t>
            </a:r>
          </a:p>
          <a:p>
            <a:r>
              <a:rPr lang="en-US" altLang="ko-KR" sz="1400" dirty="0">
                <a:latin typeface="+mn-ea"/>
                <a:ea typeface="+mn-ea"/>
              </a:rPr>
              <a:t>	*</a:t>
            </a:r>
            <a:r>
              <a:rPr lang="ko-KR" altLang="en-US" sz="1400" dirty="0">
                <a:latin typeface="+mn-ea"/>
                <a:ea typeface="+mn-ea"/>
              </a:rPr>
              <a:t>리스트로 표현</a:t>
            </a:r>
            <a:r>
              <a:rPr lang="en-US" altLang="ko-KR" sz="1400" dirty="0">
                <a:latin typeface="+mn-ea"/>
                <a:ea typeface="+mn-ea"/>
              </a:rPr>
              <a:t>=&gt;List(Student1.key()) -&gt; [‘</a:t>
            </a:r>
            <a:r>
              <a:rPr lang="ko-KR" altLang="en-US" sz="1400" dirty="0">
                <a:latin typeface="+mn-ea"/>
                <a:ea typeface="+mn-ea"/>
              </a:rPr>
              <a:t>학번</a:t>
            </a:r>
            <a:r>
              <a:rPr lang="en-US" altLang="ko-KR" sz="1400" dirty="0">
                <a:latin typeface="+mn-ea"/>
                <a:ea typeface="+mn-ea"/>
              </a:rPr>
              <a:t>’, ‘</a:t>
            </a:r>
            <a:r>
              <a:rPr lang="ko-KR" altLang="en-US" sz="1400" dirty="0">
                <a:latin typeface="+mn-ea"/>
                <a:ea typeface="+mn-ea"/>
              </a:rPr>
              <a:t>이름‘</a:t>
            </a:r>
            <a:r>
              <a:rPr lang="en-US" altLang="ko-KR" sz="1400" dirty="0">
                <a:latin typeface="+mn-ea"/>
                <a:ea typeface="+mn-ea"/>
              </a:rPr>
              <a:t>, ‘</a:t>
            </a:r>
            <a:r>
              <a:rPr lang="ko-KR" altLang="en-US" sz="1400" dirty="0">
                <a:latin typeface="+mn-ea"/>
                <a:ea typeface="+mn-ea"/>
              </a:rPr>
              <a:t>학과‘</a:t>
            </a:r>
            <a:r>
              <a:rPr lang="en-US" altLang="ko-KR" sz="1400" dirty="0">
                <a:latin typeface="+mn-ea"/>
                <a:ea typeface="+mn-ea"/>
              </a:rPr>
              <a:t>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C72AA0D-88A0-4B33-804F-07209C5ADAE2}"/>
              </a:ext>
            </a:extLst>
          </p:cNvPr>
          <p:cNvSpPr txBox="1"/>
          <p:nvPr/>
        </p:nvSpPr>
        <p:spPr>
          <a:xfrm>
            <a:off x="2707166" y="4199346"/>
            <a:ext cx="6151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  <a:ea typeface="+mn-ea"/>
              </a:rPr>
              <a:t>*</a:t>
            </a:r>
            <a:r>
              <a:rPr lang="ko-KR" altLang="en-US" sz="1400" dirty="0" err="1">
                <a:latin typeface="+mn-ea"/>
                <a:ea typeface="+mn-ea"/>
              </a:rPr>
              <a:t>변수명</a:t>
            </a:r>
            <a:r>
              <a:rPr lang="en-US" altLang="ko-KR" sz="1400" dirty="0">
                <a:latin typeface="+mn-ea"/>
                <a:ea typeface="+mn-ea"/>
              </a:rPr>
              <a:t>.values()</a:t>
            </a:r>
          </a:p>
          <a:p>
            <a:r>
              <a:rPr lang="en-US" altLang="ko-KR" sz="1400" dirty="0">
                <a:latin typeface="+mn-ea"/>
                <a:ea typeface="+mn-ea"/>
              </a:rPr>
              <a:t>Student1.values()  -&gt;  </a:t>
            </a:r>
            <a:r>
              <a:rPr lang="en-US" altLang="ko-KR" sz="1400" dirty="0" err="1">
                <a:latin typeface="+mn-ea"/>
                <a:ea typeface="+mn-ea"/>
              </a:rPr>
              <a:t>dict_valuess</a:t>
            </a:r>
            <a:r>
              <a:rPr lang="en-US" altLang="ko-KR" sz="1400" dirty="0">
                <a:latin typeface="+mn-ea"/>
                <a:ea typeface="+mn-ea"/>
              </a:rPr>
              <a:t>([‘1000’, ‘</a:t>
            </a:r>
            <a:r>
              <a:rPr lang="ko-KR" altLang="en-US" sz="1400" dirty="0">
                <a:latin typeface="+mn-ea"/>
                <a:ea typeface="+mn-ea"/>
              </a:rPr>
              <a:t>홍길동‘</a:t>
            </a:r>
            <a:r>
              <a:rPr lang="en-US" altLang="ko-KR" sz="1400" dirty="0">
                <a:latin typeface="+mn-ea"/>
                <a:ea typeface="+mn-ea"/>
              </a:rPr>
              <a:t>, ‘</a:t>
            </a:r>
            <a:r>
              <a:rPr lang="ko-KR" altLang="en-US" sz="1400" dirty="0">
                <a:latin typeface="+mn-ea"/>
                <a:ea typeface="+mn-ea"/>
              </a:rPr>
              <a:t>정보통신공학과‘</a:t>
            </a:r>
            <a:r>
              <a:rPr lang="en-US" altLang="ko-KR" sz="1400" dirty="0">
                <a:latin typeface="+mn-ea"/>
                <a:ea typeface="+mn-ea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78629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>
            <a:off x="1" y="3219148"/>
            <a:ext cx="1983991" cy="1924352"/>
          </a:xfrm>
          <a:custGeom>
            <a:avLst/>
            <a:gdLst/>
            <a:ahLst/>
            <a:cxnLst/>
            <a:rect l="l" t="t" r="r" b="b"/>
            <a:pathLst>
              <a:path w="1983991" h="1924352">
                <a:moveTo>
                  <a:pt x="867867" y="0"/>
                </a:moveTo>
                <a:lnTo>
                  <a:pt x="1983991" y="1924352"/>
                </a:lnTo>
                <a:lnTo>
                  <a:pt x="0" y="1924352"/>
                </a:lnTo>
                <a:lnTo>
                  <a:pt x="0" y="1496323"/>
                </a:lnTo>
                <a:close/>
              </a:path>
            </a:pathLst>
          </a:custGeom>
          <a:solidFill>
            <a:srgbClr val="2963A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flipV="1">
            <a:off x="7164288" y="355"/>
            <a:ext cx="1979712" cy="1924352"/>
          </a:xfrm>
          <a:custGeom>
            <a:avLst/>
            <a:gdLst/>
            <a:ahLst/>
            <a:cxnLst/>
            <a:rect l="l" t="t" r="r" b="b"/>
            <a:pathLst>
              <a:path w="1979712" h="1924352">
                <a:moveTo>
                  <a:pt x="0" y="1924352"/>
                </a:moveTo>
                <a:lnTo>
                  <a:pt x="1979712" y="1924352"/>
                </a:lnTo>
                <a:lnTo>
                  <a:pt x="1979712" y="1488945"/>
                </a:lnTo>
                <a:lnTo>
                  <a:pt x="1116124" y="0"/>
                </a:lnTo>
                <a:close/>
              </a:path>
            </a:pathLst>
          </a:custGeom>
          <a:solidFill>
            <a:srgbClr val="2963A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/>
        </p:nvSpPr>
        <p:spPr>
          <a:xfrm rot="2217044">
            <a:off x="6862026" y="269489"/>
            <a:ext cx="1224136" cy="1055290"/>
          </a:xfrm>
          <a:prstGeom prst="triangle">
            <a:avLst/>
          </a:prstGeom>
          <a:solidFill>
            <a:srgbClr val="FAD03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 rot="19836011" flipH="1">
            <a:off x="846879" y="3388038"/>
            <a:ext cx="1426852" cy="1230045"/>
          </a:xfrm>
          <a:prstGeom prst="triangle">
            <a:avLst/>
          </a:prstGeom>
          <a:solidFill>
            <a:srgbClr val="FAD03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2326282">
            <a:off x="953137" y="3591641"/>
            <a:ext cx="581528" cy="501317"/>
          </a:xfrm>
          <a:prstGeom prst="triangl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9273718" flipH="1">
            <a:off x="7401200" y="682374"/>
            <a:ext cx="581528" cy="501317"/>
          </a:xfrm>
          <a:prstGeom prst="triangl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 descr="C:\Users\SeongYun\Desktop\다운로드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102872"/>
            <a:ext cx="494599" cy="48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11682" y="119285"/>
            <a:ext cx="274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+mn-lt"/>
              </a:rPr>
              <a:t>딕셔너리</a:t>
            </a:r>
            <a:r>
              <a:rPr lang="en-US" altLang="ko-KR" dirty="0">
                <a:latin typeface="+mn-lt"/>
              </a:rPr>
              <a:t>(</a:t>
            </a:r>
            <a:r>
              <a:rPr lang="en-US" altLang="ko-KR" dirty="0">
                <a:latin typeface="Copperplate Gothic Light" pitchFamily="34" charset="0"/>
              </a:rPr>
              <a:t>Dictionary</a:t>
            </a:r>
            <a:r>
              <a:rPr lang="en-US" altLang="ko-KR" dirty="0">
                <a:latin typeface="+mn-lt"/>
              </a:rPr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48425" y="1319987"/>
            <a:ext cx="8402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  <a:ea typeface="+mn-ea"/>
              </a:rPr>
              <a:t>Student1 = {‘</a:t>
            </a:r>
            <a:r>
              <a:rPr lang="ko-KR" altLang="en-US" sz="1400" dirty="0">
                <a:latin typeface="+mn-ea"/>
                <a:ea typeface="+mn-ea"/>
              </a:rPr>
              <a:t>학번</a:t>
            </a:r>
            <a:r>
              <a:rPr lang="en-US" altLang="ko-KR" sz="1400" dirty="0">
                <a:latin typeface="+mn-ea"/>
                <a:ea typeface="+mn-ea"/>
              </a:rPr>
              <a:t>’ : 1000, ‘</a:t>
            </a:r>
            <a:r>
              <a:rPr lang="ko-KR" altLang="en-US" sz="1400" dirty="0">
                <a:latin typeface="+mn-ea"/>
                <a:ea typeface="+mn-ea"/>
              </a:rPr>
              <a:t>이름‘</a:t>
            </a:r>
            <a:r>
              <a:rPr lang="en-US" altLang="ko-KR" sz="1400" dirty="0">
                <a:latin typeface="+mn-ea"/>
                <a:ea typeface="+mn-ea"/>
              </a:rPr>
              <a:t>: ‘</a:t>
            </a:r>
            <a:r>
              <a:rPr lang="ko-KR" altLang="en-US" sz="1400" dirty="0">
                <a:latin typeface="+mn-ea"/>
                <a:ea typeface="+mn-ea"/>
              </a:rPr>
              <a:t>홍길동‘</a:t>
            </a:r>
            <a:r>
              <a:rPr lang="en-US" altLang="ko-KR" sz="1400" dirty="0">
                <a:latin typeface="+mn-ea"/>
                <a:ea typeface="+mn-ea"/>
              </a:rPr>
              <a:t>, ‘</a:t>
            </a:r>
            <a:r>
              <a:rPr lang="ko-KR" altLang="en-US" sz="1400" dirty="0">
                <a:latin typeface="+mn-ea"/>
                <a:ea typeface="+mn-ea"/>
              </a:rPr>
              <a:t>학과‘</a:t>
            </a:r>
            <a:r>
              <a:rPr lang="en-US" altLang="ko-KR" sz="1400" dirty="0">
                <a:latin typeface="+mn-ea"/>
                <a:ea typeface="+mn-ea"/>
              </a:rPr>
              <a:t>: ‘</a:t>
            </a:r>
            <a:r>
              <a:rPr lang="ko-KR" altLang="en-US" sz="1400" dirty="0">
                <a:latin typeface="+mn-ea"/>
                <a:ea typeface="+mn-ea"/>
              </a:rPr>
              <a:t>정보통신공학과‘</a:t>
            </a:r>
            <a:r>
              <a:rPr lang="en-US" altLang="ko-KR" sz="1400" dirty="0">
                <a:latin typeface="+mn-ea"/>
                <a:ea typeface="+mn-ea"/>
              </a:rPr>
              <a:t>}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82705" y="797134"/>
            <a:ext cx="4883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  <a:ea typeface="+mn-ea"/>
              </a:rPr>
              <a:t>*</a:t>
            </a:r>
            <a:r>
              <a:rPr lang="ko-KR" altLang="en-US" sz="1600" dirty="0" err="1">
                <a:latin typeface="+mn-ea"/>
                <a:ea typeface="+mn-ea"/>
              </a:rPr>
              <a:t>딕셔너리의</a:t>
            </a:r>
            <a:r>
              <a:rPr lang="ko-KR" altLang="en-US" sz="1600" dirty="0">
                <a:latin typeface="+mn-ea"/>
                <a:ea typeface="+mn-ea"/>
              </a:rPr>
              <a:t> 사용</a:t>
            </a:r>
            <a:r>
              <a:rPr lang="en-US" altLang="ko-KR" sz="1600" dirty="0">
                <a:latin typeface="+mn-ea"/>
                <a:ea typeface="+mn-ea"/>
              </a:rPr>
              <a:t>2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59FB085-9EF8-40E4-8060-A7D5DC8F8BEB}"/>
              </a:ext>
            </a:extLst>
          </p:cNvPr>
          <p:cNvSpPr txBox="1"/>
          <p:nvPr/>
        </p:nvSpPr>
        <p:spPr>
          <a:xfrm>
            <a:off x="1212075" y="1745292"/>
            <a:ext cx="72728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  <a:ea typeface="+mn-ea"/>
              </a:rPr>
              <a:t>*</a:t>
            </a:r>
            <a:r>
              <a:rPr lang="ko-KR" altLang="en-US" sz="1400" dirty="0" err="1">
                <a:latin typeface="+mn-ea"/>
                <a:ea typeface="+mn-ea"/>
              </a:rPr>
              <a:t>변수명</a:t>
            </a:r>
            <a:r>
              <a:rPr lang="en-US" altLang="ko-KR" sz="1400" dirty="0">
                <a:latin typeface="+mn-ea"/>
                <a:ea typeface="+mn-ea"/>
              </a:rPr>
              <a:t>.items() -&gt; </a:t>
            </a:r>
            <a:r>
              <a:rPr lang="ko-KR" altLang="en-US" sz="1400" dirty="0" err="1">
                <a:latin typeface="+mn-ea"/>
                <a:ea typeface="+mn-ea"/>
              </a:rPr>
              <a:t>튜플형태로</a:t>
            </a:r>
            <a:r>
              <a:rPr lang="ko-KR" altLang="en-US" sz="1400" dirty="0">
                <a:latin typeface="+mn-ea"/>
                <a:ea typeface="+mn-ea"/>
              </a:rPr>
              <a:t> 구분 가능하다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  <a:p>
            <a:r>
              <a:rPr lang="en-US" altLang="ko-KR" sz="1400" dirty="0">
                <a:latin typeface="+mn-ea"/>
                <a:ea typeface="+mn-ea"/>
              </a:rPr>
              <a:t>Student1.items() -&gt; </a:t>
            </a:r>
            <a:r>
              <a:rPr lang="en-US" altLang="ko-KR" sz="1400" dirty="0" err="1">
                <a:latin typeface="+mn-ea"/>
                <a:ea typeface="+mn-ea"/>
              </a:rPr>
              <a:t>dict_items</a:t>
            </a:r>
            <a:r>
              <a:rPr lang="en-US" altLang="ko-KR" sz="1400" dirty="0">
                <a:latin typeface="+mn-ea"/>
                <a:ea typeface="+mn-ea"/>
              </a:rPr>
              <a:t>([(‘</a:t>
            </a:r>
            <a:r>
              <a:rPr lang="ko-KR" altLang="en-US" sz="1400" dirty="0">
                <a:latin typeface="+mn-ea"/>
                <a:ea typeface="+mn-ea"/>
              </a:rPr>
              <a:t>학번</a:t>
            </a:r>
            <a:r>
              <a:rPr lang="en-US" altLang="ko-KR" sz="1400" dirty="0">
                <a:latin typeface="+mn-ea"/>
                <a:ea typeface="+mn-ea"/>
              </a:rPr>
              <a:t>’, 2000), (‘</a:t>
            </a:r>
            <a:r>
              <a:rPr lang="ko-KR" altLang="en-US" sz="1400" dirty="0">
                <a:latin typeface="+mn-ea"/>
                <a:ea typeface="+mn-ea"/>
              </a:rPr>
              <a:t>이름‘</a:t>
            </a:r>
            <a:r>
              <a:rPr lang="en-US" altLang="ko-KR" sz="1400" dirty="0">
                <a:latin typeface="+mn-ea"/>
                <a:ea typeface="+mn-ea"/>
              </a:rPr>
              <a:t>, ‘</a:t>
            </a:r>
            <a:r>
              <a:rPr lang="ko-KR" altLang="en-US" sz="1400" dirty="0">
                <a:latin typeface="+mn-ea"/>
                <a:ea typeface="+mn-ea"/>
              </a:rPr>
              <a:t>홍길동‘</a:t>
            </a:r>
            <a:r>
              <a:rPr lang="en-US" altLang="ko-KR" sz="1400" dirty="0">
                <a:latin typeface="+mn-ea"/>
                <a:ea typeface="+mn-ea"/>
              </a:rPr>
              <a:t>), (‘</a:t>
            </a:r>
            <a:r>
              <a:rPr lang="ko-KR" altLang="en-US" sz="1400" dirty="0">
                <a:latin typeface="+mn-ea"/>
                <a:ea typeface="+mn-ea"/>
              </a:rPr>
              <a:t>학과‘</a:t>
            </a:r>
            <a:r>
              <a:rPr lang="en-US" altLang="ko-KR" sz="1400" dirty="0">
                <a:latin typeface="+mn-ea"/>
                <a:ea typeface="+mn-ea"/>
              </a:rPr>
              <a:t>, ‘</a:t>
            </a:r>
            <a:r>
              <a:rPr lang="ko-KR" altLang="en-US" sz="1400" dirty="0" err="1">
                <a:latin typeface="+mn-ea"/>
                <a:ea typeface="+mn-ea"/>
              </a:rPr>
              <a:t>파이썬학과</a:t>
            </a:r>
            <a:r>
              <a:rPr lang="en-US" altLang="ko-KR" sz="1400" dirty="0">
                <a:latin typeface="+mn-ea"/>
                <a:ea typeface="+mn-ea"/>
              </a:rPr>
              <a:t>’)])</a:t>
            </a:r>
          </a:p>
          <a:p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*’</a:t>
            </a:r>
            <a:r>
              <a:rPr lang="ko-KR" altLang="en-US" sz="1400" dirty="0">
                <a:latin typeface="+mn-ea"/>
                <a:ea typeface="+mn-ea"/>
              </a:rPr>
              <a:t>키</a:t>
            </a:r>
            <a:r>
              <a:rPr lang="en-US" altLang="ko-KR" sz="1400" dirty="0">
                <a:latin typeface="+mn-ea"/>
                <a:ea typeface="+mn-ea"/>
              </a:rPr>
              <a:t>’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in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ko-KR" altLang="en-US" sz="1400" dirty="0" err="1">
                <a:latin typeface="+mn-ea"/>
                <a:ea typeface="+mn-ea"/>
              </a:rPr>
              <a:t>변수명</a:t>
            </a:r>
            <a:r>
              <a:rPr lang="ko-KR" altLang="en-US" sz="1400" dirty="0">
                <a:latin typeface="+mn-ea"/>
                <a:ea typeface="+mn-ea"/>
              </a:rPr>
              <a:t>  </a:t>
            </a:r>
            <a:r>
              <a:rPr lang="en-US" altLang="ko-KR" sz="1400" dirty="0">
                <a:latin typeface="+mn-ea"/>
                <a:ea typeface="+mn-ea"/>
              </a:rPr>
              <a:t>-&gt;  </a:t>
            </a:r>
            <a:r>
              <a:rPr lang="ko-KR" altLang="en-US" sz="1400" dirty="0">
                <a:latin typeface="+mn-ea"/>
                <a:ea typeface="+mn-ea"/>
              </a:rPr>
              <a:t>키의 존재 여부를 확인가능</a:t>
            </a:r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‘</a:t>
            </a:r>
            <a:r>
              <a:rPr lang="ko-KR" altLang="en-US" sz="1400" dirty="0">
                <a:latin typeface="+mn-ea"/>
                <a:ea typeface="+mn-ea"/>
              </a:rPr>
              <a:t>이름</a:t>
            </a:r>
            <a:r>
              <a:rPr lang="en-US" altLang="ko-KR" sz="1400" dirty="0">
                <a:latin typeface="+mn-ea"/>
                <a:ea typeface="+mn-ea"/>
              </a:rPr>
              <a:t>’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in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Student1  </a:t>
            </a:r>
            <a:r>
              <a:rPr lang="en-US" altLang="ko-KR" sz="1400" dirty="0">
                <a:latin typeface="+mn-ea"/>
                <a:ea typeface="+mn-ea"/>
                <a:sym typeface="Wingdings" panose="05000000000000000000" pitchFamily="2" charset="2"/>
              </a:rPr>
              <a:t> true</a:t>
            </a:r>
          </a:p>
          <a:p>
            <a:r>
              <a:rPr lang="en-US" altLang="ko-KR" sz="1400" dirty="0">
                <a:latin typeface="+mn-ea"/>
                <a:ea typeface="+mn-ea"/>
                <a:sym typeface="Wingdings" panose="05000000000000000000" pitchFamily="2" charset="2"/>
              </a:rPr>
              <a:t>‘</a:t>
            </a:r>
            <a:r>
              <a:rPr lang="ko-KR" altLang="en-US" sz="1400" dirty="0">
                <a:latin typeface="+mn-ea"/>
                <a:ea typeface="+mn-ea"/>
                <a:sym typeface="Wingdings" panose="05000000000000000000" pitchFamily="2" charset="2"/>
              </a:rPr>
              <a:t>주소</a:t>
            </a:r>
            <a:r>
              <a:rPr lang="en-US" altLang="ko-KR" sz="1400" dirty="0">
                <a:latin typeface="+mn-ea"/>
                <a:ea typeface="+mn-ea"/>
                <a:sym typeface="Wingdings" panose="05000000000000000000" pitchFamily="2" charset="2"/>
              </a:rPr>
              <a:t>’ in</a:t>
            </a:r>
            <a:r>
              <a:rPr lang="ko-KR" altLang="en-US" sz="1400" dirty="0">
                <a:latin typeface="+mn-ea"/>
                <a:ea typeface="+mn-ea"/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latin typeface="+mn-ea"/>
                <a:ea typeface="+mn-ea"/>
                <a:sym typeface="Wingdings" panose="05000000000000000000" pitchFamily="2" charset="2"/>
              </a:rPr>
              <a:t>Student1  False</a:t>
            </a:r>
            <a:endParaRPr lang="en-US" altLang="ko-KR" sz="1400" dirty="0">
              <a:latin typeface="+mn-ea"/>
              <a:ea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29A68F0-8460-4DB5-B5A7-A267CDB62262}"/>
              </a:ext>
            </a:extLst>
          </p:cNvPr>
          <p:cNvSpPr txBox="1"/>
          <p:nvPr/>
        </p:nvSpPr>
        <p:spPr>
          <a:xfrm>
            <a:off x="2461493" y="3323724"/>
            <a:ext cx="628697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  <a:ea typeface="+mn-ea"/>
              </a:rPr>
              <a:t>*</a:t>
            </a:r>
            <a:r>
              <a:rPr lang="ko-KR" altLang="en-US" sz="1400" dirty="0">
                <a:latin typeface="+mn-ea"/>
                <a:ea typeface="+mn-ea"/>
              </a:rPr>
              <a:t>세트</a:t>
            </a:r>
            <a:r>
              <a:rPr lang="en-US" altLang="ko-KR" sz="1400" dirty="0">
                <a:latin typeface="+mn-ea"/>
                <a:ea typeface="+mn-ea"/>
              </a:rPr>
              <a:t>(Set) : </a:t>
            </a:r>
            <a:r>
              <a:rPr lang="ko-KR" altLang="en-US" sz="1400" dirty="0">
                <a:latin typeface="+mn-ea"/>
                <a:ea typeface="+mn-ea"/>
              </a:rPr>
              <a:t>키만 모아둔 </a:t>
            </a:r>
            <a:r>
              <a:rPr lang="ko-KR" altLang="en-US" sz="1400" dirty="0" err="1">
                <a:latin typeface="+mn-ea"/>
                <a:ea typeface="+mn-ea"/>
              </a:rPr>
              <a:t>딕셔너리의</a:t>
            </a:r>
            <a:r>
              <a:rPr lang="ko-KR" altLang="en-US" sz="1400" dirty="0">
                <a:latin typeface="+mn-ea"/>
                <a:ea typeface="+mn-ea"/>
              </a:rPr>
              <a:t> 특수한 형태</a:t>
            </a:r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set() -&gt; </a:t>
            </a:r>
            <a:r>
              <a:rPr lang="ko-KR" altLang="en-US" sz="1400" dirty="0">
                <a:latin typeface="+mn-ea"/>
                <a:ea typeface="+mn-ea"/>
              </a:rPr>
              <a:t>리스트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 err="1">
                <a:latin typeface="+mn-ea"/>
                <a:ea typeface="+mn-ea"/>
              </a:rPr>
              <a:t>튜플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 err="1">
                <a:latin typeface="+mn-ea"/>
                <a:ea typeface="+mn-ea"/>
              </a:rPr>
              <a:t>딕셔너리</a:t>
            </a:r>
            <a:r>
              <a:rPr lang="ko-KR" altLang="en-US" sz="1400" dirty="0">
                <a:latin typeface="+mn-ea"/>
                <a:ea typeface="+mn-ea"/>
              </a:rPr>
              <a:t> 등을 세트로 변경시켜 준다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  <a:p>
            <a:r>
              <a:rPr lang="en-US" altLang="ko-KR" sz="1400" dirty="0">
                <a:latin typeface="+mn-ea"/>
                <a:ea typeface="+mn-ea"/>
              </a:rPr>
              <a:t>set(Student1) -&gt; {‘</a:t>
            </a:r>
            <a:r>
              <a:rPr lang="ko-KR" altLang="en-US" sz="1400" dirty="0">
                <a:latin typeface="+mn-ea"/>
                <a:ea typeface="+mn-ea"/>
              </a:rPr>
              <a:t>학번</a:t>
            </a:r>
            <a:r>
              <a:rPr lang="en-US" altLang="ko-KR" sz="1400" dirty="0">
                <a:latin typeface="+mn-ea"/>
                <a:ea typeface="+mn-ea"/>
              </a:rPr>
              <a:t>’, ‘</a:t>
            </a:r>
            <a:r>
              <a:rPr lang="ko-KR" altLang="en-US" sz="1400" dirty="0">
                <a:latin typeface="+mn-ea"/>
                <a:ea typeface="+mn-ea"/>
              </a:rPr>
              <a:t>이름‘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학과‘</a:t>
            </a:r>
            <a:r>
              <a:rPr lang="en-US" altLang="ko-KR" sz="1400" dirty="0">
                <a:latin typeface="+mn-ea"/>
                <a:ea typeface="+mn-ea"/>
              </a:rPr>
              <a:t>}</a:t>
            </a:r>
          </a:p>
          <a:p>
            <a:r>
              <a:rPr lang="en-US" altLang="ko-KR" sz="1400" dirty="0">
                <a:latin typeface="+mn-ea"/>
                <a:ea typeface="+mn-ea"/>
              </a:rPr>
              <a:t>!</a:t>
            </a:r>
            <a:r>
              <a:rPr lang="ko-KR" altLang="en-US" sz="1400" dirty="0">
                <a:latin typeface="+mn-ea"/>
                <a:ea typeface="+mn-ea"/>
              </a:rPr>
              <a:t>별도의 순서가 없고 중복이 안되므로 세트에 들어있는 값은 항상 유일하다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  <a:p>
            <a:r>
              <a:rPr lang="en-US" altLang="ko-KR" sz="1400" dirty="0">
                <a:latin typeface="+mn-ea"/>
                <a:ea typeface="+mn-ea"/>
              </a:rPr>
              <a:t>-&gt; </a:t>
            </a:r>
            <a:r>
              <a:rPr lang="ko-KR" altLang="en-US" sz="1400" dirty="0">
                <a:latin typeface="+mn-ea"/>
                <a:ea typeface="+mn-ea"/>
              </a:rPr>
              <a:t>키의 종류를 보기에 유용하다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1619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>
            <a:off x="1" y="3219148"/>
            <a:ext cx="1983991" cy="1924352"/>
          </a:xfrm>
          <a:custGeom>
            <a:avLst/>
            <a:gdLst/>
            <a:ahLst/>
            <a:cxnLst/>
            <a:rect l="l" t="t" r="r" b="b"/>
            <a:pathLst>
              <a:path w="1983991" h="1924352">
                <a:moveTo>
                  <a:pt x="867867" y="0"/>
                </a:moveTo>
                <a:lnTo>
                  <a:pt x="1983991" y="1924352"/>
                </a:lnTo>
                <a:lnTo>
                  <a:pt x="0" y="1924352"/>
                </a:lnTo>
                <a:lnTo>
                  <a:pt x="0" y="1496323"/>
                </a:lnTo>
                <a:close/>
              </a:path>
            </a:pathLst>
          </a:custGeom>
          <a:solidFill>
            <a:srgbClr val="2963A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flipV="1">
            <a:off x="7164288" y="355"/>
            <a:ext cx="1979712" cy="1924352"/>
          </a:xfrm>
          <a:custGeom>
            <a:avLst/>
            <a:gdLst/>
            <a:ahLst/>
            <a:cxnLst/>
            <a:rect l="l" t="t" r="r" b="b"/>
            <a:pathLst>
              <a:path w="1979712" h="1924352">
                <a:moveTo>
                  <a:pt x="0" y="1924352"/>
                </a:moveTo>
                <a:lnTo>
                  <a:pt x="1979712" y="1924352"/>
                </a:lnTo>
                <a:lnTo>
                  <a:pt x="1979712" y="1488945"/>
                </a:lnTo>
                <a:lnTo>
                  <a:pt x="1116124" y="0"/>
                </a:lnTo>
                <a:close/>
              </a:path>
            </a:pathLst>
          </a:custGeom>
          <a:solidFill>
            <a:srgbClr val="2963A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/>
        </p:nvSpPr>
        <p:spPr>
          <a:xfrm rot="2217044">
            <a:off x="6862026" y="269489"/>
            <a:ext cx="1224136" cy="1055290"/>
          </a:xfrm>
          <a:prstGeom prst="triangle">
            <a:avLst/>
          </a:prstGeom>
          <a:solidFill>
            <a:srgbClr val="FAD03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 rot="19836011" flipH="1">
            <a:off x="846879" y="3388038"/>
            <a:ext cx="1426852" cy="1230045"/>
          </a:xfrm>
          <a:prstGeom prst="triangle">
            <a:avLst/>
          </a:prstGeom>
          <a:solidFill>
            <a:srgbClr val="FAD03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2326282">
            <a:off x="953137" y="3591641"/>
            <a:ext cx="581528" cy="501317"/>
          </a:xfrm>
          <a:prstGeom prst="triangl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9273718" flipH="1">
            <a:off x="7401200" y="682374"/>
            <a:ext cx="581528" cy="501317"/>
          </a:xfrm>
          <a:prstGeom prst="triangl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 descr="C:\Users\SeongYun\Desktop\다운로드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102872"/>
            <a:ext cx="494599" cy="48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11682" y="119285"/>
            <a:ext cx="274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+mn-lt"/>
              </a:rPr>
              <a:t>딕셔너리</a:t>
            </a:r>
            <a:r>
              <a:rPr lang="en-US" altLang="ko-KR" dirty="0">
                <a:latin typeface="+mn-lt"/>
              </a:rPr>
              <a:t>(</a:t>
            </a:r>
            <a:r>
              <a:rPr lang="en-US" altLang="ko-KR" dirty="0">
                <a:latin typeface="Copperplate Gothic Light" pitchFamily="34" charset="0"/>
              </a:rPr>
              <a:t>Dictionary</a:t>
            </a:r>
            <a:r>
              <a:rPr lang="en-US" altLang="ko-KR" dirty="0">
                <a:latin typeface="+mn-lt"/>
              </a:rPr>
              <a:t>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4436" y="518885"/>
            <a:ext cx="4883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  <a:ea typeface="+mn-ea"/>
              </a:rPr>
              <a:t>*</a:t>
            </a:r>
            <a:r>
              <a:rPr lang="ko-KR" altLang="en-US" sz="1600" dirty="0" err="1">
                <a:latin typeface="+mn-ea"/>
                <a:ea typeface="+mn-ea"/>
              </a:rPr>
              <a:t>딕셔너리</a:t>
            </a:r>
            <a:r>
              <a:rPr lang="ko-KR" altLang="en-US" sz="1600" dirty="0">
                <a:latin typeface="+mn-ea"/>
                <a:ea typeface="+mn-ea"/>
              </a:rPr>
              <a:t> 예제 코드</a:t>
            </a:r>
            <a:r>
              <a:rPr lang="en-US" altLang="ko-KR" sz="1600" dirty="0">
                <a:latin typeface="+mn-ea"/>
                <a:ea typeface="+mn-ea"/>
              </a:rPr>
              <a:t>(</a:t>
            </a:r>
            <a:r>
              <a:rPr lang="ko-KR" altLang="en-US" sz="1600" dirty="0">
                <a:latin typeface="+mn-ea"/>
                <a:ea typeface="+mn-ea"/>
              </a:rPr>
              <a:t>음식 궁합 맞추기</a:t>
            </a:r>
            <a:r>
              <a:rPr lang="en-US" altLang="ko-KR" sz="1600" dirty="0">
                <a:latin typeface="+mn-ea"/>
                <a:ea typeface="+mn-ea"/>
              </a:rPr>
              <a:t>)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59FB085-9EF8-40E4-8060-A7D5DC8F8BEB}"/>
              </a:ext>
            </a:extLst>
          </p:cNvPr>
          <p:cNvSpPr txBox="1"/>
          <p:nvPr/>
        </p:nvSpPr>
        <p:spPr>
          <a:xfrm>
            <a:off x="420272" y="936599"/>
            <a:ext cx="80401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foods = {</a:t>
            </a:r>
            <a:r>
              <a:rPr lang="en-US" altLang="ko-KR" sz="1200" b="1" dirty="0">
                <a:latin typeface="+mn-ea"/>
                <a:ea typeface="+mn-ea"/>
              </a:rPr>
              <a:t>'</a:t>
            </a:r>
            <a:r>
              <a:rPr lang="ko-KR" altLang="en-US" sz="1200" b="1" dirty="0">
                <a:latin typeface="+mn-ea"/>
                <a:ea typeface="+mn-ea"/>
              </a:rPr>
              <a:t>떡볶이</a:t>
            </a:r>
            <a:r>
              <a:rPr lang="en-US" altLang="ko-KR" sz="1200" b="1" dirty="0">
                <a:latin typeface="+mn-ea"/>
                <a:ea typeface="+mn-ea"/>
              </a:rPr>
              <a:t>'</a:t>
            </a:r>
            <a:r>
              <a:rPr lang="en-US" altLang="ko-KR" sz="1200" dirty="0">
                <a:latin typeface="+mn-ea"/>
                <a:ea typeface="+mn-ea"/>
              </a:rPr>
              <a:t>:</a:t>
            </a:r>
            <a:r>
              <a:rPr lang="en-US" altLang="ko-KR" sz="1200" b="1" dirty="0">
                <a:latin typeface="+mn-ea"/>
                <a:ea typeface="+mn-ea"/>
              </a:rPr>
              <a:t>'</a:t>
            </a:r>
            <a:r>
              <a:rPr lang="ko-KR" altLang="en-US" sz="1200" b="1" dirty="0">
                <a:latin typeface="+mn-ea"/>
                <a:ea typeface="+mn-ea"/>
              </a:rPr>
              <a:t>오뎅</a:t>
            </a:r>
            <a:r>
              <a:rPr lang="en-US" altLang="ko-KR" sz="1200" b="1" dirty="0">
                <a:latin typeface="+mn-ea"/>
                <a:ea typeface="+mn-ea"/>
              </a:rPr>
              <a:t>'</a:t>
            </a:r>
            <a:r>
              <a:rPr lang="en-US" altLang="ko-KR" sz="1200" dirty="0">
                <a:latin typeface="+mn-ea"/>
                <a:ea typeface="+mn-ea"/>
              </a:rPr>
              <a:t>,</a:t>
            </a:r>
            <a:r>
              <a:rPr lang="en-US" altLang="ko-KR" sz="1200" b="1" dirty="0">
                <a:latin typeface="+mn-ea"/>
                <a:ea typeface="+mn-ea"/>
              </a:rPr>
              <a:t>'</a:t>
            </a:r>
            <a:r>
              <a:rPr lang="ko-KR" altLang="en-US" sz="1200" b="1" dirty="0" err="1">
                <a:latin typeface="+mn-ea"/>
                <a:ea typeface="+mn-ea"/>
              </a:rPr>
              <a:t>짜장면</a:t>
            </a:r>
            <a:r>
              <a:rPr lang="en-US" altLang="ko-KR" sz="1200" b="1" dirty="0">
                <a:latin typeface="+mn-ea"/>
                <a:ea typeface="+mn-ea"/>
              </a:rPr>
              <a:t>'</a:t>
            </a:r>
            <a:r>
              <a:rPr lang="en-US" altLang="ko-KR" sz="1200" dirty="0">
                <a:latin typeface="+mn-ea"/>
                <a:ea typeface="+mn-ea"/>
              </a:rPr>
              <a:t>:</a:t>
            </a:r>
            <a:r>
              <a:rPr lang="en-US" altLang="ko-KR" sz="1200" b="1" dirty="0">
                <a:latin typeface="+mn-ea"/>
                <a:ea typeface="+mn-ea"/>
              </a:rPr>
              <a:t>'</a:t>
            </a:r>
            <a:r>
              <a:rPr lang="ko-KR" altLang="en-US" sz="1200" b="1" dirty="0">
                <a:latin typeface="+mn-ea"/>
                <a:ea typeface="+mn-ea"/>
              </a:rPr>
              <a:t>단무지</a:t>
            </a:r>
            <a:r>
              <a:rPr lang="en-US" altLang="ko-KR" sz="1200" b="1" dirty="0">
                <a:latin typeface="+mn-ea"/>
                <a:ea typeface="+mn-ea"/>
              </a:rPr>
              <a:t>'</a:t>
            </a:r>
            <a:r>
              <a:rPr lang="en-US" altLang="ko-KR" sz="1200" dirty="0">
                <a:latin typeface="+mn-ea"/>
                <a:ea typeface="+mn-ea"/>
              </a:rPr>
              <a:t>,</a:t>
            </a:r>
            <a:r>
              <a:rPr lang="en-US" altLang="ko-KR" sz="1200" b="1" dirty="0">
                <a:latin typeface="+mn-ea"/>
                <a:ea typeface="+mn-ea"/>
              </a:rPr>
              <a:t>'</a:t>
            </a:r>
            <a:r>
              <a:rPr lang="ko-KR" altLang="en-US" sz="1200" b="1" dirty="0">
                <a:latin typeface="+mn-ea"/>
                <a:ea typeface="+mn-ea"/>
              </a:rPr>
              <a:t>라면</a:t>
            </a:r>
            <a:r>
              <a:rPr lang="en-US" altLang="ko-KR" sz="1200" b="1" dirty="0">
                <a:latin typeface="+mn-ea"/>
                <a:ea typeface="+mn-ea"/>
              </a:rPr>
              <a:t>'</a:t>
            </a:r>
            <a:r>
              <a:rPr lang="en-US" altLang="ko-KR" sz="1200" dirty="0">
                <a:latin typeface="+mn-ea"/>
                <a:ea typeface="+mn-ea"/>
              </a:rPr>
              <a:t>:</a:t>
            </a:r>
            <a:r>
              <a:rPr lang="en-US" altLang="ko-KR" sz="1200" b="1" dirty="0">
                <a:latin typeface="+mn-ea"/>
                <a:ea typeface="+mn-ea"/>
              </a:rPr>
              <a:t>'</a:t>
            </a:r>
            <a:r>
              <a:rPr lang="ko-KR" altLang="en-US" sz="1200" b="1" dirty="0">
                <a:latin typeface="+mn-ea"/>
                <a:ea typeface="+mn-ea"/>
              </a:rPr>
              <a:t>김치</a:t>
            </a:r>
            <a:r>
              <a:rPr lang="en-US" altLang="ko-KR" sz="1200" b="1" dirty="0">
                <a:latin typeface="+mn-ea"/>
                <a:ea typeface="+mn-ea"/>
              </a:rPr>
              <a:t>'</a:t>
            </a:r>
            <a:r>
              <a:rPr lang="en-US" altLang="ko-KR" sz="1200" dirty="0">
                <a:latin typeface="+mn-ea"/>
                <a:ea typeface="+mn-ea"/>
              </a:rPr>
              <a:t>,</a:t>
            </a:r>
            <a:r>
              <a:rPr lang="en-US" altLang="ko-KR" sz="1200" b="1" dirty="0">
                <a:latin typeface="+mn-ea"/>
                <a:ea typeface="+mn-ea"/>
              </a:rPr>
              <a:t>'</a:t>
            </a:r>
            <a:r>
              <a:rPr lang="ko-KR" altLang="en-US" sz="1200" b="1" dirty="0">
                <a:latin typeface="+mn-ea"/>
                <a:ea typeface="+mn-ea"/>
              </a:rPr>
              <a:t>치킨</a:t>
            </a:r>
            <a:r>
              <a:rPr lang="en-US" altLang="ko-KR" sz="1200" b="1" dirty="0">
                <a:latin typeface="+mn-ea"/>
                <a:ea typeface="+mn-ea"/>
              </a:rPr>
              <a:t>'</a:t>
            </a:r>
            <a:r>
              <a:rPr lang="en-US" altLang="ko-KR" sz="1200" dirty="0">
                <a:latin typeface="+mn-ea"/>
                <a:ea typeface="+mn-ea"/>
              </a:rPr>
              <a:t>:</a:t>
            </a:r>
            <a:r>
              <a:rPr lang="en-US" altLang="ko-KR" sz="1200" b="1" dirty="0">
                <a:latin typeface="+mn-ea"/>
                <a:ea typeface="+mn-ea"/>
              </a:rPr>
              <a:t>'</a:t>
            </a:r>
            <a:r>
              <a:rPr lang="ko-KR" altLang="en-US" sz="1200" b="1" dirty="0">
                <a:latin typeface="+mn-ea"/>
                <a:ea typeface="+mn-ea"/>
              </a:rPr>
              <a:t>맥주</a:t>
            </a:r>
            <a:r>
              <a:rPr lang="en-US" altLang="ko-KR" sz="1200" b="1" dirty="0">
                <a:latin typeface="+mn-ea"/>
                <a:ea typeface="+mn-ea"/>
              </a:rPr>
              <a:t>'</a:t>
            </a:r>
            <a:r>
              <a:rPr lang="en-US" altLang="ko-KR" sz="1200" dirty="0">
                <a:latin typeface="+mn-ea"/>
                <a:ea typeface="+mn-ea"/>
              </a:rPr>
              <a:t>,</a:t>
            </a:r>
            <a:r>
              <a:rPr lang="en-US" altLang="ko-KR" sz="1200" b="1" dirty="0">
                <a:latin typeface="+mn-ea"/>
                <a:ea typeface="+mn-ea"/>
              </a:rPr>
              <a:t>'</a:t>
            </a:r>
            <a:r>
              <a:rPr lang="ko-KR" altLang="en-US" sz="1200" b="1" dirty="0">
                <a:latin typeface="+mn-ea"/>
                <a:ea typeface="+mn-ea"/>
              </a:rPr>
              <a:t>삼겹살</a:t>
            </a:r>
            <a:r>
              <a:rPr lang="en-US" altLang="ko-KR" sz="1200" b="1" dirty="0">
                <a:latin typeface="+mn-ea"/>
                <a:ea typeface="+mn-ea"/>
              </a:rPr>
              <a:t>'</a:t>
            </a:r>
            <a:r>
              <a:rPr lang="en-US" altLang="ko-KR" sz="1200" dirty="0">
                <a:latin typeface="+mn-ea"/>
                <a:ea typeface="+mn-ea"/>
              </a:rPr>
              <a:t>:</a:t>
            </a:r>
            <a:r>
              <a:rPr lang="en-US" altLang="ko-KR" sz="1200" b="1" dirty="0">
                <a:latin typeface="+mn-ea"/>
                <a:ea typeface="+mn-ea"/>
              </a:rPr>
              <a:t>'</a:t>
            </a:r>
            <a:r>
              <a:rPr lang="ko-KR" altLang="en-US" sz="1200" b="1" dirty="0">
                <a:latin typeface="+mn-ea"/>
                <a:ea typeface="+mn-ea"/>
              </a:rPr>
              <a:t>소주</a:t>
            </a:r>
            <a:r>
              <a:rPr lang="en-US" altLang="ko-KR" sz="1200" b="1" dirty="0">
                <a:latin typeface="+mn-ea"/>
                <a:ea typeface="+mn-ea"/>
              </a:rPr>
              <a:t>'</a:t>
            </a:r>
            <a:r>
              <a:rPr lang="en-US" altLang="ko-KR" sz="1200" dirty="0">
                <a:latin typeface="+mn-ea"/>
                <a:ea typeface="+mn-ea"/>
              </a:rPr>
              <a:t>};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b="1" dirty="0">
                <a:latin typeface="+mn-ea"/>
                <a:ea typeface="+mn-ea"/>
              </a:rPr>
              <a:t>while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en-US" altLang="ko-KR" sz="1200" b="1" dirty="0">
                <a:latin typeface="+mn-ea"/>
                <a:ea typeface="+mn-ea"/>
              </a:rPr>
              <a:t>True</a:t>
            </a:r>
            <a:r>
              <a:rPr lang="en-US" altLang="ko-KR" sz="1200" dirty="0">
                <a:latin typeface="+mn-ea"/>
                <a:ea typeface="+mn-ea"/>
              </a:rPr>
              <a:t>) :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   </a:t>
            </a:r>
            <a:r>
              <a:rPr lang="en-US" altLang="ko-KR" sz="1200" dirty="0" err="1">
                <a:latin typeface="+mn-ea"/>
                <a:ea typeface="+mn-ea"/>
              </a:rPr>
              <a:t>myfood</a:t>
            </a:r>
            <a:r>
              <a:rPr lang="en-US" altLang="ko-KR" sz="1200" dirty="0">
                <a:latin typeface="+mn-ea"/>
                <a:ea typeface="+mn-ea"/>
              </a:rPr>
              <a:t> = </a:t>
            </a:r>
            <a:r>
              <a:rPr lang="en-US" altLang="ko-KR" sz="1200" dirty="0">
                <a:latin typeface="+mn-ea"/>
                <a:ea typeface="+mn-ea"/>
              </a:rPr>
              <a:t>input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en-US" altLang="ko-KR" sz="1200" dirty="0" err="1">
                <a:latin typeface="+mn-ea"/>
                <a:ea typeface="+mn-ea"/>
              </a:rPr>
              <a:t>str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en-US" altLang="ko-KR" sz="1200" dirty="0">
                <a:latin typeface="+mn-ea"/>
                <a:ea typeface="+mn-ea"/>
              </a:rPr>
              <a:t>list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en-US" altLang="ko-KR" sz="1200" dirty="0" err="1">
                <a:latin typeface="+mn-ea"/>
                <a:ea typeface="+mn-ea"/>
              </a:rPr>
              <a:t>foods.keys</a:t>
            </a:r>
            <a:r>
              <a:rPr lang="en-US" altLang="ko-KR" sz="1200" dirty="0">
                <a:latin typeface="+mn-ea"/>
                <a:ea typeface="+mn-ea"/>
              </a:rPr>
              <a:t>())) + </a:t>
            </a:r>
            <a:r>
              <a:rPr lang="en-US" altLang="ko-KR" sz="1200" b="1" dirty="0">
                <a:latin typeface="+mn-ea"/>
                <a:ea typeface="+mn-ea"/>
              </a:rPr>
              <a:t>'</a:t>
            </a:r>
            <a:r>
              <a:rPr lang="ko-KR" altLang="en-US" sz="1200" b="1" dirty="0">
                <a:latin typeface="+mn-ea"/>
                <a:ea typeface="+mn-ea"/>
              </a:rPr>
              <a:t>중 좋아하는 음식은</a:t>
            </a:r>
            <a:r>
              <a:rPr lang="en-US" altLang="ko-KR" sz="1200" b="1" dirty="0">
                <a:latin typeface="+mn-ea"/>
                <a:ea typeface="+mn-ea"/>
              </a:rPr>
              <a:t>?'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   </a:t>
            </a:r>
            <a:r>
              <a:rPr lang="en-US" altLang="ko-KR" sz="1200" b="1" dirty="0">
                <a:latin typeface="+mn-ea"/>
                <a:ea typeface="+mn-ea"/>
              </a:rPr>
              <a:t>if </a:t>
            </a:r>
            <a:r>
              <a:rPr lang="en-US" altLang="ko-KR" sz="1200" dirty="0" err="1">
                <a:latin typeface="+mn-ea"/>
                <a:ea typeface="+mn-ea"/>
              </a:rPr>
              <a:t>myfood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en-US" altLang="ko-KR" sz="1200" b="1" dirty="0">
                <a:latin typeface="+mn-ea"/>
                <a:ea typeface="+mn-ea"/>
              </a:rPr>
              <a:t>in </a:t>
            </a:r>
            <a:r>
              <a:rPr lang="en-US" altLang="ko-KR" sz="1200" dirty="0">
                <a:latin typeface="+mn-ea"/>
                <a:ea typeface="+mn-ea"/>
              </a:rPr>
              <a:t>foods :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      </a:t>
            </a:r>
            <a:r>
              <a:rPr lang="en-US" altLang="ko-KR" sz="1200" dirty="0">
                <a:latin typeface="+mn-ea"/>
                <a:ea typeface="+mn-ea"/>
              </a:rPr>
              <a:t>print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en-US" altLang="ko-KR" sz="1200" b="1" dirty="0">
                <a:latin typeface="+mn-ea"/>
                <a:ea typeface="+mn-ea"/>
              </a:rPr>
              <a:t>'&lt;%s&gt; </a:t>
            </a:r>
            <a:r>
              <a:rPr lang="ko-KR" altLang="en-US" sz="1200" b="1" dirty="0">
                <a:latin typeface="+mn-ea"/>
                <a:ea typeface="+mn-ea"/>
              </a:rPr>
              <a:t>궁합 음식은 </a:t>
            </a:r>
            <a:r>
              <a:rPr lang="en-US" altLang="ko-KR" sz="1200" b="1" dirty="0">
                <a:latin typeface="+mn-ea"/>
                <a:ea typeface="+mn-ea"/>
              </a:rPr>
              <a:t>&lt;%s&gt;</a:t>
            </a:r>
            <a:r>
              <a:rPr lang="ko-KR" altLang="en-US" sz="1200" b="1" dirty="0">
                <a:latin typeface="+mn-ea"/>
                <a:ea typeface="+mn-ea"/>
              </a:rPr>
              <a:t>입니다</a:t>
            </a:r>
            <a:r>
              <a:rPr lang="en-US" altLang="ko-KR" sz="1200" b="1" dirty="0">
                <a:latin typeface="+mn-ea"/>
                <a:ea typeface="+mn-ea"/>
              </a:rPr>
              <a:t>.' </a:t>
            </a:r>
            <a:r>
              <a:rPr lang="en-US" altLang="ko-KR" sz="1200" dirty="0">
                <a:latin typeface="+mn-ea"/>
                <a:ea typeface="+mn-ea"/>
              </a:rPr>
              <a:t>% (</a:t>
            </a:r>
            <a:r>
              <a:rPr lang="en-US" altLang="ko-KR" sz="1200" dirty="0" err="1">
                <a:latin typeface="+mn-ea"/>
                <a:ea typeface="+mn-ea"/>
              </a:rPr>
              <a:t>myfood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en-US" altLang="ko-KR" sz="1200" dirty="0" err="1">
                <a:latin typeface="+mn-ea"/>
                <a:ea typeface="+mn-ea"/>
              </a:rPr>
              <a:t>foods.get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en-US" altLang="ko-KR" sz="1200" dirty="0" err="1">
                <a:latin typeface="+mn-ea"/>
                <a:ea typeface="+mn-ea"/>
              </a:rPr>
              <a:t>myfood</a:t>
            </a:r>
            <a:r>
              <a:rPr lang="en-US" altLang="ko-KR" sz="1200" dirty="0">
                <a:latin typeface="+mn-ea"/>
                <a:ea typeface="+mn-ea"/>
              </a:rPr>
              <a:t>)))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   </a:t>
            </a:r>
            <a:r>
              <a:rPr lang="en-US" altLang="ko-KR" sz="1200" b="1" dirty="0" err="1">
                <a:latin typeface="+mn-ea"/>
                <a:ea typeface="+mn-ea"/>
              </a:rPr>
              <a:t>elif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en-US" altLang="ko-KR" sz="1200" dirty="0" err="1">
                <a:latin typeface="+mn-ea"/>
                <a:ea typeface="+mn-ea"/>
              </a:rPr>
              <a:t>myfood</a:t>
            </a:r>
            <a:r>
              <a:rPr lang="en-US" altLang="ko-KR" sz="1200" dirty="0">
                <a:latin typeface="+mn-ea"/>
                <a:ea typeface="+mn-ea"/>
              </a:rPr>
              <a:t> == </a:t>
            </a:r>
            <a:r>
              <a:rPr lang="en-US" altLang="ko-KR" sz="1200" b="1" dirty="0">
                <a:latin typeface="+mn-ea"/>
                <a:ea typeface="+mn-ea"/>
              </a:rPr>
              <a:t>'</a:t>
            </a:r>
            <a:r>
              <a:rPr lang="ko-KR" altLang="en-US" sz="1200" b="1" dirty="0">
                <a:latin typeface="+mn-ea"/>
                <a:ea typeface="+mn-ea"/>
              </a:rPr>
              <a:t>끝</a:t>
            </a:r>
            <a:r>
              <a:rPr lang="en-US" altLang="ko-KR" sz="1200" b="1" dirty="0">
                <a:latin typeface="+mn-ea"/>
                <a:ea typeface="+mn-ea"/>
              </a:rPr>
              <a:t>'</a:t>
            </a:r>
            <a:r>
              <a:rPr lang="en-US" altLang="ko-KR" sz="1200" dirty="0">
                <a:latin typeface="+mn-ea"/>
                <a:ea typeface="+mn-ea"/>
              </a:rPr>
              <a:t>: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      </a:t>
            </a:r>
            <a:r>
              <a:rPr lang="en-US" altLang="ko-KR" sz="1200" b="1" dirty="0">
                <a:latin typeface="+mn-ea"/>
                <a:ea typeface="+mn-ea"/>
              </a:rPr>
              <a:t>break</a:t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en-US" altLang="ko-KR" sz="1200" b="1" dirty="0">
                <a:latin typeface="+mn-ea"/>
                <a:ea typeface="+mn-ea"/>
              </a:rPr>
              <a:t>   else </a:t>
            </a:r>
            <a:r>
              <a:rPr lang="en-US" altLang="ko-KR" sz="1200" dirty="0">
                <a:latin typeface="+mn-ea"/>
                <a:ea typeface="+mn-ea"/>
              </a:rPr>
              <a:t>: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      </a:t>
            </a:r>
            <a:r>
              <a:rPr lang="en-US" altLang="ko-KR" sz="1200" dirty="0">
                <a:latin typeface="+mn-ea"/>
                <a:ea typeface="+mn-ea"/>
              </a:rPr>
              <a:t>print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en-US" altLang="ko-KR" sz="1200" b="1" dirty="0">
                <a:latin typeface="+mn-ea"/>
                <a:ea typeface="+mn-ea"/>
              </a:rPr>
              <a:t>'</a:t>
            </a:r>
            <a:r>
              <a:rPr lang="ko-KR" altLang="en-US" sz="1200" b="1" dirty="0">
                <a:latin typeface="+mn-ea"/>
                <a:ea typeface="+mn-ea"/>
              </a:rPr>
              <a:t>그런 음식이 없습니다</a:t>
            </a:r>
            <a:r>
              <a:rPr lang="en-US" altLang="ko-KR" sz="1200" b="1" dirty="0">
                <a:latin typeface="+mn-ea"/>
                <a:ea typeface="+mn-ea"/>
              </a:rPr>
              <a:t>. </a:t>
            </a:r>
            <a:r>
              <a:rPr lang="ko-KR" altLang="en-US" sz="1200" b="1" dirty="0">
                <a:latin typeface="+mn-ea"/>
                <a:ea typeface="+mn-ea"/>
              </a:rPr>
              <a:t>확인해보세요</a:t>
            </a:r>
            <a:r>
              <a:rPr lang="en-US" altLang="ko-KR" sz="1200" b="1" dirty="0">
                <a:latin typeface="+mn-ea"/>
                <a:ea typeface="+mn-ea"/>
              </a:rPr>
              <a:t>.'</a:t>
            </a:r>
            <a:r>
              <a:rPr lang="en-US" altLang="ko-KR" sz="1200" dirty="0">
                <a:latin typeface="+mn-ea"/>
                <a:ea typeface="+mn-ea"/>
              </a:rPr>
              <a:t>) </a:t>
            </a:r>
            <a:r>
              <a:rPr lang="en-US" altLang="ko-KR" sz="1200" dirty="0">
                <a:latin typeface="+mn-ea"/>
                <a:ea typeface="+mn-ea"/>
              </a:rPr>
              <a:t>	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endParaRPr lang="en-US" altLang="ko-KR" sz="1200" dirty="0">
              <a:latin typeface="+mn-ea"/>
              <a:ea typeface="+mn-ea"/>
            </a:endParaRPr>
          </a:p>
          <a:p>
            <a:endParaRPr lang="en-US" altLang="ko-KR" sz="1200" dirty="0">
              <a:latin typeface="+mn-ea"/>
              <a:ea typeface="+mn-ea"/>
            </a:endParaRPr>
          </a:p>
        </p:txBody>
      </p:sp>
      <p:pic>
        <p:nvPicPr>
          <p:cNvPr id="1026" name="Picture 2" descr="C:\Users\SeongYun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245" y="3003798"/>
            <a:ext cx="4993899" cy="183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163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>
            <a:off x="1" y="3219148"/>
            <a:ext cx="1983991" cy="1924352"/>
          </a:xfrm>
          <a:custGeom>
            <a:avLst/>
            <a:gdLst/>
            <a:ahLst/>
            <a:cxnLst/>
            <a:rect l="l" t="t" r="r" b="b"/>
            <a:pathLst>
              <a:path w="1983991" h="1924352">
                <a:moveTo>
                  <a:pt x="867867" y="0"/>
                </a:moveTo>
                <a:lnTo>
                  <a:pt x="1983991" y="1924352"/>
                </a:lnTo>
                <a:lnTo>
                  <a:pt x="0" y="1924352"/>
                </a:lnTo>
                <a:lnTo>
                  <a:pt x="0" y="1496323"/>
                </a:lnTo>
                <a:close/>
              </a:path>
            </a:pathLst>
          </a:custGeom>
          <a:solidFill>
            <a:srgbClr val="2963A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flipV="1">
            <a:off x="7164288" y="355"/>
            <a:ext cx="1979712" cy="1924352"/>
          </a:xfrm>
          <a:custGeom>
            <a:avLst/>
            <a:gdLst/>
            <a:ahLst/>
            <a:cxnLst/>
            <a:rect l="l" t="t" r="r" b="b"/>
            <a:pathLst>
              <a:path w="1979712" h="1924352">
                <a:moveTo>
                  <a:pt x="0" y="1924352"/>
                </a:moveTo>
                <a:lnTo>
                  <a:pt x="1979712" y="1924352"/>
                </a:lnTo>
                <a:lnTo>
                  <a:pt x="1979712" y="1488945"/>
                </a:lnTo>
                <a:lnTo>
                  <a:pt x="1116124" y="0"/>
                </a:lnTo>
                <a:close/>
              </a:path>
            </a:pathLst>
          </a:custGeom>
          <a:solidFill>
            <a:srgbClr val="2963A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/>
        </p:nvSpPr>
        <p:spPr>
          <a:xfrm rot="2217044">
            <a:off x="6862026" y="269489"/>
            <a:ext cx="1224136" cy="1055290"/>
          </a:xfrm>
          <a:prstGeom prst="triangle">
            <a:avLst/>
          </a:prstGeom>
          <a:solidFill>
            <a:srgbClr val="FAD03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 rot="19836011" flipH="1">
            <a:off x="846879" y="3388038"/>
            <a:ext cx="1426852" cy="1230045"/>
          </a:xfrm>
          <a:prstGeom prst="triangle">
            <a:avLst/>
          </a:prstGeom>
          <a:solidFill>
            <a:srgbClr val="FAD03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2326282">
            <a:off x="953137" y="3591641"/>
            <a:ext cx="581528" cy="501317"/>
          </a:xfrm>
          <a:prstGeom prst="triangl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9273718" flipH="1">
            <a:off x="7401200" y="682374"/>
            <a:ext cx="581528" cy="501317"/>
          </a:xfrm>
          <a:prstGeom prst="triangl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 descr="C:\Users\SeongYun\Desktop\다운로드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102872"/>
            <a:ext cx="494599" cy="48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11682" y="119285"/>
            <a:ext cx="274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lt"/>
              </a:rPr>
              <a:t>함수</a:t>
            </a:r>
            <a:r>
              <a:rPr lang="en-US" altLang="ko-KR" dirty="0">
                <a:latin typeface="+mn-lt"/>
              </a:rPr>
              <a:t>(</a:t>
            </a:r>
            <a:r>
              <a:rPr lang="en-US" altLang="ko-KR" dirty="0">
                <a:latin typeface="Copperplate Gothic Light" pitchFamily="34" charset="0"/>
              </a:rPr>
              <a:t>function</a:t>
            </a:r>
            <a:r>
              <a:rPr lang="en-US" altLang="ko-KR" dirty="0">
                <a:latin typeface="+mn-lt"/>
              </a:rPr>
              <a:t>)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72FC42C3-B00E-4B63-87A1-35F86ED1E229}"/>
              </a:ext>
            </a:extLst>
          </p:cNvPr>
          <p:cNvSpPr/>
          <p:nvPr/>
        </p:nvSpPr>
        <p:spPr>
          <a:xfrm>
            <a:off x="3484231" y="2749718"/>
            <a:ext cx="1985594" cy="92341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입력된 매개변수를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가공하고 처리한다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B7B45D45-658F-4426-BDE4-892BF5845A7B}"/>
              </a:ext>
            </a:extLst>
          </p:cNvPr>
          <p:cNvSpPr/>
          <p:nvPr/>
        </p:nvSpPr>
        <p:spPr>
          <a:xfrm>
            <a:off x="3815631" y="2516156"/>
            <a:ext cx="1335496" cy="38313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함수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E769DD8D-3234-4785-9D02-53F4F70FEA8F}"/>
              </a:ext>
            </a:extLst>
          </p:cNvPr>
          <p:cNvSpPr/>
          <p:nvPr/>
        </p:nvSpPr>
        <p:spPr>
          <a:xfrm>
            <a:off x="3815631" y="4147161"/>
            <a:ext cx="1335496" cy="38313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변환값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xmlns="" id="{7FAD88FE-9076-4C5D-8AAD-BE69B6228DCC}"/>
              </a:ext>
            </a:extLst>
          </p:cNvPr>
          <p:cNvCxnSpPr>
            <a:cxnSpLocks/>
          </p:cNvCxnSpPr>
          <p:nvPr/>
        </p:nvCxnSpPr>
        <p:spPr>
          <a:xfrm>
            <a:off x="3282755" y="1902159"/>
            <a:ext cx="853568" cy="61399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xmlns="" id="{FA6682C0-84EF-4139-B983-C5ED02FFF70C}"/>
              </a:ext>
            </a:extLst>
          </p:cNvPr>
          <p:cNvCxnSpPr>
            <a:cxnSpLocks/>
          </p:cNvCxnSpPr>
          <p:nvPr/>
        </p:nvCxnSpPr>
        <p:spPr>
          <a:xfrm flipH="1">
            <a:off x="4817253" y="1902159"/>
            <a:ext cx="853568" cy="61399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xmlns="" id="{C2B14E59-EAD2-411F-963C-2917A0B95EC0}"/>
              </a:ext>
            </a:extLst>
          </p:cNvPr>
          <p:cNvSpPr/>
          <p:nvPr/>
        </p:nvSpPr>
        <p:spPr>
          <a:xfrm>
            <a:off x="1983992" y="1710591"/>
            <a:ext cx="1335496" cy="38313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매개변수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6DCB4384-DE69-4F58-A34A-2C23D31D9DC5}"/>
              </a:ext>
            </a:extLst>
          </p:cNvPr>
          <p:cNvSpPr/>
          <p:nvPr/>
        </p:nvSpPr>
        <p:spPr>
          <a:xfrm>
            <a:off x="5642972" y="1710591"/>
            <a:ext cx="1335496" cy="38313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매개변수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xmlns="" id="{587D97AF-4480-4DD7-8AC6-6BE1C4042BBD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4477028" y="3673136"/>
            <a:ext cx="0" cy="4740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E3998245-5FF6-4741-B520-4A0099E075D2}"/>
              </a:ext>
            </a:extLst>
          </p:cNvPr>
          <p:cNvSpPr txBox="1"/>
          <p:nvPr/>
        </p:nvSpPr>
        <p:spPr>
          <a:xfrm>
            <a:off x="799684" y="918831"/>
            <a:ext cx="236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*</a:t>
            </a:r>
            <a:r>
              <a:rPr lang="ko-KR" altLang="en-US" dirty="0">
                <a:latin typeface="+mn-ea"/>
                <a:ea typeface="+mn-ea"/>
              </a:rPr>
              <a:t>함수의 기본 형식</a:t>
            </a:r>
          </a:p>
        </p:txBody>
      </p:sp>
    </p:spTree>
    <p:extLst>
      <p:ext uri="{BB962C8B-B14F-4D97-AF65-F5344CB8AC3E}">
        <p14:creationId xmlns:p14="http://schemas.microsoft.com/office/powerpoint/2010/main" val="3369779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>
            <a:off x="1" y="3219148"/>
            <a:ext cx="1983991" cy="1924352"/>
          </a:xfrm>
          <a:custGeom>
            <a:avLst/>
            <a:gdLst/>
            <a:ahLst/>
            <a:cxnLst/>
            <a:rect l="l" t="t" r="r" b="b"/>
            <a:pathLst>
              <a:path w="1983991" h="1924352">
                <a:moveTo>
                  <a:pt x="867867" y="0"/>
                </a:moveTo>
                <a:lnTo>
                  <a:pt x="1983991" y="1924352"/>
                </a:lnTo>
                <a:lnTo>
                  <a:pt x="0" y="1924352"/>
                </a:lnTo>
                <a:lnTo>
                  <a:pt x="0" y="1496323"/>
                </a:lnTo>
                <a:close/>
              </a:path>
            </a:pathLst>
          </a:custGeom>
          <a:solidFill>
            <a:srgbClr val="2963A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flipV="1">
            <a:off x="7164288" y="355"/>
            <a:ext cx="1979712" cy="1924352"/>
          </a:xfrm>
          <a:custGeom>
            <a:avLst/>
            <a:gdLst/>
            <a:ahLst/>
            <a:cxnLst/>
            <a:rect l="l" t="t" r="r" b="b"/>
            <a:pathLst>
              <a:path w="1979712" h="1924352">
                <a:moveTo>
                  <a:pt x="0" y="1924352"/>
                </a:moveTo>
                <a:lnTo>
                  <a:pt x="1979712" y="1924352"/>
                </a:lnTo>
                <a:lnTo>
                  <a:pt x="1979712" y="1488945"/>
                </a:lnTo>
                <a:lnTo>
                  <a:pt x="1116124" y="0"/>
                </a:lnTo>
                <a:close/>
              </a:path>
            </a:pathLst>
          </a:custGeom>
          <a:solidFill>
            <a:srgbClr val="2963A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/>
        </p:nvSpPr>
        <p:spPr>
          <a:xfrm rot="2217044">
            <a:off x="6862026" y="269489"/>
            <a:ext cx="1224136" cy="1055290"/>
          </a:xfrm>
          <a:prstGeom prst="triangle">
            <a:avLst/>
          </a:prstGeom>
          <a:solidFill>
            <a:srgbClr val="FAD03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 rot="19836011" flipH="1">
            <a:off x="846879" y="3388038"/>
            <a:ext cx="1426852" cy="1230045"/>
          </a:xfrm>
          <a:prstGeom prst="triangle">
            <a:avLst/>
          </a:prstGeom>
          <a:solidFill>
            <a:srgbClr val="FAD03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2326282">
            <a:off x="953137" y="3591641"/>
            <a:ext cx="581528" cy="501317"/>
          </a:xfrm>
          <a:prstGeom prst="triangl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9273718" flipH="1">
            <a:off x="7401200" y="682374"/>
            <a:ext cx="581528" cy="501317"/>
          </a:xfrm>
          <a:prstGeom prst="triangl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 descr="C:\Users\SeongYun\Desktop\다운로드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102872"/>
            <a:ext cx="494599" cy="48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11682" y="119285"/>
            <a:ext cx="274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lt"/>
              </a:rPr>
              <a:t>함수</a:t>
            </a:r>
            <a:r>
              <a:rPr lang="en-US" altLang="ko-KR" dirty="0">
                <a:latin typeface="+mn-lt"/>
              </a:rPr>
              <a:t>(</a:t>
            </a:r>
            <a:r>
              <a:rPr lang="en-US" altLang="ko-KR" dirty="0">
                <a:latin typeface="Copperplate Gothic Light" pitchFamily="34" charset="0"/>
              </a:rPr>
              <a:t>function</a:t>
            </a:r>
            <a:r>
              <a:rPr lang="en-US" altLang="ko-KR" dirty="0">
                <a:latin typeface="+mn-lt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E3998245-5FF6-4741-B520-4A0099E075D2}"/>
              </a:ext>
            </a:extLst>
          </p:cNvPr>
          <p:cNvSpPr txBox="1"/>
          <p:nvPr/>
        </p:nvSpPr>
        <p:spPr>
          <a:xfrm>
            <a:off x="683568" y="709634"/>
            <a:ext cx="379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*</a:t>
            </a:r>
            <a:r>
              <a:rPr lang="ko-KR" altLang="en-US" dirty="0">
                <a:latin typeface="+mn-ea"/>
                <a:ea typeface="+mn-ea"/>
              </a:rPr>
              <a:t>함수의 기본 형식 예제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가산기</a:t>
            </a:r>
            <a:r>
              <a:rPr lang="en-US" altLang="ko-KR" dirty="0">
                <a:latin typeface="+mn-ea"/>
                <a:ea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6238011B-FBBE-4BC1-B076-2DE2CA92F8E9}"/>
              </a:ext>
            </a:extLst>
          </p:cNvPr>
          <p:cNvSpPr txBox="1"/>
          <p:nvPr/>
        </p:nvSpPr>
        <p:spPr>
          <a:xfrm>
            <a:off x="611682" y="1146611"/>
            <a:ext cx="80401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def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plus(v1, v2) :</a:t>
            </a:r>
          </a:p>
          <a:p>
            <a:r>
              <a:rPr lang="en-US" altLang="ko-KR" sz="1200" dirty="0">
                <a:latin typeface="+mn-ea"/>
                <a:ea typeface="+mn-ea"/>
              </a:rPr>
              <a:t>	result = 0</a:t>
            </a:r>
          </a:p>
          <a:p>
            <a:r>
              <a:rPr lang="en-US" altLang="ko-KR" sz="1200" dirty="0">
                <a:latin typeface="+mn-ea"/>
                <a:ea typeface="+mn-ea"/>
              </a:rPr>
              <a:t>	result = v1 + v2</a:t>
            </a:r>
          </a:p>
          <a:p>
            <a:r>
              <a:rPr lang="en-US" altLang="ko-KR" sz="1200" dirty="0">
                <a:latin typeface="+mn-ea"/>
                <a:ea typeface="+mn-ea"/>
              </a:rPr>
              <a:t>	return result</a:t>
            </a:r>
          </a:p>
          <a:p>
            <a:endParaRPr lang="en-US" altLang="ko-KR" sz="1200" dirty="0">
              <a:latin typeface="+mn-ea"/>
              <a:ea typeface="+mn-ea"/>
            </a:endParaRPr>
          </a:p>
          <a:p>
            <a:r>
              <a:rPr lang="en-US" altLang="ko-KR" sz="1200" dirty="0">
                <a:latin typeface="+mn-ea"/>
                <a:ea typeface="+mn-ea"/>
              </a:rPr>
              <a:t>hap = 0</a:t>
            </a:r>
          </a:p>
          <a:p>
            <a:endParaRPr lang="en-US" altLang="ko-KR" sz="1200" dirty="0">
              <a:latin typeface="+mn-ea"/>
              <a:ea typeface="+mn-ea"/>
            </a:endParaRPr>
          </a:p>
          <a:p>
            <a:r>
              <a:rPr lang="en-US" altLang="ko-KR" sz="1200" dirty="0">
                <a:latin typeface="+mn-ea"/>
                <a:ea typeface="+mn-ea"/>
              </a:rPr>
              <a:t>hap = plus(100, 200)</a:t>
            </a:r>
          </a:p>
          <a:p>
            <a:r>
              <a:rPr lang="en-US" altLang="ko-KR" sz="1200" dirty="0">
                <a:latin typeface="+mn-ea"/>
                <a:ea typeface="+mn-ea"/>
              </a:rPr>
              <a:t>Print(“100</a:t>
            </a:r>
            <a:r>
              <a:rPr lang="ko-KR" altLang="en-US" sz="1200" dirty="0">
                <a:latin typeface="+mn-ea"/>
                <a:ea typeface="+mn-ea"/>
              </a:rPr>
              <a:t>과 </a:t>
            </a:r>
            <a:r>
              <a:rPr lang="en-US" altLang="ko-KR" sz="1200" dirty="0">
                <a:latin typeface="+mn-ea"/>
                <a:ea typeface="+mn-ea"/>
              </a:rPr>
              <a:t>200</a:t>
            </a:r>
            <a:r>
              <a:rPr lang="ko-KR" altLang="en-US" sz="1200" dirty="0">
                <a:latin typeface="+mn-ea"/>
                <a:ea typeface="+mn-ea"/>
              </a:rPr>
              <a:t>의 </a:t>
            </a:r>
            <a:r>
              <a:rPr lang="en-US" altLang="ko-KR" sz="1200" dirty="0">
                <a:latin typeface="+mn-ea"/>
                <a:ea typeface="+mn-ea"/>
              </a:rPr>
              <a:t>plus() </a:t>
            </a:r>
            <a:r>
              <a:rPr lang="ko-KR" altLang="en-US" sz="1200" dirty="0">
                <a:latin typeface="+mn-ea"/>
                <a:ea typeface="+mn-ea"/>
              </a:rPr>
              <a:t>함수 결과는 </a:t>
            </a:r>
            <a:r>
              <a:rPr lang="en-US" altLang="ko-KR" sz="1200" dirty="0">
                <a:latin typeface="+mn-ea"/>
                <a:ea typeface="+mn-ea"/>
              </a:rPr>
              <a:t>%d” % hap)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1BCD3875-5BE6-4972-A0CE-57375E1D501C}"/>
              </a:ext>
            </a:extLst>
          </p:cNvPr>
          <p:cNvGrpSpPr/>
          <p:nvPr/>
        </p:nvGrpSpPr>
        <p:grpSpPr>
          <a:xfrm>
            <a:off x="4764152" y="2389151"/>
            <a:ext cx="3624272" cy="2198824"/>
            <a:chOff x="1983992" y="1553185"/>
            <a:chExt cx="4994476" cy="2819707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xmlns="" id="{9CF036DF-3B6D-4B67-BB7A-9A625954B37C}"/>
                </a:ext>
              </a:extLst>
            </p:cNvPr>
            <p:cNvSpPr/>
            <p:nvPr/>
          </p:nvSpPr>
          <p:spPr>
            <a:xfrm>
              <a:off x="3484231" y="2592312"/>
              <a:ext cx="1985594" cy="92341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입력된 매개변수를</a:t>
              </a:r>
              <a:endParaRPr lang="en-US" altLang="ko-KR" sz="11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더한다</a:t>
              </a:r>
              <a:r>
                <a:rPr lang="en-US" altLang="ko-KR" sz="1100" dirty="0">
                  <a:solidFill>
                    <a:schemeClr val="tx1"/>
                  </a:solidFill>
                </a:rPr>
                <a:t>.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xmlns="" id="{5925F2AC-9597-479C-8D6A-2F0BCF88A141}"/>
                </a:ext>
              </a:extLst>
            </p:cNvPr>
            <p:cNvSpPr/>
            <p:nvPr/>
          </p:nvSpPr>
          <p:spPr>
            <a:xfrm>
              <a:off x="3815631" y="2358750"/>
              <a:ext cx="1335496" cy="383137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plus</a:t>
              </a:r>
              <a:r>
                <a:rPr lang="ko-KR" altLang="en-US" sz="1200" dirty="0">
                  <a:solidFill>
                    <a:schemeClr val="tx1"/>
                  </a:solidFill>
                </a:rPr>
                <a:t>함수</a:t>
              </a: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xmlns="" id="{4B776C04-C33A-4932-A853-8F4763EC6BB7}"/>
                </a:ext>
              </a:extLst>
            </p:cNvPr>
            <p:cNvSpPr/>
            <p:nvPr/>
          </p:nvSpPr>
          <p:spPr>
            <a:xfrm>
              <a:off x="3815631" y="3989755"/>
              <a:ext cx="1335496" cy="383137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300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연결선: 꺾임 34">
              <a:extLst>
                <a:ext uri="{FF2B5EF4-FFF2-40B4-BE49-F238E27FC236}">
                  <a16:creationId xmlns:a16="http://schemas.microsoft.com/office/drawing/2014/main" xmlns="" id="{130B155D-1C11-40CE-ADE3-DAA1533E34D6}"/>
                </a:ext>
              </a:extLst>
            </p:cNvPr>
            <p:cNvCxnSpPr>
              <a:cxnSpLocks/>
            </p:cNvCxnSpPr>
            <p:nvPr/>
          </p:nvCxnSpPr>
          <p:spPr>
            <a:xfrm>
              <a:off x="3282755" y="1744753"/>
              <a:ext cx="853568" cy="613997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연결선: 꺾임 35">
              <a:extLst>
                <a:ext uri="{FF2B5EF4-FFF2-40B4-BE49-F238E27FC236}">
                  <a16:creationId xmlns:a16="http://schemas.microsoft.com/office/drawing/2014/main" xmlns="" id="{AE4350AE-4072-457A-849A-7410B29A4F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17253" y="1744753"/>
              <a:ext cx="853568" cy="613997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xmlns="" id="{830F7407-AEC5-4A32-ACA1-B233177C55D7}"/>
                </a:ext>
              </a:extLst>
            </p:cNvPr>
            <p:cNvSpPr/>
            <p:nvPr/>
          </p:nvSpPr>
          <p:spPr>
            <a:xfrm>
              <a:off x="1983992" y="1553185"/>
              <a:ext cx="1335496" cy="383137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+mn-ea"/>
                </a:rPr>
                <a:t>100</a:t>
              </a:r>
              <a:endParaRPr lang="ko-KR" altLang="en-US" sz="11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xmlns="" id="{75C81D4A-B6EA-43D2-AFBB-1DEA7CCEFA02}"/>
                </a:ext>
              </a:extLst>
            </p:cNvPr>
            <p:cNvSpPr/>
            <p:nvPr/>
          </p:nvSpPr>
          <p:spPr>
            <a:xfrm>
              <a:off x="5642972" y="1553185"/>
              <a:ext cx="1335496" cy="383137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+mn-ea"/>
                </a:rPr>
                <a:t>200</a:t>
              </a:r>
              <a:endParaRPr lang="ko-KR" altLang="en-US" sz="11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xmlns="" id="{3F13B140-0228-483C-88D2-A0E3912549EF}"/>
                </a:ext>
              </a:extLst>
            </p:cNvPr>
            <p:cNvCxnSpPr>
              <a:cxnSpLocks/>
              <a:stCxn id="32" idx="2"/>
            </p:cNvCxnSpPr>
            <p:nvPr/>
          </p:nvCxnSpPr>
          <p:spPr>
            <a:xfrm>
              <a:off x="4477028" y="3515730"/>
              <a:ext cx="0" cy="4740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4C9B541F-94EA-4EBF-8078-65C23172FEE8}"/>
              </a:ext>
            </a:extLst>
          </p:cNvPr>
          <p:cNvSpPr txBox="1"/>
          <p:nvPr/>
        </p:nvSpPr>
        <p:spPr>
          <a:xfrm>
            <a:off x="1589783" y="3097084"/>
            <a:ext cx="3174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&gt;&gt;</a:t>
            </a:r>
            <a:r>
              <a:rPr lang="en-US" altLang="ko-KR" sz="1200" dirty="0">
                <a:latin typeface="+mn-ea"/>
              </a:rPr>
              <a:t> 100</a:t>
            </a:r>
            <a:r>
              <a:rPr lang="ko-KR" altLang="en-US" sz="1200" dirty="0">
                <a:latin typeface="+mn-ea"/>
              </a:rPr>
              <a:t>과 </a:t>
            </a:r>
            <a:r>
              <a:rPr lang="en-US" altLang="ko-KR" sz="1200" dirty="0">
                <a:latin typeface="+mn-ea"/>
              </a:rPr>
              <a:t>200</a:t>
            </a:r>
            <a:r>
              <a:rPr lang="ko-KR" altLang="en-US" sz="1200" dirty="0">
                <a:latin typeface="+mn-ea"/>
              </a:rPr>
              <a:t>의 </a:t>
            </a:r>
            <a:r>
              <a:rPr lang="en-US" altLang="ko-KR" sz="1200" dirty="0">
                <a:latin typeface="+mn-ea"/>
              </a:rPr>
              <a:t>plus() </a:t>
            </a:r>
            <a:r>
              <a:rPr lang="ko-KR" altLang="en-US" sz="1200" dirty="0">
                <a:latin typeface="+mn-ea"/>
              </a:rPr>
              <a:t>함수 결과는 </a:t>
            </a:r>
            <a:r>
              <a:rPr lang="en-US" altLang="ko-KR" sz="1200" dirty="0">
                <a:latin typeface="+mn-ea"/>
              </a:rPr>
              <a:t>300</a:t>
            </a:r>
            <a:endParaRPr lang="en-US" altLang="ko-KR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39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>
            <a:off x="1" y="3219148"/>
            <a:ext cx="1983991" cy="1924352"/>
          </a:xfrm>
          <a:custGeom>
            <a:avLst/>
            <a:gdLst/>
            <a:ahLst/>
            <a:cxnLst/>
            <a:rect l="l" t="t" r="r" b="b"/>
            <a:pathLst>
              <a:path w="1983991" h="1924352">
                <a:moveTo>
                  <a:pt x="867867" y="0"/>
                </a:moveTo>
                <a:lnTo>
                  <a:pt x="1983991" y="1924352"/>
                </a:lnTo>
                <a:lnTo>
                  <a:pt x="0" y="1924352"/>
                </a:lnTo>
                <a:lnTo>
                  <a:pt x="0" y="1496323"/>
                </a:lnTo>
                <a:close/>
              </a:path>
            </a:pathLst>
          </a:custGeom>
          <a:solidFill>
            <a:srgbClr val="2963A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flipV="1">
            <a:off x="7164288" y="355"/>
            <a:ext cx="1979712" cy="1924352"/>
          </a:xfrm>
          <a:custGeom>
            <a:avLst/>
            <a:gdLst/>
            <a:ahLst/>
            <a:cxnLst/>
            <a:rect l="l" t="t" r="r" b="b"/>
            <a:pathLst>
              <a:path w="1979712" h="1924352">
                <a:moveTo>
                  <a:pt x="0" y="1924352"/>
                </a:moveTo>
                <a:lnTo>
                  <a:pt x="1979712" y="1924352"/>
                </a:lnTo>
                <a:lnTo>
                  <a:pt x="1979712" y="1488945"/>
                </a:lnTo>
                <a:lnTo>
                  <a:pt x="1116124" y="0"/>
                </a:lnTo>
                <a:close/>
              </a:path>
            </a:pathLst>
          </a:custGeom>
          <a:solidFill>
            <a:srgbClr val="2963A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/>
        </p:nvSpPr>
        <p:spPr>
          <a:xfrm rot="2217044">
            <a:off x="6862026" y="269489"/>
            <a:ext cx="1224136" cy="1055290"/>
          </a:xfrm>
          <a:prstGeom prst="triangle">
            <a:avLst/>
          </a:prstGeom>
          <a:solidFill>
            <a:srgbClr val="FAD03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 rot="19836011" flipH="1">
            <a:off x="846879" y="3388038"/>
            <a:ext cx="1426852" cy="1230045"/>
          </a:xfrm>
          <a:prstGeom prst="triangle">
            <a:avLst/>
          </a:prstGeom>
          <a:solidFill>
            <a:srgbClr val="FAD03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2326282">
            <a:off x="953137" y="3591641"/>
            <a:ext cx="581528" cy="501317"/>
          </a:xfrm>
          <a:prstGeom prst="triangl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9273718" flipH="1">
            <a:off x="7401200" y="682374"/>
            <a:ext cx="581528" cy="501317"/>
          </a:xfrm>
          <a:prstGeom prst="triangl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 descr="C:\Users\SeongYun\Desktop\다운로드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102872"/>
            <a:ext cx="494599" cy="48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11682" y="119285"/>
            <a:ext cx="274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lt"/>
              </a:rPr>
              <a:t>함수</a:t>
            </a:r>
            <a:r>
              <a:rPr lang="en-US" altLang="ko-KR" dirty="0">
                <a:latin typeface="+mn-lt"/>
              </a:rPr>
              <a:t>(</a:t>
            </a:r>
            <a:r>
              <a:rPr lang="en-US" altLang="ko-KR" dirty="0">
                <a:latin typeface="Copperplate Gothic Light" pitchFamily="34" charset="0"/>
              </a:rPr>
              <a:t>function</a:t>
            </a:r>
            <a:r>
              <a:rPr lang="en-US" altLang="ko-KR" dirty="0">
                <a:latin typeface="+mn-lt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E3998245-5FF6-4741-B520-4A0099E075D2}"/>
              </a:ext>
            </a:extLst>
          </p:cNvPr>
          <p:cNvSpPr txBox="1"/>
          <p:nvPr/>
        </p:nvSpPr>
        <p:spPr>
          <a:xfrm>
            <a:off x="683568" y="709634"/>
            <a:ext cx="379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*</a:t>
            </a:r>
            <a:r>
              <a:rPr lang="ko-KR" altLang="en-US" dirty="0">
                <a:latin typeface="+mn-ea"/>
                <a:ea typeface="+mn-ea"/>
              </a:rPr>
              <a:t>지역 변수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전역 변수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6238011B-FBBE-4BC1-B076-2DE2CA92F8E9}"/>
              </a:ext>
            </a:extLst>
          </p:cNvPr>
          <p:cNvSpPr txBox="1"/>
          <p:nvPr/>
        </p:nvSpPr>
        <p:spPr>
          <a:xfrm>
            <a:off x="683568" y="1175090"/>
            <a:ext cx="80401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n-ea"/>
                <a:ea typeface="+mn-ea"/>
              </a:rPr>
              <a:t>사용범위에 따라 구분</a:t>
            </a:r>
            <a:endParaRPr lang="en-US" altLang="ko-KR" sz="1400" dirty="0">
              <a:latin typeface="+mn-ea"/>
              <a:ea typeface="+mn-ea"/>
            </a:endParaRPr>
          </a:p>
          <a:p>
            <a:r>
              <a:rPr lang="ko-KR" altLang="en-US" sz="1400" dirty="0">
                <a:latin typeface="+mn-ea"/>
                <a:ea typeface="+mn-ea"/>
              </a:rPr>
              <a:t>함수 안에서만 사용하는 변수 </a:t>
            </a:r>
            <a:r>
              <a:rPr lang="en-US" altLang="ko-KR" sz="1400" dirty="0">
                <a:latin typeface="+mn-ea"/>
                <a:ea typeface="+mn-ea"/>
              </a:rPr>
              <a:t>-&gt; </a:t>
            </a:r>
            <a:r>
              <a:rPr lang="ko-KR" altLang="en-US" sz="1400" dirty="0">
                <a:latin typeface="+mn-ea"/>
                <a:ea typeface="+mn-ea"/>
              </a:rPr>
              <a:t>지역변수</a:t>
            </a:r>
            <a:endParaRPr lang="en-US" altLang="ko-KR" sz="1400" dirty="0">
              <a:latin typeface="+mn-ea"/>
              <a:ea typeface="+mn-ea"/>
            </a:endParaRPr>
          </a:p>
          <a:p>
            <a:r>
              <a:rPr lang="ko-KR" altLang="en-US" sz="1400" dirty="0">
                <a:latin typeface="+mn-ea"/>
                <a:ea typeface="+mn-ea"/>
              </a:rPr>
              <a:t>함수 밖에서도 사용할 수 있는 변수 </a:t>
            </a:r>
            <a:r>
              <a:rPr lang="en-US" altLang="ko-KR" sz="1400" dirty="0">
                <a:latin typeface="+mn-ea"/>
                <a:ea typeface="+mn-ea"/>
              </a:rPr>
              <a:t>-&gt; </a:t>
            </a:r>
            <a:r>
              <a:rPr lang="ko-KR" altLang="en-US" sz="1400" dirty="0">
                <a:latin typeface="+mn-ea"/>
                <a:ea typeface="+mn-ea"/>
              </a:rPr>
              <a:t>전역변수</a:t>
            </a:r>
            <a:endParaRPr lang="en-US" altLang="ko-KR" sz="1400" dirty="0">
              <a:latin typeface="+mn-ea"/>
              <a:ea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582A9EBB-42C3-4DC8-9955-95A7D346386D}"/>
              </a:ext>
            </a:extLst>
          </p:cNvPr>
          <p:cNvSpPr txBox="1"/>
          <p:nvPr/>
        </p:nvSpPr>
        <p:spPr>
          <a:xfrm>
            <a:off x="2187397" y="2242332"/>
            <a:ext cx="55446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def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func1()</a:t>
            </a:r>
          </a:p>
          <a:p>
            <a:r>
              <a:rPr lang="en-US" altLang="ko-KR" sz="1200" dirty="0">
                <a:latin typeface="+mn-ea"/>
                <a:ea typeface="+mn-ea"/>
              </a:rPr>
              <a:t>	a = 10			#</a:t>
            </a:r>
            <a:r>
              <a:rPr lang="ko-KR" altLang="en-US" sz="1200" dirty="0">
                <a:latin typeface="+mn-ea"/>
                <a:ea typeface="+mn-ea"/>
              </a:rPr>
              <a:t>지역 변수</a:t>
            </a:r>
            <a:endParaRPr lang="en-US" altLang="ko-KR" sz="1200" dirty="0">
              <a:latin typeface="+mn-ea"/>
              <a:ea typeface="+mn-ea"/>
            </a:endParaRPr>
          </a:p>
          <a:p>
            <a:r>
              <a:rPr lang="en-US" altLang="ko-KR" sz="1200" dirty="0">
                <a:latin typeface="+mn-ea"/>
                <a:ea typeface="+mn-ea"/>
              </a:rPr>
              <a:t>	print(“func1()</a:t>
            </a:r>
            <a:r>
              <a:rPr lang="ko-KR" altLang="en-US" sz="1200" dirty="0">
                <a:latin typeface="+mn-ea"/>
                <a:ea typeface="+mn-ea"/>
              </a:rPr>
              <a:t>에서 </a:t>
            </a:r>
            <a:r>
              <a:rPr lang="en-US" altLang="ko-KR" sz="1200" dirty="0">
                <a:latin typeface="+mn-ea"/>
                <a:ea typeface="+mn-ea"/>
              </a:rPr>
              <a:t>a</a:t>
            </a:r>
            <a:r>
              <a:rPr lang="ko-KR" altLang="en-US" sz="1200" dirty="0">
                <a:latin typeface="+mn-ea"/>
                <a:ea typeface="+mn-ea"/>
              </a:rPr>
              <a:t>값 </a:t>
            </a:r>
            <a:r>
              <a:rPr lang="en-US" altLang="ko-KR" sz="1200" dirty="0">
                <a:latin typeface="+mn-ea"/>
                <a:ea typeface="+mn-ea"/>
              </a:rPr>
              <a:t>%d</a:t>
            </a:r>
            <a:r>
              <a:rPr lang="ko-KR" altLang="en-US" sz="1200" dirty="0">
                <a:latin typeface="+mn-ea"/>
                <a:ea typeface="+mn-ea"/>
              </a:rPr>
              <a:t>＂ </a:t>
            </a:r>
            <a:r>
              <a:rPr lang="en-US" altLang="ko-KR" sz="1200" dirty="0">
                <a:latin typeface="+mn-ea"/>
                <a:ea typeface="+mn-ea"/>
              </a:rPr>
              <a:t>% a)</a:t>
            </a:r>
          </a:p>
          <a:p>
            <a:r>
              <a:rPr lang="en-US" altLang="ko-KR" sz="1200" dirty="0">
                <a:latin typeface="+mn-ea"/>
              </a:rPr>
              <a:t>def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func2()</a:t>
            </a:r>
          </a:p>
          <a:p>
            <a:r>
              <a:rPr lang="en-US" altLang="ko-KR" sz="1200" dirty="0">
                <a:latin typeface="+mn-ea"/>
              </a:rPr>
              <a:t>	print(“func2()</a:t>
            </a:r>
            <a:r>
              <a:rPr lang="ko-KR" altLang="en-US" sz="1200" dirty="0">
                <a:latin typeface="+mn-ea"/>
              </a:rPr>
              <a:t>에서 </a:t>
            </a:r>
            <a:r>
              <a:rPr lang="en-US" altLang="ko-KR" sz="1200" dirty="0">
                <a:latin typeface="+mn-ea"/>
              </a:rPr>
              <a:t>a</a:t>
            </a:r>
            <a:r>
              <a:rPr lang="ko-KR" altLang="en-US" sz="1200" dirty="0">
                <a:latin typeface="+mn-ea"/>
              </a:rPr>
              <a:t>값 </a:t>
            </a:r>
            <a:r>
              <a:rPr lang="en-US" altLang="ko-KR" sz="1200" dirty="0">
                <a:latin typeface="+mn-ea"/>
              </a:rPr>
              <a:t>%d</a:t>
            </a:r>
            <a:r>
              <a:rPr lang="ko-KR" altLang="en-US" sz="1200" dirty="0">
                <a:latin typeface="+mn-ea"/>
              </a:rPr>
              <a:t>＂ </a:t>
            </a:r>
            <a:r>
              <a:rPr lang="en-US" altLang="ko-KR" sz="1200" dirty="0">
                <a:latin typeface="+mn-ea"/>
              </a:rPr>
              <a:t>% a)</a:t>
            </a:r>
            <a:endParaRPr lang="en-US" altLang="ko-KR" sz="1200" dirty="0">
              <a:latin typeface="+mn-ea"/>
              <a:ea typeface="+mn-ea"/>
            </a:endParaRPr>
          </a:p>
          <a:p>
            <a:r>
              <a:rPr lang="en-US" altLang="ko-KR" sz="1200" dirty="0">
                <a:latin typeface="+mn-ea"/>
                <a:ea typeface="+mn-ea"/>
              </a:rPr>
              <a:t>a = 20				#</a:t>
            </a:r>
            <a:r>
              <a:rPr lang="ko-KR" altLang="en-US" sz="1200" dirty="0">
                <a:latin typeface="+mn-ea"/>
                <a:ea typeface="+mn-ea"/>
              </a:rPr>
              <a:t>전역 변수</a:t>
            </a:r>
            <a:endParaRPr lang="en-US" altLang="ko-KR" sz="1200" dirty="0">
              <a:latin typeface="+mn-ea"/>
              <a:ea typeface="+mn-ea"/>
            </a:endParaRPr>
          </a:p>
          <a:p>
            <a:endParaRPr lang="en-US" altLang="ko-KR" sz="1200" dirty="0">
              <a:latin typeface="+mn-ea"/>
              <a:ea typeface="+mn-ea"/>
            </a:endParaRPr>
          </a:p>
          <a:p>
            <a:r>
              <a:rPr lang="en-US" altLang="ko-KR" sz="1200" dirty="0">
                <a:latin typeface="+mn-ea"/>
                <a:ea typeface="+mn-ea"/>
              </a:rPr>
              <a:t>	&gt;&gt;func1()</a:t>
            </a:r>
            <a:r>
              <a:rPr lang="ko-KR" altLang="en-US" sz="1200" dirty="0">
                <a:latin typeface="+mn-ea"/>
                <a:ea typeface="+mn-ea"/>
              </a:rPr>
              <a:t>에서 </a:t>
            </a:r>
            <a:r>
              <a:rPr lang="en-US" altLang="ko-KR" sz="1200" dirty="0">
                <a:latin typeface="+mn-ea"/>
                <a:ea typeface="+mn-ea"/>
              </a:rPr>
              <a:t>a</a:t>
            </a:r>
            <a:r>
              <a:rPr lang="ko-KR" altLang="en-US" sz="1200" dirty="0">
                <a:latin typeface="+mn-ea"/>
                <a:ea typeface="+mn-ea"/>
              </a:rPr>
              <a:t>값 </a:t>
            </a:r>
            <a:r>
              <a:rPr lang="en-US" altLang="ko-KR" sz="1200" dirty="0">
                <a:latin typeface="+mn-ea"/>
                <a:ea typeface="+mn-ea"/>
              </a:rPr>
              <a:t>10</a:t>
            </a:r>
          </a:p>
          <a:p>
            <a:r>
              <a:rPr lang="en-US" altLang="ko-KR" sz="1200" dirty="0">
                <a:latin typeface="+mn-ea"/>
                <a:ea typeface="+mn-ea"/>
              </a:rPr>
              <a:t>	&gt;&gt;func2()</a:t>
            </a:r>
            <a:r>
              <a:rPr lang="ko-KR" altLang="en-US" sz="1200" dirty="0">
                <a:latin typeface="+mn-ea"/>
                <a:ea typeface="+mn-ea"/>
              </a:rPr>
              <a:t>에서 </a:t>
            </a:r>
            <a:r>
              <a:rPr lang="en-US" altLang="ko-KR" sz="1200" dirty="0">
                <a:latin typeface="+mn-ea"/>
                <a:ea typeface="+mn-ea"/>
              </a:rPr>
              <a:t>a</a:t>
            </a:r>
            <a:r>
              <a:rPr lang="ko-KR" altLang="en-US" sz="1200" dirty="0">
                <a:latin typeface="+mn-ea"/>
                <a:ea typeface="+mn-ea"/>
              </a:rPr>
              <a:t>값 </a:t>
            </a:r>
            <a:r>
              <a:rPr lang="en-US" altLang="ko-KR" sz="1200" dirty="0">
                <a:latin typeface="+mn-ea"/>
                <a:ea typeface="+mn-ea"/>
              </a:rPr>
              <a:t>20</a:t>
            </a:r>
          </a:p>
          <a:p>
            <a:r>
              <a:rPr lang="en-US" altLang="ko-KR" sz="1200" dirty="0">
                <a:latin typeface="+mn-ea"/>
                <a:ea typeface="+mn-ea"/>
              </a:rPr>
              <a:t>	    </a:t>
            </a:r>
          </a:p>
        </p:txBody>
      </p:sp>
    </p:spTree>
    <p:extLst>
      <p:ext uri="{BB962C8B-B14F-4D97-AF65-F5344CB8AC3E}">
        <p14:creationId xmlns:p14="http://schemas.microsoft.com/office/powerpoint/2010/main" val="3284397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>
            <a:off x="1" y="3219148"/>
            <a:ext cx="1983991" cy="1924352"/>
          </a:xfrm>
          <a:custGeom>
            <a:avLst/>
            <a:gdLst/>
            <a:ahLst/>
            <a:cxnLst/>
            <a:rect l="l" t="t" r="r" b="b"/>
            <a:pathLst>
              <a:path w="1983991" h="1924352">
                <a:moveTo>
                  <a:pt x="867867" y="0"/>
                </a:moveTo>
                <a:lnTo>
                  <a:pt x="1983991" y="1924352"/>
                </a:lnTo>
                <a:lnTo>
                  <a:pt x="0" y="1924352"/>
                </a:lnTo>
                <a:lnTo>
                  <a:pt x="0" y="1496323"/>
                </a:lnTo>
                <a:close/>
              </a:path>
            </a:pathLst>
          </a:custGeom>
          <a:solidFill>
            <a:srgbClr val="2963A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flipV="1">
            <a:off x="7164288" y="355"/>
            <a:ext cx="1979712" cy="1924352"/>
          </a:xfrm>
          <a:custGeom>
            <a:avLst/>
            <a:gdLst/>
            <a:ahLst/>
            <a:cxnLst/>
            <a:rect l="l" t="t" r="r" b="b"/>
            <a:pathLst>
              <a:path w="1979712" h="1924352">
                <a:moveTo>
                  <a:pt x="0" y="1924352"/>
                </a:moveTo>
                <a:lnTo>
                  <a:pt x="1979712" y="1924352"/>
                </a:lnTo>
                <a:lnTo>
                  <a:pt x="1979712" y="1488945"/>
                </a:lnTo>
                <a:lnTo>
                  <a:pt x="1116124" y="0"/>
                </a:lnTo>
                <a:close/>
              </a:path>
            </a:pathLst>
          </a:custGeom>
          <a:solidFill>
            <a:srgbClr val="2963A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/>
        </p:nvSpPr>
        <p:spPr>
          <a:xfrm rot="2217044">
            <a:off x="6862026" y="269489"/>
            <a:ext cx="1224136" cy="1055290"/>
          </a:xfrm>
          <a:prstGeom prst="triangle">
            <a:avLst/>
          </a:prstGeom>
          <a:solidFill>
            <a:srgbClr val="FAD03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 rot="19836011" flipH="1">
            <a:off x="846879" y="3388038"/>
            <a:ext cx="1426852" cy="1230045"/>
          </a:xfrm>
          <a:prstGeom prst="triangle">
            <a:avLst/>
          </a:prstGeom>
          <a:solidFill>
            <a:srgbClr val="FAD03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2326282">
            <a:off x="953137" y="3591641"/>
            <a:ext cx="581528" cy="501317"/>
          </a:xfrm>
          <a:prstGeom prst="triangl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9273718" flipH="1">
            <a:off x="7401200" y="682374"/>
            <a:ext cx="581528" cy="501317"/>
          </a:xfrm>
          <a:prstGeom prst="triangl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 descr="C:\Users\SeongYun\Desktop\다운로드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102872"/>
            <a:ext cx="494599" cy="48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11682" y="119285"/>
            <a:ext cx="274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lt"/>
              </a:rPr>
              <a:t>함수</a:t>
            </a:r>
            <a:r>
              <a:rPr lang="en-US" altLang="ko-KR" dirty="0">
                <a:latin typeface="+mn-lt"/>
              </a:rPr>
              <a:t>(</a:t>
            </a:r>
            <a:r>
              <a:rPr lang="en-US" altLang="ko-KR" dirty="0">
                <a:latin typeface="Copperplate Gothic Light" pitchFamily="34" charset="0"/>
              </a:rPr>
              <a:t>function</a:t>
            </a:r>
            <a:r>
              <a:rPr lang="en-US" altLang="ko-KR" dirty="0">
                <a:latin typeface="+mn-lt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E3998245-5FF6-4741-B520-4A0099E075D2}"/>
              </a:ext>
            </a:extLst>
          </p:cNvPr>
          <p:cNvSpPr txBox="1"/>
          <p:nvPr/>
        </p:nvSpPr>
        <p:spPr>
          <a:xfrm>
            <a:off x="683568" y="709634"/>
            <a:ext cx="379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*global </a:t>
            </a:r>
            <a:r>
              <a:rPr lang="ko-KR" altLang="en-US" dirty="0" err="1">
                <a:latin typeface="+mn-ea"/>
                <a:ea typeface="+mn-ea"/>
              </a:rPr>
              <a:t>예약어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6238011B-FBBE-4BC1-B076-2DE2CA92F8E9}"/>
              </a:ext>
            </a:extLst>
          </p:cNvPr>
          <p:cNvSpPr txBox="1"/>
          <p:nvPr/>
        </p:nvSpPr>
        <p:spPr>
          <a:xfrm>
            <a:off x="647409" y="1210443"/>
            <a:ext cx="80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n-ea"/>
                <a:ea typeface="+mn-ea"/>
              </a:rPr>
              <a:t>함수 안에 있는 변수를 지역변수 대신 전역 변수로 사용</a:t>
            </a:r>
            <a:endParaRPr lang="en-US" altLang="ko-KR" sz="1400" dirty="0">
              <a:latin typeface="+mn-ea"/>
              <a:ea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582A9EBB-42C3-4DC8-9955-95A7D346386D}"/>
              </a:ext>
            </a:extLst>
          </p:cNvPr>
          <p:cNvSpPr txBox="1"/>
          <p:nvPr/>
        </p:nvSpPr>
        <p:spPr>
          <a:xfrm>
            <a:off x="2124075" y="1800792"/>
            <a:ext cx="554461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def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func1()</a:t>
            </a:r>
          </a:p>
          <a:p>
            <a:r>
              <a:rPr lang="en-US" altLang="ko-KR" sz="1200" dirty="0">
                <a:latin typeface="+mn-ea"/>
                <a:ea typeface="+mn-ea"/>
              </a:rPr>
              <a:t>	global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a = 10		#</a:t>
            </a:r>
            <a:r>
              <a:rPr lang="ko-KR" altLang="en-US" sz="1200" dirty="0">
                <a:latin typeface="+mn-ea"/>
                <a:ea typeface="+mn-ea"/>
              </a:rPr>
              <a:t>전역변수</a:t>
            </a:r>
            <a:endParaRPr lang="en-US" altLang="ko-KR" sz="1200" dirty="0">
              <a:latin typeface="+mn-ea"/>
              <a:ea typeface="+mn-ea"/>
            </a:endParaRPr>
          </a:p>
          <a:p>
            <a:r>
              <a:rPr lang="en-US" altLang="ko-KR" sz="1200" dirty="0">
                <a:latin typeface="+mn-ea"/>
                <a:ea typeface="+mn-ea"/>
              </a:rPr>
              <a:t>	print(“func1()</a:t>
            </a:r>
            <a:r>
              <a:rPr lang="ko-KR" altLang="en-US" sz="1200" dirty="0">
                <a:latin typeface="+mn-ea"/>
                <a:ea typeface="+mn-ea"/>
              </a:rPr>
              <a:t>에서 </a:t>
            </a:r>
            <a:r>
              <a:rPr lang="en-US" altLang="ko-KR" sz="1200" dirty="0">
                <a:latin typeface="+mn-ea"/>
                <a:ea typeface="+mn-ea"/>
              </a:rPr>
              <a:t>a</a:t>
            </a:r>
            <a:r>
              <a:rPr lang="ko-KR" altLang="en-US" sz="1200" dirty="0">
                <a:latin typeface="+mn-ea"/>
                <a:ea typeface="+mn-ea"/>
              </a:rPr>
              <a:t>값 </a:t>
            </a:r>
            <a:r>
              <a:rPr lang="en-US" altLang="ko-KR" sz="1200" dirty="0">
                <a:latin typeface="+mn-ea"/>
                <a:ea typeface="+mn-ea"/>
              </a:rPr>
              <a:t>%d</a:t>
            </a:r>
            <a:r>
              <a:rPr lang="ko-KR" altLang="en-US" sz="1200" dirty="0">
                <a:latin typeface="+mn-ea"/>
                <a:ea typeface="+mn-ea"/>
              </a:rPr>
              <a:t>＂ </a:t>
            </a:r>
            <a:r>
              <a:rPr lang="en-US" altLang="ko-KR" sz="1200" dirty="0">
                <a:latin typeface="+mn-ea"/>
                <a:ea typeface="+mn-ea"/>
              </a:rPr>
              <a:t>% a)</a:t>
            </a:r>
          </a:p>
          <a:p>
            <a:r>
              <a:rPr lang="en-US" altLang="ko-KR" sz="1200" dirty="0">
                <a:latin typeface="+mn-ea"/>
              </a:rPr>
              <a:t>def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func2()</a:t>
            </a:r>
          </a:p>
          <a:p>
            <a:r>
              <a:rPr lang="en-US" altLang="ko-KR" sz="1200" dirty="0">
                <a:latin typeface="+mn-ea"/>
              </a:rPr>
              <a:t>	print(“func2()</a:t>
            </a:r>
            <a:r>
              <a:rPr lang="ko-KR" altLang="en-US" sz="1200" dirty="0">
                <a:latin typeface="+mn-ea"/>
              </a:rPr>
              <a:t>에서 </a:t>
            </a:r>
            <a:r>
              <a:rPr lang="en-US" altLang="ko-KR" sz="1200" dirty="0">
                <a:latin typeface="+mn-ea"/>
              </a:rPr>
              <a:t>a</a:t>
            </a:r>
            <a:r>
              <a:rPr lang="ko-KR" altLang="en-US" sz="1200" dirty="0">
                <a:latin typeface="+mn-ea"/>
              </a:rPr>
              <a:t>값 </a:t>
            </a:r>
            <a:r>
              <a:rPr lang="en-US" altLang="ko-KR" sz="1200" dirty="0">
                <a:latin typeface="+mn-ea"/>
              </a:rPr>
              <a:t>%d</a:t>
            </a:r>
            <a:r>
              <a:rPr lang="ko-KR" altLang="en-US" sz="1200" dirty="0">
                <a:latin typeface="+mn-ea"/>
              </a:rPr>
              <a:t>＂ </a:t>
            </a:r>
            <a:r>
              <a:rPr lang="en-US" altLang="ko-KR" sz="1200" dirty="0">
                <a:latin typeface="+mn-ea"/>
              </a:rPr>
              <a:t>% a)</a:t>
            </a:r>
          </a:p>
          <a:p>
            <a:endParaRPr lang="en-US" altLang="ko-KR" sz="1200" dirty="0">
              <a:latin typeface="+mn-ea"/>
              <a:ea typeface="+mn-ea"/>
            </a:endParaRPr>
          </a:p>
          <a:p>
            <a:r>
              <a:rPr lang="en-US" altLang="ko-KR" sz="1200" dirty="0">
                <a:latin typeface="+mn-ea"/>
                <a:ea typeface="+mn-ea"/>
              </a:rPr>
              <a:t>a = 20				#</a:t>
            </a:r>
            <a:r>
              <a:rPr lang="ko-KR" altLang="en-US" sz="1200" dirty="0">
                <a:latin typeface="+mn-ea"/>
                <a:ea typeface="+mn-ea"/>
              </a:rPr>
              <a:t>전역 변수</a:t>
            </a:r>
            <a:endParaRPr lang="en-US" altLang="ko-KR" sz="1200" dirty="0">
              <a:latin typeface="+mn-ea"/>
              <a:ea typeface="+mn-ea"/>
            </a:endParaRPr>
          </a:p>
          <a:p>
            <a:endParaRPr lang="en-US" altLang="ko-KR" sz="1200" dirty="0">
              <a:latin typeface="+mn-ea"/>
              <a:ea typeface="+mn-ea"/>
            </a:endParaRPr>
          </a:p>
          <a:p>
            <a:r>
              <a:rPr lang="en-US" altLang="ko-KR" sz="1200" dirty="0">
                <a:latin typeface="+mn-ea"/>
                <a:ea typeface="+mn-ea"/>
              </a:rPr>
              <a:t>	&gt;&gt;func1()</a:t>
            </a:r>
            <a:r>
              <a:rPr lang="ko-KR" altLang="en-US" sz="1200" dirty="0">
                <a:latin typeface="+mn-ea"/>
                <a:ea typeface="+mn-ea"/>
              </a:rPr>
              <a:t>에서 </a:t>
            </a:r>
            <a:r>
              <a:rPr lang="en-US" altLang="ko-KR" sz="1200" dirty="0">
                <a:latin typeface="+mn-ea"/>
                <a:ea typeface="+mn-ea"/>
              </a:rPr>
              <a:t>a</a:t>
            </a:r>
            <a:r>
              <a:rPr lang="ko-KR" altLang="en-US" sz="1200" dirty="0">
                <a:latin typeface="+mn-ea"/>
                <a:ea typeface="+mn-ea"/>
              </a:rPr>
              <a:t>값 </a:t>
            </a:r>
            <a:r>
              <a:rPr lang="en-US" altLang="ko-KR" sz="1200" dirty="0">
                <a:latin typeface="+mn-ea"/>
                <a:ea typeface="+mn-ea"/>
              </a:rPr>
              <a:t>10</a:t>
            </a:r>
          </a:p>
          <a:p>
            <a:r>
              <a:rPr lang="en-US" altLang="ko-KR" sz="1200" dirty="0">
                <a:latin typeface="+mn-ea"/>
                <a:ea typeface="+mn-ea"/>
              </a:rPr>
              <a:t>	&gt;&gt;func2()</a:t>
            </a:r>
            <a:r>
              <a:rPr lang="ko-KR" altLang="en-US" sz="1200" dirty="0">
                <a:latin typeface="+mn-ea"/>
                <a:ea typeface="+mn-ea"/>
              </a:rPr>
              <a:t>에서 </a:t>
            </a:r>
            <a:r>
              <a:rPr lang="en-US" altLang="ko-KR" sz="1200" dirty="0">
                <a:latin typeface="+mn-ea"/>
                <a:ea typeface="+mn-ea"/>
              </a:rPr>
              <a:t>a</a:t>
            </a:r>
            <a:r>
              <a:rPr lang="ko-KR" altLang="en-US" sz="1200" dirty="0">
                <a:latin typeface="+mn-ea"/>
                <a:ea typeface="+mn-ea"/>
              </a:rPr>
              <a:t>값 </a:t>
            </a:r>
            <a:r>
              <a:rPr lang="en-US" altLang="ko-KR" sz="1200" dirty="0">
                <a:latin typeface="+mn-ea"/>
                <a:ea typeface="+mn-ea"/>
              </a:rPr>
              <a:t>10</a:t>
            </a:r>
          </a:p>
          <a:p>
            <a:r>
              <a:rPr lang="en-US" altLang="ko-KR" sz="1200" dirty="0">
                <a:latin typeface="+mn-ea"/>
                <a:ea typeface="+mn-ea"/>
              </a:rPr>
              <a:t>	    </a:t>
            </a:r>
          </a:p>
        </p:txBody>
      </p:sp>
    </p:spTree>
    <p:extLst>
      <p:ext uri="{BB962C8B-B14F-4D97-AF65-F5344CB8AC3E}">
        <p14:creationId xmlns:p14="http://schemas.microsoft.com/office/powerpoint/2010/main" val="1965444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>
            <a:off x="1" y="3219148"/>
            <a:ext cx="1983991" cy="1924352"/>
          </a:xfrm>
          <a:custGeom>
            <a:avLst/>
            <a:gdLst/>
            <a:ahLst/>
            <a:cxnLst/>
            <a:rect l="l" t="t" r="r" b="b"/>
            <a:pathLst>
              <a:path w="1983991" h="1924352">
                <a:moveTo>
                  <a:pt x="867867" y="0"/>
                </a:moveTo>
                <a:lnTo>
                  <a:pt x="1983991" y="1924352"/>
                </a:lnTo>
                <a:lnTo>
                  <a:pt x="0" y="1924352"/>
                </a:lnTo>
                <a:lnTo>
                  <a:pt x="0" y="1496323"/>
                </a:lnTo>
                <a:close/>
              </a:path>
            </a:pathLst>
          </a:custGeom>
          <a:solidFill>
            <a:srgbClr val="2963A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flipV="1">
            <a:off x="7164288" y="355"/>
            <a:ext cx="1979712" cy="1924352"/>
          </a:xfrm>
          <a:custGeom>
            <a:avLst/>
            <a:gdLst/>
            <a:ahLst/>
            <a:cxnLst/>
            <a:rect l="l" t="t" r="r" b="b"/>
            <a:pathLst>
              <a:path w="1979712" h="1924352">
                <a:moveTo>
                  <a:pt x="0" y="1924352"/>
                </a:moveTo>
                <a:lnTo>
                  <a:pt x="1979712" y="1924352"/>
                </a:lnTo>
                <a:lnTo>
                  <a:pt x="1979712" y="1488945"/>
                </a:lnTo>
                <a:lnTo>
                  <a:pt x="1116124" y="0"/>
                </a:lnTo>
                <a:close/>
              </a:path>
            </a:pathLst>
          </a:custGeom>
          <a:solidFill>
            <a:srgbClr val="2963A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/>
        </p:nvSpPr>
        <p:spPr>
          <a:xfrm rot="2217044">
            <a:off x="6862026" y="269489"/>
            <a:ext cx="1224136" cy="1055290"/>
          </a:xfrm>
          <a:prstGeom prst="triangle">
            <a:avLst/>
          </a:prstGeom>
          <a:solidFill>
            <a:srgbClr val="FAD03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 rot="19836011" flipH="1">
            <a:off x="846879" y="3388038"/>
            <a:ext cx="1426852" cy="1230045"/>
          </a:xfrm>
          <a:prstGeom prst="triangle">
            <a:avLst/>
          </a:prstGeom>
          <a:solidFill>
            <a:srgbClr val="FAD03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2326282">
            <a:off x="953137" y="3591641"/>
            <a:ext cx="581528" cy="501317"/>
          </a:xfrm>
          <a:prstGeom prst="triangl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9273718" flipH="1">
            <a:off x="7401200" y="682374"/>
            <a:ext cx="581528" cy="501317"/>
          </a:xfrm>
          <a:prstGeom prst="triangl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 descr="C:\Users\SeongYun\Desktop\다운로드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102872"/>
            <a:ext cx="494599" cy="48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11682" y="119285"/>
            <a:ext cx="274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lt"/>
              </a:rPr>
              <a:t>함수</a:t>
            </a:r>
            <a:r>
              <a:rPr lang="en-US" altLang="ko-KR" dirty="0">
                <a:latin typeface="+mn-lt"/>
              </a:rPr>
              <a:t>(</a:t>
            </a:r>
            <a:r>
              <a:rPr lang="en-US" altLang="ko-KR" dirty="0">
                <a:latin typeface="Copperplate Gothic Light" pitchFamily="34" charset="0"/>
              </a:rPr>
              <a:t>function</a:t>
            </a:r>
            <a:r>
              <a:rPr lang="en-US" altLang="ko-KR" dirty="0">
                <a:latin typeface="+mn-lt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E3998245-5FF6-4741-B520-4A0099E075D2}"/>
              </a:ext>
            </a:extLst>
          </p:cNvPr>
          <p:cNvSpPr txBox="1"/>
          <p:nvPr/>
        </p:nvSpPr>
        <p:spPr>
          <a:xfrm>
            <a:off x="683568" y="709634"/>
            <a:ext cx="379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*</a:t>
            </a:r>
            <a:r>
              <a:rPr lang="ko-KR" altLang="en-US" dirty="0" err="1">
                <a:latin typeface="+mn-ea"/>
                <a:ea typeface="+mn-ea"/>
              </a:rPr>
              <a:t>반환값과</a:t>
            </a:r>
            <a:r>
              <a:rPr lang="ko-KR" altLang="en-US" dirty="0">
                <a:latin typeface="+mn-ea"/>
                <a:ea typeface="+mn-ea"/>
              </a:rPr>
              <a:t> 매개변수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6238011B-FBBE-4BC1-B076-2DE2CA92F8E9}"/>
              </a:ext>
            </a:extLst>
          </p:cNvPr>
          <p:cNvSpPr txBox="1"/>
          <p:nvPr/>
        </p:nvSpPr>
        <p:spPr>
          <a:xfrm>
            <a:off x="3353285" y="1658852"/>
            <a:ext cx="4199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latin typeface="+mn-ea"/>
                <a:ea typeface="+mn-ea"/>
              </a:rPr>
              <a:t>반환값의</a:t>
            </a:r>
            <a:r>
              <a:rPr lang="ko-KR" altLang="en-US" sz="1400" dirty="0">
                <a:latin typeface="+mn-ea"/>
                <a:ea typeface="+mn-ea"/>
              </a:rPr>
              <a:t> 유무</a:t>
            </a:r>
            <a:endParaRPr lang="en-US" altLang="ko-KR" sz="1400" dirty="0">
              <a:latin typeface="+mn-ea"/>
              <a:ea typeface="+mn-ea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FB4617E0-E139-4E5E-B05E-3E023EB24341}"/>
              </a:ext>
            </a:extLst>
          </p:cNvPr>
          <p:cNvGrpSpPr/>
          <p:nvPr/>
        </p:nvGrpSpPr>
        <p:grpSpPr>
          <a:xfrm>
            <a:off x="1916690" y="2276433"/>
            <a:ext cx="3267213" cy="1726627"/>
            <a:chOff x="1150762" y="1924707"/>
            <a:chExt cx="3267213" cy="172662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582A9EBB-42C3-4DC8-9955-95A7D346386D}"/>
                </a:ext>
              </a:extLst>
            </p:cNvPr>
            <p:cNvSpPr txBox="1"/>
            <p:nvPr/>
          </p:nvSpPr>
          <p:spPr>
            <a:xfrm>
              <a:off x="2019438" y="2026479"/>
              <a:ext cx="220862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+mn-ea"/>
                  <a:ea typeface="+mn-ea"/>
                </a:rPr>
                <a:t>def</a:t>
              </a:r>
              <a:r>
                <a:rPr lang="ko-KR" altLang="en-US" sz="1200" dirty="0">
                  <a:latin typeface="+mn-ea"/>
                  <a:ea typeface="+mn-ea"/>
                </a:rPr>
                <a:t> </a:t>
              </a:r>
              <a:r>
                <a:rPr lang="en-US" altLang="ko-KR" sz="1200" dirty="0">
                  <a:latin typeface="+mn-ea"/>
                  <a:ea typeface="+mn-ea"/>
                </a:rPr>
                <a:t>func1()</a:t>
              </a:r>
            </a:p>
            <a:p>
              <a:endParaRPr lang="en-US" altLang="ko-KR" sz="1200" dirty="0">
                <a:latin typeface="+mn-ea"/>
                <a:ea typeface="+mn-ea"/>
              </a:endParaRPr>
            </a:p>
            <a:p>
              <a:r>
                <a:rPr lang="en-US" altLang="ko-KR" sz="1200" dirty="0">
                  <a:latin typeface="+mn-ea"/>
                  <a:ea typeface="+mn-ea"/>
                </a:rPr>
                <a:t>	result = 100</a:t>
              </a:r>
            </a:p>
            <a:p>
              <a:r>
                <a:rPr lang="en-US" altLang="ko-KR" sz="1200" dirty="0">
                  <a:latin typeface="+mn-ea"/>
                  <a:ea typeface="+mn-ea"/>
                </a:rPr>
                <a:t>	return result</a:t>
              </a:r>
            </a:p>
            <a:p>
              <a:endParaRPr lang="en-US" altLang="ko-KR" sz="1200" dirty="0">
                <a:latin typeface="+mn-ea"/>
                <a:ea typeface="+mn-ea"/>
              </a:endParaRPr>
            </a:p>
            <a:p>
              <a:r>
                <a:rPr lang="en-US" altLang="ko-KR" sz="1200" dirty="0">
                  <a:latin typeface="+mn-ea"/>
                  <a:ea typeface="+mn-ea"/>
                </a:rPr>
                <a:t>hap = 0</a:t>
              </a:r>
            </a:p>
            <a:p>
              <a:r>
                <a:rPr lang="en-US" altLang="ko-KR" sz="1200" dirty="0">
                  <a:latin typeface="+mn-ea"/>
                  <a:ea typeface="+mn-ea"/>
                </a:rPr>
                <a:t>hap = func1()</a:t>
              </a:r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xmlns="" id="{2EA6FD26-84E8-46E3-AF37-C42FD5910942}"/>
                </a:ext>
              </a:extLst>
            </p:cNvPr>
            <p:cNvSpPr/>
            <p:nvPr/>
          </p:nvSpPr>
          <p:spPr>
            <a:xfrm>
              <a:off x="2051720" y="1924707"/>
              <a:ext cx="2016224" cy="1007083"/>
            </a:xfrm>
            <a:prstGeom prst="roundRect">
              <a:avLst/>
            </a:prstGeom>
            <a:noFill/>
            <a:ln>
              <a:solidFill>
                <a:srgbClr val="296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xmlns="" id="{1A06BF60-4041-41F1-810F-0DF8E1B0EAC0}"/>
                </a:ext>
              </a:extLst>
            </p:cNvPr>
            <p:cNvSpPr/>
            <p:nvPr/>
          </p:nvSpPr>
          <p:spPr>
            <a:xfrm>
              <a:off x="2915816" y="2624013"/>
              <a:ext cx="1080120" cy="235769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xmlns="" id="{DA8966EF-B713-47A2-9007-E6511538A4AF}"/>
                </a:ext>
              </a:extLst>
            </p:cNvPr>
            <p:cNvSpPr/>
            <p:nvPr/>
          </p:nvSpPr>
          <p:spPr>
            <a:xfrm>
              <a:off x="2020794" y="3174173"/>
              <a:ext cx="1152128" cy="19232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xmlns="" id="{A2685740-2F26-45E9-8F93-377AF90D02FC}"/>
                </a:ext>
              </a:extLst>
            </p:cNvPr>
            <p:cNvCxnSpPr>
              <a:stCxn id="8" idx="3"/>
              <a:endCxn id="10" idx="3"/>
            </p:cNvCxnSpPr>
            <p:nvPr/>
          </p:nvCxnSpPr>
          <p:spPr>
            <a:xfrm flipH="1">
              <a:off x="3172922" y="2741898"/>
              <a:ext cx="823014" cy="528438"/>
            </a:xfrm>
            <a:prstGeom prst="bentConnector3">
              <a:avLst>
                <a:gd name="adj1" fmla="val -27776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xmlns="" id="{50A95AD1-557D-4670-A967-92E9BF8296DF}"/>
                </a:ext>
              </a:extLst>
            </p:cNvPr>
            <p:cNvCxnSpPr>
              <a:cxnSpLocks/>
              <a:stCxn id="10" idx="1"/>
              <a:endCxn id="3" idx="1"/>
            </p:cNvCxnSpPr>
            <p:nvPr/>
          </p:nvCxnSpPr>
          <p:spPr>
            <a:xfrm rot="10800000" flipH="1">
              <a:off x="2020794" y="2428250"/>
              <a:ext cx="30926" cy="842087"/>
            </a:xfrm>
            <a:prstGeom prst="bentConnector3">
              <a:avLst>
                <a:gd name="adj1" fmla="val -1224274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5B3C9190-A97F-4C86-B478-3BBF3C458E5D}"/>
                </a:ext>
              </a:extLst>
            </p:cNvPr>
            <p:cNvSpPr txBox="1"/>
            <p:nvPr/>
          </p:nvSpPr>
          <p:spPr>
            <a:xfrm>
              <a:off x="1150762" y="2666575"/>
              <a:ext cx="9620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+mn-ea"/>
                  <a:ea typeface="+mn-ea"/>
                </a:rPr>
                <a:t>1.</a:t>
              </a:r>
              <a:r>
                <a:rPr lang="ko-KR" altLang="en-US" sz="1100" dirty="0">
                  <a:latin typeface="+mn-ea"/>
                  <a:ea typeface="+mn-ea"/>
                </a:rPr>
                <a:t>함수호출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6A6D5021-6F1C-4C81-BB65-BA6631C415FB}"/>
                </a:ext>
              </a:extLst>
            </p:cNvPr>
            <p:cNvSpPr txBox="1"/>
            <p:nvPr/>
          </p:nvSpPr>
          <p:spPr>
            <a:xfrm>
              <a:off x="3265149" y="2157839"/>
              <a:ext cx="9620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+mn-ea"/>
                  <a:ea typeface="+mn-ea"/>
                </a:rPr>
                <a:t>2.</a:t>
              </a:r>
              <a:r>
                <a:rPr lang="ko-KR" altLang="en-US" sz="1100" dirty="0">
                  <a:latin typeface="+mn-ea"/>
                  <a:ea typeface="+mn-ea"/>
                </a:rPr>
                <a:t>함수실행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AA929F69-1195-48D9-B6F5-4B9B569C11DD}"/>
                </a:ext>
              </a:extLst>
            </p:cNvPr>
            <p:cNvSpPr txBox="1"/>
            <p:nvPr/>
          </p:nvSpPr>
          <p:spPr>
            <a:xfrm>
              <a:off x="3455876" y="3311088"/>
              <a:ext cx="9620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>
                  <a:latin typeface="+mn-ea"/>
                  <a:ea typeface="+mn-ea"/>
                </a:rPr>
                <a:t>3.</a:t>
              </a:r>
              <a:r>
                <a:rPr lang="ko-KR" altLang="en-US" sz="1100" dirty="0" err="1">
                  <a:latin typeface="+mn-ea"/>
                  <a:ea typeface="+mn-ea"/>
                </a:rPr>
                <a:t>반환값</a:t>
              </a:r>
              <a:endParaRPr lang="ko-KR" altLang="en-US" sz="1100" dirty="0">
                <a:latin typeface="+mn-ea"/>
                <a:ea typeface="+mn-ea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4DD8D9B4-D975-44C1-A163-D8A4E1F65343}"/>
                </a:ext>
              </a:extLst>
            </p:cNvPr>
            <p:cNvSpPr txBox="1"/>
            <p:nvPr/>
          </p:nvSpPr>
          <p:spPr>
            <a:xfrm>
              <a:off x="2054908" y="3389724"/>
              <a:ext cx="11253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+mn-ea"/>
                  <a:ea typeface="+mn-ea"/>
                </a:rPr>
                <a:t>4.</a:t>
              </a:r>
              <a:r>
                <a:rPr lang="ko-KR" altLang="en-US" sz="1100" dirty="0" err="1">
                  <a:latin typeface="+mn-ea"/>
                  <a:ea typeface="+mn-ea"/>
                </a:rPr>
                <a:t>반환값</a:t>
              </a:r>
              <a:r>
                <a:rPr lang="ko-KR" altLang="en-US" sz="1100" dirty="0">
                  <a:latin typeface="+mn-ea"/>
                  <a:ea typeface="+mn-ea"/>
                </a:rPr>
                <a:t> 대입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F04B593D-4B38-4111-B5B5-0D5B37BFC916}"/>
              </a:ext>
            </a:extLst>
          </p:cNvPr>
          <p:cNvGrpSpPr/>
          <p:nvPr/>
        </p:nvGrpSpPr>
        <p:grpSpPr>
          <a:xfrm>
            <a:off x="5258010" y="2234236"/>
            <a:ext cx="3074667" cy="1647991"/>
            <a:chOff x="1153399" y="1924707"/>
            <a:chExt cx="3074667" cy="1647991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8F52C546-51CA-4C2C-A088-49E9B20C0C23}"/>
                </a:ext>
              </a:extLst>
            </p:cNvPr>
            <p:cNvSpPr txBox="1"/>
            <p:nvPr/>
          </p:nvSpPr>
          <p:spPr>
            <a:xfrm>
              <a:off x="2019438" y="2026479"/>
              <a:ext cx="220862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+mn-ea"/>
                  <a:ea typeface="+mn-ea"/>
                </a:rPr>
                <a:t>def</a:t>
              </a:r>
              <a:r>
                <a:rPr lang="ko-KR" altLang="en-US" sz="1200" dirty="0">
                  <a:latin typeface="+mn-ea"/>
                  <a:ea typeface="+mn-ea"/>
                </a:rPr>
                <a:t> </a:t>
              </a:r>
              <a:r>
                <a:rPr lang="en-US" altLang="ko-KR" sz="1200" dirty="0">
                  <a:latin typeface="+mn-ea"/>
                  <a:ea typeface="+mn-ea"/>
                </a:rPr>
                <a:t>func2()</a:t>
              </a:r>
            </a:p>
            <a:p>
              <a:endParaRPr lang="en-US" altLang="ko-KR" sz="1200" dirty="0">
                <a:latin typeface="+mn-ea"/>
                <a:ea typeface="+mn-ea"/>
              </a:endParaRPr>
            </a:p>
            <a:p>
              <a:r>
                <a:rPr lang="en-US" altLang="ko-KR" sz="1200" dirty="0">
                  <a:latin typeface="+mn-ea"/>
                  <a:ea typeface="+mn-ea"/>
                </a:rPr>
                <a:t>	print(“</a:t>
              </a:r>
              <a:r>
                <a:rPr lang="ko-KR" altLang="en-US" sz="1200" dirty="0">
                  <a:latin typeface="+mn-ea"/>
                  <a:ea typeface="+mn-ea"/>
                </a:rPr>
                <a:t>실행</a:t>
              </a:r>
              <a:r>
                <a:rPr lang="en-US" altLang="ko-KR" sz="1200" dirty="0">
                  <a:latin typeface="+mn-ea"/>
                  <a:ea typeface="+mn-ea"/>
                </a:rPr>
                <a:t>”)</a:t>
              </a:r>
            </a:p>
            <a:p>
              <a:r>
                <a:rPr lang="en-US" altLang="ko-KR" sz="1200" dirty="0">
                  <a:latin typeface="+mn-ea"/>
                  <a:ea typeface="+mn-ea"/>
                </a:rPr>
                <a:t>	#return</a:t>
              </a:r>
              <a:r>
                <a:rPr lang="ko-KR" altLang="en-US" sz="1200" dirty="0">
                  <a:latin typeface="+mn-ea"/>
                  <a:ea typeface="+mn-ea"/>
                </a:rPr>
                <a:t> </a:t>
              </a:r>
              <a:r>
                <a:rPr lang="en-US" altLang="ko-KR" sz="1200" dirty="0">
                  <a:latin typeface="+mn-ea"/>
                  <a:ea typeface="+mn-ea"/>
                </a:rPr>
                <a:t>or</a:t>
              </a:r>
              <a:r>
                <a:rPr lang="ko-KR" altLang="en-US" sz="1200" dirty="0">
                  <a:latin typeface="+mn-ea"/>
                  <a:ea typeface="+mn-ea"/>
                </a:rPr>
                <a:t> </a:t>
              </a:r>
              <a:r>
                <a:rPr lang="en-US" altLang="ko-KR" sz="1200" dirty="0">
                  <a:latin typeface="+mn-ea"/>
                  <a:ea typeface="+mn-ea"/>
                </a:rPr>
                <a:t>X</a:t>
              </a:r>
            </a:p>
            <a:p>
              <a:r>
                <a:rPr lang="en-US" altLang="ko-KR" sz="1200" dirty="0">
                  <a:latin typeface="+mn-ea"/>
                  <a:ea typeface="+mn-ea"/>
                </a:rPr>
                <a:t>	</a:t>
              </a:r>
            </a:p>
            <a:p>
              <a:endParaRPr lang="en-US" altLang="ko-KR" sz="1200" dirty="0">
                <a:latin typeface="+mn-ea"/>
                <a:ea typeface="+mn-ea"/>
              </a:endParaRPr>
            </a:p>
            <a:p>
              <a:r>
                <a:rPr lang="en-US" altLang="ko-KR" sz="1200" dirty="0">
                  <a:latin typeface="+mn-ea"/>
                  <a:ea typeface="+mn-ea"/>
                </a:rPr>
                <a:t>func2()</a:t>
              </a: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xmlns="" id="{C90AD69A-D81E-4E0B-96A0-43DB0754F636}"/>
                </a:ext>
              </a:extLst>
            </p:cNvPr>
            <p:cNvSpPr/>
            <p:nvPr/>
          </p:nvSpPr>
          <p:spPr>
            <a:xfrm>
              <a:off x="2051720" y="1924707"/>
              <a:ext cx="2016224" cy="1007083"/>
            </a:xfrm>
            <a:prstGeom prst="roundRect">
              <a:avLst/>
            </a:prstGeom>
            <a:noFill/>
            <a:ln>
              <a:solidFill>
                <a:srgbClr val="296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xmlns="" id="{E75A6BB4-4F63-4AE2-815E-3618893BC43F}"/>
                </a:ext>
              </a:extLst>
            </p:cNvPr>
            <p:cNvSpPr/>
            <p:nvPr/>
          </p:nvSpPr>
          <p:spPr>
            <a:xfrm>
              <a:off x="2915816" y="2624013"/>
              <a:ext cx="1080120" cy="235769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xmlns="" id="{4564F09E-4F7A-4F32-985B-30466B783724}"/>
                </a:ext>
              </a:extLst>
            </p:cNvPr>
            <p:cNvSpPr/>
            <p:nvPr/>
          </p:nvSpPr>
          <p:spPr>
            <a:xfrm>
              <a:off x="2020794" y="3174173"/>
              <a:ext cx="1152128" cy="19232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연결선: 꺾임 35">
              <a:extLst>
                <a:ext uri="{FF2B5EF4-FFF2-40B4-BE49-F238E27FC236}">
                  <a16:creationId xmlns:a16="http://schemas.microsoft.com/office/drawing/2014/main" xmlns="" id="{74226015-F7FE-47D0-8521-D72A055F2717}"/>
                </a:ext>
              </a:extLst>
            </p:cNvPr>
            <p:cNvCxnSpPr>
              <a:stCxn id="34" idx="3"/>
              <a:endCxn id="35" idx="3"/>
            </p:cNvCxnSpPr>
            <p:nvPr/>
          </p:nvCxnSpPr>
          <p:spPr>
            <a:xfrm flipH="1">
              <a:off x="3172922" y="2741898"/>
              <a:ext cx="823014" cy="528438"/>
            </a:xfrm>
            <a:prstGeom prst="bentConnector3">
              <a:avLst>
                <a:gd name="adj1" fmla="val -27776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xmlns="" id="{DF9F6B9A-64F8-4D8E-BC8B-4B4DE391C2CE}"/>
                </a:ext>
              </a:extLst>
            </p:cNvPr>
            <p:cNvCxnSpPr>
              <a:cxnSpLocks/>
              <a:stCxn id="35" idx="1"/>
              <a:endCxn id="33" idx="1"/>
            </p:cNvCxnSpPr>
            <p:nvPr/>
          </p:nvCxnSpPr>
          <p:spPr>
            <a:xfrm rot="10800000" flipH="1">
              <a:off x="2020794" y="2428250"/>
              <a:ext cx="30926" cy="842087"/>
            </a:xfrm>
            <a:prstGeom prst="bentConnector3">
              <a:avLst>
                <a:gd name="adj1" fmla="val -1224274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71879F55-5512-4D10-BCF7-05097EFBB1F8}"/>
                </a:ext>
              </a:extLst>
            </p:cNvPr>
            <p:cNvSpPr txBox="1"/>
            <p:nvPr/>
          </p:nvSpPr>
          <p:spPr>
            <a:xfrm>
              <a:off x="1153399" y="2671650"/>
              <a:ext cx="9620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+mn-ea"/>
                  <a:ea typeface="+mn-ea"/>
                </a:rPr>
                <a:t>1.</a:t>
              </a:r>
              <a:r>
                <a:rPr lang="ko-KR" altLang="en-US" sz="1100" dirty="0">
                  <a:latin typeface="+mn-ea"/>
                  <a:ea typeface="+mn-ea"/>
                </a:rPr>
                <a:t>함수호출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F5F8470E-6A92-4E7B-98B2-526364D8EFB3}"/>
                </a:ext>
              </a:extLst>
            </p:cNvPr>
            <p:cNvSpPr txBox="1"/>
            <p:nvPr/>
          </p:nvSpPr>
          <p:spPr>
            <a:xfrm>
              <a:off x="3265149" y="2157839"/>
              <a:ext cx="9620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+mn-ea"/>
                  <a:ea typeface="+mn-ea"/>
                </a:rPr>
                <a:t>2.</a:t>
              </a:r>
              <a:r>
                <a:rPr lang="ko-KR" altLang="en-US" sz="1100" dirty="0">
                  <a:latin typeface="+mn-ea"/>
                  <a:ea typeface="+mn-ea"/>
                </a:rPr>
                <a:t>함수실행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F5B9FAC1-114C-40A2-91B4-2EA9C347DA58}"/>
                </a:ext>
              </a:extLst>
            </p:cNvPr>
            <p:cNvSpPr txBox="1"/>
            <p:nvPr/>
          </p:nvSpPr>
          <p:spPr>
            <a:xfrm>
              <a:off x="3265149" y="3311088"/>
              <a:ext cx="9620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+mn-ea"/>
                  <a:ea typeface="+mn-ea"/>
                </a:rPr>
                <a:t>3.</a:t>
              </a:r>
              <a:r>
                <a:rPr lang="ko-KR" altLang="en-US" sz="1100" dirty="0">
                  <a:latin typeface="+mn-ea"/>
                  <a:ea typeface="+mn-ea"/>
                </a:rPr>
                <a:t>함수 종료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55E07E77-B2F3-4830-9C95-9A75DF536064}"/>
              </a:ext>
            </a:extLst>
          </p:cNvPr>
          <p:cNvSpPr txBox="1"/>
          <p:nvPr/>
        </p:nvSpPr>
        <p:spPr>
          <a:xfrm>
            <a:off x="2707166" y="4142498"/>
            <a:ext cx="2208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atin typeface="+mj-ea"/>
                <a:ea typeface="+mj-ea"/>
              </a:rPr>
              <a:t>반환값이</a:t>
            </a:r>
            <a:r>
              <a:rPr lang="ko-KR" altLang="en-US" sz="1600" dirty="0">
                <a:latin typeface="+mj-ea"/>
                <a:ea typeface="+mj-ea"/>
              </a:rPr>
              <a:t> 있는 함수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B094CB53-AB90-4960-A97C-390E239463C9}"/>
              </a:ext>
            </a:extLst>
          </p:cNvPr>
          <p:cNvSpPr txBox="1"/>
          <p:nvPr/>
        </p:nvSpPr>
        <p:spPr>
          <a:xfrm>
            <a:off x="6124049" y="4142498"/>
            <a:ext cx="2208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atin typeface="+mj-ea"/>
                <a:ea typeface="+mj-ea"/>
              </a:rPr>
              <a:t>반환값이</a:t>
            </a:r>
            <a:r>
              <a:rPr lang="ko-KR" altLang="en-US" sz="1600" dirty="0">
                <a:latin typeface="+mj-ea"/>
                <a:ea typeface="+mj-ea"/>
              </a:rPr>
              <a:t> 없는 함수</a:t>
            </a:r>
          </a:p>
        </p:txBody>
      </p:sp>
    </p:spTree>
    <p:extLst>
      <p:ext uri="{BB962C8B-B14F-4D97-AF65-F5344CB8AC3E}">
        <p14:creationId xmlns:p14="http://schemas.microsoft.com/office/powerpoint/2010/main" val="806898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>
            <a:off x="1" y="3219148"/>
            <a:ext cx="1983991" cy="1924352"/>
          </a:xfrm>
          <a:custGeom>
            <a:avLst/>
            <a:gdLst/>
            <a:ahLst/>
            <a:cxnLst/>
            <a:rect l="l" t="t" r="r" b="b"/>
            <a:pathLst>
              <a:path w="1983991" h="1924352">
                <a:moveTo>
                  <a:pt x="867867" y="0"/>
                </a:moveTo>
                <a:lnTo>
                  <a:pt x="1983991" y="1924352"/>
                </a:lnTo>
                <a:lnTo>
                  <a:pt x="0" y="1924352"/>
                </a:lnTo>
                <a:lnTo>
                  <a:pt x="0" y="1496323"/>
                </a:lnTo>
                <a:close/>
              </a:path>
            </a:pathLst>
          </a:custGeom>
          <a:solidFill>
            <a:srgbClr val="2963A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flipV="1">
            <a:off x="7164288" y="355"/>
            <a:ext cx="1979712" cy="1924352"/>
          </a:xfrm>
          <a:custGeom>
            <a:avLst/>
            <a:gdLst/>
            <a:ahLst/>
            <a:cxnLst/>
            <a:rect l="l" t="t" r="r" b="b"/>
            <a:pathLst>
              <a:path w="1979712" h="1924352">
                <a:moveTo>
                  <a:pt x="0" y="1924352"/>
                </a:moveTo>
                <a:lnTo>
                  <a:pt x="1979712" y="1924352"/>
                </a:lnTo>
                <a:lnTo>
                  <a:pt x="1979712" y="1488945"/>
                </a:lnTo>
                <a:lnTo>
                  <a:pt x="1116124" y="0"/>
                </a:lnTo>
                <a:close/>
              </a:path>
            </a:pathLst>
          </a:custGeom>
          <a:solidFill>
            <a:srgbClr val="2963A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/>
        </p:nvSpPr>
        <p:spPr>
          <a:xfrm rot="2217044">
            <a:off x="6862026" y="269489"/>
            <a:ext cx="1224136" cy="1055290"/>
          </a:xfrm>
          <a:prstGeom prst="triangle">
            <a:avLst/>
          </a:prstGeom>
          <a:solidFill>
            <a:srgbClr val="FAD03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 rot="19836011" flipH="1">
            <a:off x="846879" y="3388038"/>
            <a:ext cx="1426852" cy="1230045"/>
          </a:xfrm>
          <a:prstGeom prst="triangle">
            <a:avLst/>
          </a:prstGeom>
          <a:solidFill>
            <a:srgbClr val="FAD03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2326282">
            <a:off x="953137" y="3591641"/>
            <a:ext cx="581528" cy="501317"/>
          </a:xfrm>
          <a:prstGeom prst="triangl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9273718" flipH="1">
            <a:off x="7401200" y="682374"/>
            <a:ext cx="581528" cy="501317"/>
          </a:xfrm>
          <a:prstGeom prst="triangl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 descr="C:\Users\SeongYun\Desktop\다운로드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102872"/>
            <a:ext cx="494599" cy="48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11682" y="119285"/>
            <a:ext cx="274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lt"/>
              </a:rPr>
              <a:t>함수</a:t>
            </a:r>
            <a:r>
              <a:rPr lang="en-US" altLang="ko-KR" dirty="0">
                <a:latin typeface="+mn-lt"/>
              </a:rPr>
              <a:t>(</a:t>
            </a:r>
            <a:r>
              <a:rPr lang="en-US" altLang="ko-KR" dirty="0">
                <a:latin typeface="Copperplate Gothic Light" pitchFamily="34" charset="0"/>
              </a:rPr>
              <a:t>function</a:t>
            </a:r>
            <a:r>
              <a:rPr lang="en-US" altLang="ko-KR" dirty="0">
                <a:latin typeface="+mn-lt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E3998245-5FF6-4741-B520-4A0099E075D2}"/>
              </a:ext>
            </a:extLst>
          </p:cNvPr>
          <p:cNvSpPr txBox="1"/>
          <p:nvPr/>
        </p:nvSpPr>
        <p:spPr>
          <a:xfrm>
            <a:off x="683568" y="709634"/>
            <a:ext cx="379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*</a:t>
            </a:r>
            <a:r>
              <a:rPr lang="ko-KR" altLang="en-US" dirty="0" err="1">
                <a:latin typeface="+mn-ea"/>
                <a:ea typeface="+mn-ea"/>
              </a:rPr>
              <a:t>반환값과</a:t>
            </a:r>
            <a:r>
              <a:rPr lang="ko-KR" altLang="en-US" dirty="0">
                <a:latin typeface="+mn-ea"/>
                <a:ea typeface="+mn-ea"/>
              </a:rPr>
              <a:t> 매개변수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6238011B-FBBE-4BC1-B076-2DE2CA92F8E9}"/>
              </a:ext>
            </a:extLst>
          </p:cNvPr>
          <p:cNvSpPr txBox="1"/>
          <p:nvPr/>
        </p:nvSpPr>
        <p:spPr>
          <a:xfrm>
            <a:off x="755576" y="1170721"/>
            <a:ext cx="3119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+mn-ea"/>
                <a:ea typeface="+mn-ea"/>
              </a:rPr>
              <a:t>변환값이</a:t>
            </a:r>
            <a:r>
              <a:rPr lang="ko-KR" altLang="en-US" sz="1400" dirty="0">
                <a:latin typeface="+mn-ea"/>
                <a:ea typeface="+mn-ea"/>
              </a:rPr>
              <a:t> 여러 개인 함수</a:t>
            </a:r>
            <a:endParaRPr lang="en-US" altLang="ko-KR" sz="1400" dirty="0">
              <a:latin typeface="+mn-ea"/>
              <a:ea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B094CB53-AB90-4960-A97C-390E239463C9}"/>
              </a:ext>
            </a:extLst>
          </p:cNvPr>
          <p:cNvSpPr txBox="1"/>
          <p:nvPr/>
        </p:nvSpPr>
        <p:spPr>
          <a:xfrm>
            <a:off x="755576" y="1515328"/>
            <a:ext cx="266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-&gt;</a:t>
            </a:r>
            <a:r>
              <a:rPr lang="ko-KR" altLang="en-US" sz="1600" dirty="0">
                <a:latin typeface="+mj-ea"/>
                <a:ea typeface="+mj-ea"/>
              </a:rPr>
              <a:t>리스트 </a:t>
            </a:r>
            <a:r>
              <a:rPr lang="en-US" altLang="ko-KR" sz="1600" dirty="0">
                <a:latin typeface="+mj-ea"/>
                <a:ea typeface="+mj-ea"/>
              </a:rPr>
              <a:t>1</a:t>
            </a:r>
            <a:r>
              <a:rPr lang="ko-KR" altLang="en-US" sz="1600" dirty="0">
                <a:latin typeface="+mj-ea"/>
                <a:ea typeface="+mj-ea"/>
              </a:rPr>
              <a:t>개를 반환한다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89E69D22-29BD-4EFF-88DC-2556FC703E50}"/>
              </a:ext>
            </a:extLst>
          </p:cNvPr>
          <p:cNvSpPr txBox="1"/>
          <p:nvPr/>
        </p:nvSpPr>
        <p:spPr>
          <a:xfrm>
            <a:off x="2396902" y="1890712"/>
            <a:ext cx="3793460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ea"/>
                <a:ea typeface="+mj-ea"/>
              </a:rPr>
              <a:t>Ex) </a:t>
            </a:r>
          </a:p>
          <a:p>
            <a:r>
              <a:rPr lang="en-US" altLang="ko-KR" sz="1100" dirty="0">
                <a:latin typeface="+mj-ea"/>
                <a:ea typeface="+mj-ea"/>
              </a:rPr>
              <a:t>def </a:t>
            </a:r>
            <a:r>
              <a:rPr lang="en-US" altLang="ko-KR" sz="1100" dirty="0" err="1">
                <a:latin typeface="+mj-ea"/>
                <a:ea typeface="+mj-ea"/>
              </a:rPr>
              <a:t>muti</a:t>
            </a:r>
            <a:r>
              <a:rPr lang="en-US" altLang="ko-KR" sz="1100" dirty="0">
                <a:latin typeface="+mj-ea"/>
                <a:ea typeface="+mj-ea"/>
              </a:rPr>
              <a:t>(v1, v2) : 	</a:t>
            </a:r>
          </a:p>
          <a:p>
            <a:r>
              <a:rPr lang="en-US" altLang="ko-KR" sz="1100" dirty="0">
                <a:latin typeface="+mj-ea"/>
                <a:ea typeface="+mj-ea"/>
              </a:rPr>
              <a:t>	</a:t>
            </a:r>
            <a:r>
              <a:rPr lang="en-US" altLang="ko-KR" sz="1100" dirty="0" err="1">
                <a:latin typeface="+mj-ea"/>
                <a:ea typeface="+mj-ea"/>
              </a:rPr>
              <a:t>retList</a:t>
            </a:r>
            <a:r>
              <a:rPr lang="en-US" altLang="ko-KR" sz="1100" dirty="0">
                <a:latin typeface="+mj-ea"/>
                <a:ea typeface="+mj-ea"/>
              </a:rPr>
              <a:t>[]	#</a:t>
            </a:r>
            <a:r>
              <a:rPr lang="ko-KR" altLang="en-US" sz="1100" dirty="0">
                <a:latin typeface="+mj-ea"/>
                <a:ea typeface="+mj-ea"/>
              </a:rPr>
              <a:t>반환할 리스트</a:t>
            </a:r>
            <a:endParaRPr lang="en-US" altLang="ko-KR" sz="1100" dirty="0">
              <a:latin typeface="+mj-ea"/>
              <a:ea typeface="+mj-ea"/>
            </a:endParaRPr>
          </a:p>
          <a:p>
            <a:r>
              <a:rPr lang="en-US" altLang="ko-KR" sz="1100" dirty="0">
                <a:latin typeface="+mj-ea"/>
                <a:ea typeface="+mj-ea"/>
              </a:rPr>
              <a:t>	res1 = v1 + v2</a:t>
            </a:r>
          </a:p>
          <a:p>
            <a:r>
              <a:rPr lang="en-US" altLang="ko-KR" sz="1100" dirty="0">
                <a:latin typeface="+mj-ea"/>
                <a:ea typeface="+mj-ea"/>
              </a:rPr>
              <a:t>	res2 = v1 – v2</a:t>
            </a:r>
          </a:p>
          <a:p>
            <a:r>
              <a:rPr lang="en-US" altLang="ko-KR" sz="1100" dirty="0">
                <a:latin typeface="+mj-ea"/>
                <a:ea typeface="+mj-ea"/>
              </a:rPr>
              <a:t>	</a:t>
            </a:r>
            <a:r>
              <a:rPr lang="en-US" altLang="ko-KR" sz="1100" dirty="0" err="1">
                <a:latin typeface="+mj-ea"/>
                <a:ea typeface="+mj-ea"/>
              </a:rPr>
              <a:t>retList.append</a:t>
            </a:r>
            <a:r>
              <a:rPr lang="en-US" altLang="ko-KR" sz="1100" dirty="0">
                <a:latin typeface="+mj-ea"/>
                <a:ea typeface="+mj-ea"/>
              </a:rPr>
              <a:t>(res1)</a:t>
            </a:r>
          </a:p>
          <a:p>
            <a:r>
              <a:rPr lang="en-US" altLang="ko-KR" sz="1100" dirty="0">
                <a:latin typeface="+mj-ea"/>
                <a:ea typeface="+mj-ea"/>
              </a:rPr>
              <a:t>	</a:t>
            </a:r>
            <a:r>
              <a:rPr lang="en-US" altLang="ko-KR" sz="1100" dirty="0" err="1">
                <a:latin typeface="+mj-ea"/>
                <a:ea typeface="+mj-ea"/>
              </a:rPr>
              <a:t>retList.append</a:t>
            </a:r>
            <a:r>
              <a:rPr lang="en-US" altLang="ko-KR" sz="1100" dirty="0">
                <a:latin typeface="+mj-ea"/>
                <a:ea typeface="+mj-ea"/>
              </a:rPr>
              <a:t>(res2)</a:t>
            </a:r>
          </a:p>
          <a:p>
            <a:r>
              <a:rPr lang="en-US" altLang="ko-KR" sz="1100" dirty="0">
                <a:latin typeface="+mj-ea"/>
                <a:ea typeface="+mj-ea"/>
              </a:rPr>
              <a:t>	return </a:t>
            </a:r>
            <a:r>
              <a:rPr lang="en-US" altLang="ko-KR" sz="1100" dirty="0" err="1">
                <a:latin typeface="+mj-ea"/>
                <a:ea typeface="+mj-ea"/>
              </a:rPr>
              <a:t>retList</a:t>
            </a:r>
            <a:endParaRPr lang="en-US" altLang="ko-KR" sz="1100" dirty="0">
              <a:latin typeface="+mj-ea"/>
              <a:ea typeface="+mj-ea"/>
            </a:endParaRPr>
          </a:p>
          <a:p>
            <a:r>
              <a:rPr lang="en-US" altLang="ko-KR" sz="1100" dirty="0">
                <a:latin typeface="+mj-ea"/>
                <a:ea typeface="+mj-ea"/>
              </a:rPr>
              <a:t>#</a:t>
            </a:r>
            <a:r>
              <a:rPr lang="ko-KR" altLang="en-US" sz="1100" dirty="0">
                <a:latin typeface="+mj-ea"/>
                <a:ea typeface="+mj-ea"/>
              </a:rPr>
              <a:t>전역변수</a:t>
            </a:r>
            <a:endParaRPr lang="en-US" altLang="ko-KR" sz="1100" dirty="0">
              <a:latin typeface="+mj-ea"/>
              <a:ea typeface="+mj-ea"/>
            </a:endParaRPr>
          </a:p>
          <a:p>
            <a:r>
              <a:rPr lang="en-US" altLang="ko-KR" sz="1100" dirty="0" err="1">
                <a:latin typeface="+mj-ea"/>
                <a:ea typeface="+mj-ea"/>
              </a:rPr>
              <a:t>myList</a:t>
            </a:r>
            <a:r>
              <a:rPr lang="en-US" altLang="ko-KR" sz="1100" dirty="0">
                <a:latin typeface="+mj-ea"/>
                <a:ea typeface="+mj-ea"/>
              </a:rPr>
              <a:t> = []</a:t>
            </a:r>
          </a:p>
          <a:p>
            <a:r>
              <a:rPr lang="en-US" altLang="ko-KR" sz="1100" dirty="0">
                <a:latin typeface="+mj-ea"/>
                <a:ea typeface="+mj-ea"/>
              </a:rPr>
              <a:t>Hap, sub = 0, 0</a:t>
            </a:r>
          </a:p>
          <a:p>
            <a:r>
              <a:rPr lang="en-US" altLang="ko-KR" sz="1100" dirty="0">
                <a:latin typeface="+mj-ea"/>
                <a:ea typeface="+mj-ea"/>
              </a:rPr>
              <a:t>#</a:t>
            </a:r>
            <a:r>
              <a:rPr lang="ko-KR" altLang="en-US" sz="1100" dirty="0" err="1">
                <a:latin typeface="+mj-ea"/>
                <a:ea typeface="+mj-ea"/>
              </a:rPr>
              <a:t>메인코드</a:t>
            </a:r>
            <a:endParaRPr lang="en-US" altLang="ko-KR" sz="1100" dirty="0">
              <a:latin typeface="+mj-ea"/>
              <a:ea typeface="+mj-ea"/>
            </a:endParaRPr>
          </a:p>
          <a:p>
            <a:r>
              <a:rPr lang="en-US" altLang="ko-KR" sz="1100" dirty="0" err="1">
                <a:latin typeface="+mj-ea"/>
                <a:ea typeface="+mj-ea"/>
              </a:rPr>
              <a:t>myList</a:t>
            </a:r>
            <a:r>
              <a:rPr lang="en-US" altLang="ko-KR" sz="1100" dirty="0">
                <a:latin typeface="+mj-ea"/>
                <a:ea typeface="+mj-ea"/>
              </a:rPr>
              <a:t> = multi(100, 200)</a:t>
            </a:r>
          </a:p>
          <a:p>
            <a:r>
              <a:rPr lang="en-US" altLang="ko-KR" sz="1100" dirty="0">
                <a:latin typeface="+mj-ea"/>
                <a:ea typeface="+mj-ea"/>
              </a:rPr>
              <a:t>Hap = </a:t>
            </a:r>
            <a:r>
              <a:rPr lang="en-US" altLang="ko-KR" sz="1100" dirty="0" err="1">
                <a:latin typeface="+mj-ea"/>
                <a:ea typeface="+mj-ea"/>
              </a:rPr>
              <a:t>myList</a:t>
            </a:r>
            <a:r>
              <a:rPr lang="en-US" altLang="ko-KR" sz="1100" dirty="0">
                <a:latin typeface="+mj-ea"/>
                <a:ea typeface="+mj-ea"/>
              </a:rPr>
              <a:t>[0]</a:t>
            </a:r>
          </a:p>
          <a:p>
            <a:r>
              <a:rPr lang="en-US" altLang="ko-KR" sz="1100" dirty="0">
                <a:latin typeface="+mj-ea"/>
                <a:ea typeface="+mj-ea"/>
              </a:rPr>
              <a:t>Sub = </a:t>
            </a:r>
            <a:r>
              <a:rPr lang="en-US" altLang="ko-KR" sz="1100" dirty="0" err="1">
                <a:latin typeface="+mj-ea"/>
                <a:ea typeface="+mj-ea"/>
              </a:rPr>
              <a:t>myList</a:t>
            </a:r>
            <a:r>
              <a:rPr lang="en-US" altLang="ko-KR" sz="1100" dirty="0">
                <a:latin typeface="+mj-ea"/>
                <a:ea typeface="+mj-ea"/>
              </a:rPr>
              <a:t>[1]</a:t>
            </a:r>
          </a:p>
          <a:p>
            <a:r>
              <a:rPr lang="en-US" altLang="ko-KR" sz="1100" dirty="0">
                <a:latin typeface="+mj-ea"/>
                <a:ea typeface="+mj-ea"/>
              </a:rPr>
              <a:t>Print(“</a:t>
            </a:r>
            <a:r>
              <a:rPr lang="ko-KR" altLang="en-US" sz="1100" dirty="0">
                <a:latin typeface="+mj-ea"/>
                <a:ea typeface="+mj-ea"/>
              </a:rPr>
              <a:t>가산결과 </a:t>
            </a:r>
            <a:r>
              <a:rPr lang="en-US" altLang="ko-KR" sz="1100" dirty="0">
                <a:latin typeface="+mj-ea"/>
                <a:ea typeface="+mj-ea"/>
              </a:rPr>
              <a:t>=&gt; %d, </a:t>
            </a:r>
            <a:r>
              <a:rPr lang="ko-KR" altLang="en-US" sz="1100" dirty="0">
                <a:latin typeface="+mj-ea"/>
                <a:ea typeface="+mj-ea"/>
              </a:rPr>
              <a:t>감산결과 </a:t>
            </a:r>
            <a:r>
              <a:rPr lang="en-US" altLang="ko-KR" sz="1100" dirty="0">
                <a:latin typeface="+mj-ea"/>
                <a:ea typeface="+mj-ea"/>
              </a:rPr>
              <a:t>=&gt; %d” % (hap, sub))</a:t>
            </a:r>
          </a:p>
          <a:p>
            <a:endParaRPr lang="en-US" altLang="ko-KR" sz="1100" dirty="0">
              <a:latin typeface="+mj-ea"/>
              <a:ea typeface="+mj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554A43D6-ADDA-45F5-AA6D-AA8D63F569D6}"/>
              </a:ext>
            </a:extLst>
          </p:cNvPr>
          <p:cNvSpPr txBox="1"/>
          <p:nvPr/>
        </p:nvSpPr>
        <p:spPr>
          <a:xfrm>
            <a:off x="6070069" y="3453084"/>
            <a:ext cx="28080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j-ea"/>
                <a:ea typeface="+mj-ea"/>
              </a:rPr>
              <a:t>결과 </a:t>
            </a:r>
            <a:r>
              <a:rPr lang="en-US" altLang="ko-KR" sz="1100" dirty="0">
                <a:latin typeface="+mj-ea"/>
                <a:ea typeface="+mj-ea"/>
              </a:rPr>
              <a:t>&gt;&gt;</a:t>
            </a:r>
          </a:p>
          <a:p>
            <a:r>
              <a:rPr lang="ko-KR" altLang="en-US" sz="1100" dirty="0">
                <a:latin typeface="+mj-ea"/>
                <a:ea typeface="+mj-ea"/>
              </a:rPr>
              <a:t>가산결과 </a:t>
            </a:r>
            <a:r>
              <a:rPr lang="en-US" altLang="ko-KR" sz="1100" dirty="0">
                <a:latin typeface="+mj-ea"/>
                <a:ea typeface="+mj-ea"/>
              </a:rPr>
              <a:t>=&gt; 300, </a:t>
            </a:r>
            <a:r>
              <a:rPr lang="ko-KR" altLang="en-US" sz="1100" dirty="0">
                <a:latin typeface="+mj-ea"/>
                <a:ea typeface="+mj-ea"/>
              </a:rPr>
              <a:t>감산결과 </a:t>
            </a:r>
            <a:r>
              <a:rPr lang="en-US" altLang="ko-KR" sz="1100" dirty="0">
                <a:latin typeface="+mj-ea"/>
                <a:ea typeface="+mj-ea"/>
              </a:rPr>
              <a:t>=&gt; -100</a:t>
            </a:r>
          </a:p>
          <a:p>
            <a:endParaRPr lang="en-US" altLang="ko-KR" sz="11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70617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>
            <a:off x="1" y="3219148"/>
            <a:ext cx="1983991" cy="1924352"/>
          </a:xfrm>
          <a:custGeom>
            <a:avLst/>
            <a:gdLst/>
            <a:ahLst/>
            <a:cxnLst/>
            <a:rect l="l" t="t" r="r" b="b"/>
            <a:pathLst>
              <a:path w="1983991" h="1924352">
                <a:moveTo>
                  <a:pt x="867867" y="0"/>
                </a:moveTo>
                <a:lnTo>
                  <a:pt x="1983991" y="1924352"/>
                </a:lnTo>
                <a:lnTo>
                  <a:pt x="0" y="1924352"/>
                </a:lnTo>
                <a:lnTo>
                  <a:pt x="0" y="1496323"/>
                </a:lnTo>
                <a:close/>
              </a:path>
            </a:pathLst>
          </a:custGeom>
          <a:solidFill>
            <a:srgbClr val="2963A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flipV="1">
            <a:off x="7164288" y="355"/>
            <a:ext cx="1979712" cy="1924352"/>
          </a:xfrm>
          <a:custGeom>
            <a:avLst/>
            <a:gdLst/>
            <a:ahLst/>
            <a:cxnLst/>
            <a:rect l="l" t="t" r="r" b="b"/>
            <a:pathLst>
              <a:path w="1979712" h="1924352">
                <a:moveTo>
                  <a:pt x="0" y="1924352"/>
                </a:moveTo>
                <a:lnTo>
                  <a:pt x="1979712" y="1924352"/>
                </a:lnTo>
                <a:lnTo>
                  <a:pt x="1979712" y="1488945"/>
                </a:lnTo>
                <a:lnTo>
                  <a:pt x="1116124" y="0"/>
                </a:lnTo>
                <a:close/>
              </a:path>
            </a:pathLst>
          </a:custGeom>
          <a:solidFill>
            <a:srgbClr val="2963A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/>
        </p:nvSpPr>
        <p:spPr>
          <a:xfrm rot="2217044">
            <a:off x="6862026" y="269489"/>
            <a:ext cx="1224136" cy="1055290"/>
          </a:xfrm>
          <a:prstGeom prst="triangle">
            <a:avLst/>
          </a:prstGeom>
          <a:solidFill>
            <a:srgbClr val="FAD03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 rot="19836011" flipH="1">
            <a:off x="846879" y="3388038"/>
            <a:ext cx="1426852" cy="1230045"/>
          </a:xfrm>
          <a:prstGeom prst="triangle">
            <a:avLst/>
          </a:prstGeom>
          <a:solidFill>
            <a:srgbClr val="FAD03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2326282">
            <a:off x="953137" y="3591641"/>
            <a:ext cx="581528" cy="501317"/>
          </a:xfrm>
          <a:prstGeom prst="triangl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9273718" flipH="1">
            <a:off x="7401200" y="682374"/>
            <a:ext cx="581528" cy="501317"/>
          </a:xfrm>
          <a:prstGeom prst="triangl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 descr="C:\Users\SeongYun\Desktop\다운로드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102872"/>
            <a:ext cx="494599" cy="48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03244" y="102872"/>
            <a:ext cx="2206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lt"/>
              </a:rPr>
              <a:t>리스트</a:t>
            </a:r>
            <a:r>
              <a:rPr lang="en-US" altLang="ko-KR" dirty="0">
                <a:latin typeface="+mn-lt"/>
              </a:rPr>
              <a:t>(</a:t>
            </a:r>
            <a:r>
              <a:rPr lang="en-US" altLang="ko-KR" dirty="0">
                <a:latin typeface="Copperplate Gothic Light" pitchFamily="34" charset="0"/>
              </a:rPr>
              <a:t>List)</a:t>
            </a:r>
            <a:endParaRPr lang="ko-KR" altLang="en-US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5158" y="699542"/>
            <a:ext cx="4883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C</a:t>
            </a:r>
            <a:r>
              <a:rPr lang="ko-KR" altLang="en-US" dirty="0">
                <a:latin typeface="+mn-lt"/>
              </a:rPr>
              <a:t>언어나 자바에선 배열</a:t>
            </a:r>
            <a:r>
              <a:rPr lang="en-US" altLang="ko-KR" dirty="0">
                <a:latin typeface="+mn-lt"/>
              </a:rPr>
              <a:t>(Array)</a:t>
            </a:r>
            <a:r>
              <a:rPr lang="ko-KR" altLang="en-US" dirty="0">
                <a:latin typeface="+mn-lt"/>
              </a:rPr>
              <a:t>와 유사한 개념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5158" y="1229758"/>
            <a:ext cx="5140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lt"/>
                <a:ea typeface="+mj-ea"/>
              </a:rPr>
              <a:t>*</a:t>
            </a:r>
            <a:r>
              <a:rPr lang="ko-KR" altLang="en-US" sz="1400" dirty="0">
                <a:latin typeface="+mn-lt"/>
                <a:ea typeface="+mj-ea"/>
              </a:rPr>
              <a:t>어떤 </a:t>
            </a:r>
            <a:r>
              <a:rPr lang="ko-KR" altLang="en-US" sz="1400" dirty="0" err="1">
                <a:latin typeface="+mn-lt"/>
                <a:ea typeface="+mj-ea"/>
              </a:rPr>
              <a:t>자료형이든</a:t>
            </a:r>
            <a:r>
              <a:rPr lang="ko-KR" altLang="en-US" sz="1400" dirty="0">
                <a:latin typeface="+mn-lt"/>
                <a:ea typeface="+mj-ea"/>
              </a:rPr>
              <a:t> 하나의 리스트로 관리 가능하다</a:t>
            </a:r>
            <a:r>
              <a:rPr lang="en-US" altLang="ko-KR" sz="1400" dirty="0">
                <a:latin typeface="+mn-lt"/>
                <a:ea typeface="+mj-ea"/>
              </a:rPr>
              <a:t>.</a:t>
            </a:r>
          </a:p>
          <a:p>
            <a:r>
              <a:rPr lang="en-US" altLang="ko-KR" sz="1400" dirty="0">
                <a:latin typeface="+mn-lt"/>
                <a:ea typeface="+mj-ea"/>
              </a:rPr>
              <a:t>(</a:t>
            </a:r>
            <a:r>
              <a:rPr lang="ko-KR" altLang="en-US" sz="1400" dirty="0">
                <a:latin typeface="+mn-lt"/>
                <a:ea typeface="+mj-ea"/>
              </a:rPr>
              <a:t>배열은 같은 </a:t>
            </a:r>
            <a:r>
              <a:rPr lang="ko-KR" altLang="en-US" sz="1400" dirty="0" err="1">
                <a:latin typeface="+mn-lt"/>
                <a:ea typeface="+mj-ea"/>
              </a:rPr>
              <a:t>자료형만</a:t>
            </a:r>
            <a:r>
              <a:rPr lang="ko-KR" altLang="en-US" sz="1400" dirty="0">
                <a:latin typeface="+mn-lt"/>
                <a:ea typeface="+mj-ea"/>
              </a:rPr>
              <a:t> 묶을 수 있음</a:t>
            </a:r>
            <a:r>
              <a:rPr lang="en-US" altLang="ko-KR" sz="1400" dirty="0">
                <a:latin typeface="+mn-lt"/>
                <a:ea typeface="+mj-ea"/>
              </a:rPr>
              <a:t>.)</a:t>
            </a:r>
            <a:endParaRPr lang="ko-KR" altLang="en-US" sz="1400" dirty="0">
              <a:latin typeface="+mn-lt"/>
              <a:ea typeface="+mj-ea"/>
            </a:endParaRPr>
          </a:p>
        </p:txBody>
      </p:sp>
      <p:sp>
        <p:nvSpPr>
          <p:cNvPr id="14" name="정육면체 13"/>
          <p:cNvSpPr/>
          <p:nvPr/>
        </p:nvSpPr>
        <p:spPr>
          <a:xfrm>
            <a:off x="2901611" y="2446932"/>
            <a:ext cx="648072" cy="6480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정육면체 17"/>
          <p:cNvSpPr/>
          <p:nvPr/>
        </p:nvSpPr>
        <p:spPr>
          <a:xfrm>
            <a:off x="4088708" y="1924707"/>
            <a:ext cx="648072" cy="648072"/>
          </a:xfrm>
          <a:prstGeom prst="cub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정육면체 18"/>
          <p:cNvSpPr/>
          <p:nvPr/>
        </p:nvSpPr>
        <p:spPr>
          <a:xfrm>
            <a:off x="5157388" y="2572779"/>
            <a:ext cx="648072" cy="648072"/>
          </a:xfrm>
          <a:prstGeom prst="cub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정육면체 19"/>
          <p:cNvSpPr/>
          <p:nvPr/>
        </p:nvSpPr>
        <p:spPr>
          <a:xfrm>
            <a:off x="6315020" y="1924707"/>
            <a:ext cx="648072" cy="648072"/>
          </a:xfrm>
          <a:prstGeom prst="cub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정육면체 22"/>
          <p:cNvSpPr/>
          <p:nvPr/>
        </p:nvSpPr>
        <p:spPr>
          <a:xfrm>
            <a:off x="4247964" y="3881614"/>
            <a:ext cx="648072" cy="6480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정육면체 23"/>
          <p:cNvSpPr/>
          <p:nvPr/>
        </p:nvSpPr>
        <p:spPr>
          <a:xfrm>
            <a:off x="4736780" y="3881614"/>
            <a:ext cx="648072" cy="648072"/>
          </a:xfrm>
          <a:prstGeom prst="cub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정육면체 24"/>
          <p:cNvSpPr/>
          <p:nvPr/>
        </p:nvSpPr>
        <p:spPr>
          <a:xfrm>
            <a:off x="5229788" y="3881614"/>
            <a:ext cx="648072" cy="648072"/>
          </a:xfrm>
          <a:prstGeom prst="cub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정육면체 25"/>
          <p:cNvSpPr/>
          <p:nvPr/>
        </p:nvSpPr>
        <p:spPr>
          <a:xfrm>
            <a:off x="5714412" y="3881614"/>
            <a:ext cx="648072" cy="648072"/>
          </a:xfrm>
          <a:prstGeom prst="cub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442058" y="2346612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+mn-ea"/>
                <a:ea typeface="+mn-ea"/>
              </a:rPr>
              <a:t>하나씩</a:t>
            </a:r>
            <a:endParaRPr lang="en-US" altLang="ko-KR" sz="1200" dirty="0">
              <a:latin typeface="+mn-ea"/>
              <a:ea typeface="+mn-ea"/>
            </a:endParaRPr>
          </a:p>
          <a:p>
            <a:pPr algn="ctr"/>
            <a:r>
              <a:rPr lang="ko-KR" altLang="en-US" sz="1200" dirty="0">
                <a:latin typeface="+mn-ea"/>
                <a:ea typeface="+mn-ea"/>
              </a:rPr>
              <a:t>변수로 사용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35457" y="3117021"/>
            <a:ext cx="637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변수 </a:t>
            </a:r>
            <a:r>
              <a:rPr lang="en-US" altLang="ko-KR" sz="1200" dirty="0">
                <a:latin typeface="+mn-ea"/>
                <a:ea typeface="+mn-ea"/>
              </a:rPr>
              <a:t>a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52995" y="2589777"/>
            <a:ext cx="637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변수 </a:t>
            </a:r>
            <a:r>
              <a:rPr lang="en-US" altLang="ko-KR" sz="1200" dirty="0">
                <a:latin typeface="+mn-ea"/>
                <a:ea typeface="+mn-ea"/>
              </a:rPr>
              <a:t>b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04812" y="3231637"/>
            <a:ext cx="637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변수 </a:t>
            </a:r>
            <a:r>
              <a:rPr lang="en-US" altLang="ko-KR" sz="1200" dirty="0">
                <a:latin typeface="+mn-ea"/>
                <a:ea typeface="+mn-ea"/>
              </a:rPr>
              <a:t>c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87184" y="2571750"/>
            <a:ext cx="637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변수 </a:t>
            </a:r>
            <a:r>
              <a:rPr lang="en-US" altLang="ko-KR" sz="1200" dirty="0">
                <a:latin typeface="+mn-ea"/>
                <a:ea typeface="+mn-ea"/>
              </a:rPr>
              <a:t>d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218268" y="4529686"/>
            <a:ext cx="2225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+mn-ea"/>
                <a:ea typeface="+mn-ea"/>
              </a:rPr>
              <a:t>aa</a:t>
            </a:r>
            <a:r>
              <a:rPr lang="en-US" altLang="ko-KR" sz="1200" dirty="0">
                <a:latin typeface="+mn-ea"/>
                <a:ea typeface="+mn-ea"/>
              </a:rPr>
              <a:t>[0]    </a:t>
            </a:r>
            <a:r>
              <a:rPr lang="en-US" altLang="ko-KR" sz="1200" dirty="0" err="1">
                <a:latin typeface="+mn-ea"/>
                <a:ea typeface="+mn-ea"/>
              </a:rPr>
              <a:t>aa</a:t>
            </a:r>
            <a:r>
              <a:rPr lang="en-US" altLang="ko-KR" sz="1200" dirty="0">
                <a:latin typeface="+mn-ea"/>
                <a:ea typeface="+mn-ea"/>
              </a:rPr>
              <a:t>[1]   </a:t>
            </a:r>
            <a:r>
              <a:rPr lang="en-US" altLang="ko-KR" sz="1200" dirty="0" err="1">
                <a:latin typeface="+mn-ea"/>
                <a:ea typeface="+mn-ea"/>
              </a:rPr>
              <a:t>aa</a:t>
            </a:r>
            <a:r>
              <a:rPr lang="en-US" altLang="ko-KR" sz="1200" dirty="0">
                <a:latin typeface="+mn-ea"/>
                <a:ea typeface="+mn-ea"/>
              </a:rPr>
              <a:t>[2]   </a:t>
            </a:r>
            <a:r>
              <a:rPr lang="en-US" altLang="ko-KR" sz="1200" dirty="0" err="1">
                <a:latin typeface="+mn-ea"/>
                <a:ea typeface="+mn-ea"/>
              </a:rPr>
              <a:t>aa</a:t>
            </a:r>
            <a:r>
              <a:rPr lang="en-US" altLang="ko-KR" sz="1200" dirty="0">
                <a:latin typeface="+mn-ea"/>
                <a:ea typeface="+mn-ea"/>
              </a:rPr>
              <a:t>[3]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55772" y="4003060"/>
            <a:ext cx="1166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+mn-ea"/>
                <a:ea typeface="+mn-ea"/>
              </a:rPr>
              <a:t>리스트로</a:t>
            </a:r>
            <a:endParaRPr lang="en-US" altLang="ko-KR" sz="1200" dirty="0">
              <a:latin typeface="+mn-ea"/>
              <a:ea typeface="+mn-ea"/>
            </a:endParaRPr>
          </a:p>
          <a:p>
            <a:pPr algn="ctr"/>
            <a:r>
              <a:rPr lang="ko-KR" altLang="en-US" sz="1200" dirty="0">
                <a:latin typeface="+mn-ea"/>
                <a:ea typeface="+mn-ea"/>
              </a:rPr>
              <a:t>정의해 사용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46411" y="4081307"/>
            <a:ext cx="1166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+mn-ea"/>
                <a:ea typeface="+mn-ea"/>
              </a:rPr>
              <a:t>리스트 </a:t>
            </a:r>
            <a:r>
              <a:rPr lang="en-US" altLang="ko-KR" sz="1200" dirty="0" err="1">
                <a:latin typeface="+mn-ea"/>
                <a:ea typeface="+mn-ea"/>
              </a:rPr>
              <a:t>aa</a:t>
            </a:r>
            <a:endParaRPr lang="ko-KR" altLang="en-US" sz="1200" dirty="0">
              <a:latin typeface="+mn-ea"/>
              <a:ea typeface="+mn-ea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25B0C32E-160B-48BB-BC69-D7279C504039}"/>
              </a:ext>
            </a:extLst>
          </p:cNvPr>
          <p:cNvCxnSpPr>
            <a:cxnSpLocks/>
          </p:cNvCxnSpPr>
          <p:nvPr/>
        </p:nvCxnSpPr>
        <p:spPr>
          <a:xfrm flipH="1">
            <a:off x="4862206" y="3651870"/>
            <a:ext cx="101565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0BB36347-1110-4961-A9ED-6E13AA0EFF91}"/>
              </a:ext>
            </a:extLst>
          </p:cNvPr>
          <p:cNvCxnSpPr>
            <a:cxnSpLocks/>
          </p:cNvCxnSpPr>
          <p:nvPr/>
        </p:nvCxnSpPr>
        <p:spPr>
          <a:xfrm>
            <a:off x="4896036" y="4889100"/>
            <a:ext cx="1116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6FEAFFE6-B3F7-4680-B631-EC84558F9CEE}"/>
              </a:ext>
            </a:extLst>
          </p:cNvPr>
          <p:cNvSpPr txBox="1"/>
          <p:nvPr/>
        </p:nvSpPr>
        <p:spPr>
          <a:xfrm>
            <a:off x="5877805" y="3522200"/>
            <a:ext cx="752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push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E8DC374B-DF09-41B8-9809-735CC06C271A}"/>
              </a:ext>
            </a:extLst>
          </p:cNvPr>
          <p:cNvSpPr txBox="1"/>
          <p:nvPr/>
        </p:nvSpPr>
        <p:spPr>
          <a:xfrm>
            <a:off x="5997817" y="4759429"/>
            <a:ext cx="752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pop</a:t>
            </a:r>
            <a:endParaRPr lang="ko-KR" altLang="en-US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44492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>
            <a:off x="1" y="3219148"/>
            <a:ext cx="1983991" cy="1924352"/>
          </a:xfrm>
          <a:custGeom>
            <a:avLst/>
            <a:gdLst/>
            <a:ahLst/>
            <a:cxnLst/>
            <a:rect l="l" t="t" r="r" b="b"/>
            <a:pathLst>
              <a:path w="1983991" h="1924352">
                <a:moveTo>
                  <a:pt x="867867" y="0"/>
                </a:moveTo>
                <a:lnTo>
                  <a:pt x="1983991" y="1924352"/>
                </a:lnTo>
                <a:lnTo>
                  <a:pt x="0" y="1924352"/>
                </a:lnTo>
                <a:lnTo>
                  <a:pt x="0" y="1496323"/>
                </a:lnTo>
                <a:close/>
              </a:path>
            </a:pathLst>
          </a:custGeom>
          <a:solidFill>
            <a:srgbClr val="2963A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flipV="1">
            <a:off x="7164288" y="355"/>
            <a:ext cx="1979712" cy="1924352"/>
          </a:xfrm>
          <a:custGeom>
            <a:avLst/>
            <a:gdLst/>
            <a:ahLst/>
            <a:cxnLst/>
            <a:rect l="l" t="t" r="r" b="b"/>
            <a:pathLst>
              <a:path w="1979712" h="1924352">
                <a:moveTo>
                  <a:pt x="0" y="1924352"/>
                </a:moveTo>
                <a:lnTo>
                  <a:pt x="1979712" y="1924352"/>
                </a:lnTo>
                <a:lnTo>
                  <a:pt x="1979712" y="1488945"/>
                </a:lnTo>
                <a:lnTo>
                  <a:pt x="1116124" y="0"/>
                </a:lnTo>
                <a:close/>
              </a:path>
            </a:pathLst>
          </a:custGeom>
          <a:solidFill>
            <a:srgbClr val="2963A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/>
        </p:nvSpPr>
        <p:spPr>
          <a:xfrm rot="2217044">
            <a:off x="6862026" y="269489"/>
            <a:ext cx="1224136" cy="1055290"/>
          </a:xfrm>
          <a:prstGeom prst="triangle">
            <a:avLst/>
          </a:prstGeom>
          <a:solidFill>
            <a:srgbClr val="FAD03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 rot="19836011" flipH="1">
            <a:off x="846879" y="3388038"/>
            <a:ext cx="1426852" cy="1230045"/>
          </a:xfrm>
          <a:prstGeom prst="triangle">
            <a:avLst/>
          </a:prstGeom>
          <a:solidFill>
            <a:srgbClr val="FAD03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2326282">
            <a:off x="953137" y="3591641"/>
            <a:ext cx="581528" cy="501317"/>
          </a:xfrm>
          <a:prstGeom prst="triangl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9273718" flipH="1">
            <a:off x="7401200" y="682374"/>
            <a:ext cx="581528" cy="501317"/>
          </a:xfrm>
          <a:prstGeom prst="triangl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 descr="C:\Users\SeongYun\Desktop\다운로드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102872"/>
            <a:ext cx="494599" cy="48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11682" y="119285"/>
            <a:ext cx="274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lt"/>
              </a:rPr>
              <a:t>함수</a:t>
            </a:r>
            <a:r>
              <a:rPr lang="en-US" altLang="ko-KR" dirty="0">
                <a:latin typeface="+mn-lt"/>
              </a:rPr>
              <a:t>(</a:t>
            </a:r>
            <a:r>
              <a:rPr lang="en-US" altLang="ko-KR" dirty="0">
                <a:latin typeface="Copperplate Gothic Light" pitchFamily="34" charset="0"/>
              </a:rPr>
              <a:t>function</a:t>
            </a:r>
            <a:r>
              <a:rPr lang="en-US" altLang="ko-KR" dirty="0">
                <a:latin typeface="+mn-lt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E3998245-5FF6-4741-B520-4A0099E075D2}"/>
              </a:ext>
            </a:extLst>
          </p:cNvPr>
          <p:cNvSpPr txBox="1"/>
          <p:nvPr/>
        </p:nvSpPr>
        <p:spPr>
          <a:xfrm>
            <a:off x="683568" y="709634"/>
            <a:ext cx="379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*</a:t>
            </a:r>
            <a:r>
              <a:rPr lang="ko-KR" altLang="en-US" dirty="0" err="1">
                <a:latin typeface="+mn-ea"/>
                <a:ea typeface="+mn-ea"/>
              </a:rPr>
              <a:t>반환값과</a:t>
            </a:r>
            <a:r>
              <a:rPr lang="ko-KR" altLang="en-US" dirty="0">
                <a:latin typeface="+mn-ea"/>
                <a:ea typeface="+mn-ea"/>
              </a:rPr>
              <a:t> 매개변수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6238011B-FBBE-4BC1-B076-2DE2CA92F8E9}"/>
              </a:ext>
            </a:extLst>
          </p:cNvPr>
          <p:cNvSpPr txBox="1"/>
          <p:nvPr/>
        </p:nvSpPr>
        <p:spPr>
          <a:xfrm>
            <a:off x="683568" y="1156487"/>
            <a:ext cx="3119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n-ea"/>
                <a:ea typeface="+mn-ea"/>
              </a:rPr>
              <a:t>매개변수 전달</a:t>
            </a:r>
            <a:endParaRPr lang="en-US" altLang="ko-KR" sz="1400" dirty="0">
              <a:latin typeface="+mn-ea"/>
              <a:ea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B094CB53-AB90-4960-A97C-390E239463C9}"/>
              </a:ext>
            </a:extLst>
          </p:cNvPr>
          <p:cNvSpPr txBox="1"/>
          <p:nvPr/>
        </p:nvSpPr>
        <p:spPr>
          <a:xfrm>
            <a:off x="686325" y="1464264"/>
            <a:ext cx="42457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1. </a:t>
            </a:r>
            <a:r>
              <a:rPr lang="ko-KR" altLang="en-US" sz="1400" dirty="0">
                <a:latin typeface="+mj-ea"/>
                <a:ea typeface="+mj-ea"/>
              </a:rPr>
              <a:t>매개변수 개수를 지정해 전달하는 법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</a:rPr>
              <a:t>2. </a:t>
            </a:r>
            <a:r>
              <a:rPr lang="ko-KR" altLang="en-US" sz="1400" dirty="0">
                <a:latin typeface="+mj-ea"/>
                <a:ea typeface="+mj-ea"/>
              </a:rPr>
              <a:t>기본값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-US" altLang="ko-KR" sz="1400" dirty="0">
                <a:latin typeface="+mn-ea"/>
                <a:ea typeface="+mn-ea"/>
              </a:rPr>
              <a:t>default)</a:t>
            </a:r>
            <a:r>
              <a:rPr lang="ko-KR" altLang="en-US" sz="1400" dirty="0">
                <a:latin typeface="+mn-ea"/>
                <a:ea typeface="+mn-ea"/>
              </a:rPr>
              <a:t>을 설정해 놓고 전달하는 법</a:t>
            </a:r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3. </a:t>
            </a:r>
            <a:r>
              <a:rPr lang="ko-KR" altLang="en-US" sz="1400" dirty="0">
                <a:latin typeface="+mn-ea"/>
                <a:ea typeface="+mn-ea"/>
              </a:rPr>
              <a:t>개수를 지정하지 않고 전달하는 법</a:t>
            </a:r>
            <a:endParaRPr lang="en-US" altLang="ko-KR" sz="1400" dirty="0">
              <a:latin typeface="+mn-ea"/>
              <a:ea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431F433-B45F-44CF-92AE-21C062607A27}"/>
              </a:ext>
            </a:extLst>
          </p:cNvPr>
          <p:cNvSpPr txBox="1"/>
          <p:nvPr/>
        </p:nvSpPr>
        <p:spPr>
          <a:xfrm>
            <a:off x="2411760" y="2506086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  <a:ea typeface="+mn-ea"/>
              </a:rPr>
              <a:t>1. </a:t>
            </a:r>
            <a:r>
              <a:rPr lang="ko-KR" altLang="en-US" sz="1400" dirty="0">
                <a:latin typeface="+mn-ea"/>
                <a:ea typeface="+mn-ea"/>
              </a:rPr>
              <a:t>매개변수 개수를 지정해 전달하는 법</a:t>
            </a:r>
            <a:endParaRPr lang="en-US" altLang="ko-KR" sz="1400" dirty="0">
              <a:latin typeface="+mn-ea"/>
              <a:ea typeface="+mn-ea"/>
            </a:endParaRPr>
          </a:p>
          <a:p>
            <a:endParaRPr lang="en-US" altLang="ko-KR" sz="1400" dirty="0"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702E424-F43B-4FF3-8CFC-E0AA81EA01AE}"/>
              </a:ext>
            </a:extLst>
          </p:cNvPr>
          <p:cNvSpPr txBox="1"/>
          <p:nvPr/>
        </p:nvSpPr>
        <p:spPr>
          <a:xfrm>
            <a:off x="3035310" y="3219148"/>
            <a:ext cx="37934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ea"/>
                <a:ea typeface="+mj-ea"/>
              </a:rPr>
              <a:t>Ex) </a:t>
            </a:r>
          </a:p>
          <a:p>
            <a:r>
              <a:rPr lang="en-US" altLang="ko-KR" sz="1100" dirty="0">
                <a:latin typeface="+mj-ea"/>
                <a:ea typeface="+mj-ea"/>
              </a:rPr>
              <a:t>def fun1(</a:t>
            </a:r>
            <a:r>
              <a:rPr lang="en-US" altLang="ko-KR" sz="1100" dirty="0">
                <a:highlight>
                  <a:srgbClr val="FFFF00"/>
                </a:highlight>
                <a:latin typeface="+mj-ea"/>
                <a:ea typeface="+mj-ea"/>
              </a:rPr>
              <a:t>v1, v2</a:t>
            </a:r>
            <a:r>
              <a:rPr lang="en-US" altLang="ko-KR" sz="1100" dirty="0">
                <a:latin typeface="+mj-ea"/>
                <a:ea typeface="+mj-ea"/>
              </a:rPr>
              <a:t>) : </a:t>
            </a:r>
          </a:p>
          <a:p>
            <a:r>
              <a:rPr lang="en-US" altLang="ko-KR" sz="1100" dirty="0">
                <a:latin typeface="+mj-ea"/>
                <a:ea typeface="+mj-ea"/>
              </a:rPr>
              <a:t>	result = 0	</a:t>
            </a:r>
          </a:p>
          <a:p>
            <a:r>
              <a:rPr lang="en-US" altLang="ko-KR" sz="1100" dirty="0">
                <a:latin typeface="+mj-ea"/>
                <a:ea typeface="+mj-ea"/>
              </a:rPr>
              <a:t>	result = v1 + v2</a:t>
            </a:r>
          </a:p>
          <a:p>
            <a:r>
              <a:rPr lang="en-US" altLang="ko-KR" sz="1100" dirty="0">
                <a:latin typeface="+mj-ea"/>
                <a:ea typeface="+mj-ea"/>
              </a:rPr>
              <a:t>	return result</a:t>
            </a:r>
          </a:p>
          <a:p>
            <a:endParaRPr lang="en-US" altLang="ko-KR" sz="11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5533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>
            <a:off x="1" y="3219148"/>
            <a:ext cx="1983991" cy="1924352"/>
          </a:xfrm>
          <a:custGeom>
            <a:avLst/>
            <a:gdLst/>
            <a:ahLst/>
            <a:cxnLst/>
            <a:rect l="l" t="t" r="r" b="b"/>
            <a:pathLst>
              <a:path w="1983991" h="1924352">
                <a:moveTo>
                  <a:pt x="867867" y="0"/>
                </a:moveTo>
                <a:lnTo>
                  <a:pt x="1983991" y="1924352"/>
                </a:lnTo>
                <a:lnTo>
                  <a:pt x="0" y="1924352"/>
                </a:lnTo>
                <a:lnTo>
                  <a:pt x="0" y="1496323"/>
                </a:lnTo>
                <a:close/>
              </a:path>
            </a:pathLst>
          </a:custGeom>
          <a:solidFill>
            <a:srgbClr val="2963A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flipV="1">
            <a:off x="7164288" y="355"/>
            <a:ext cx="1979712" cy="1924352"/>
          </a:xfrm>
          <a:custGeom>
            <a:avLst/>
            <a:gdLst/>
            <a:ahLst/>
            <a:cxnLst/>
            <a:rect l="l" t="t" r="r" b="b"/>
            <a:pathLst>
              <a:path w="1979712" h="1924352">
                <a:moveTo>
                  <a:pt x="0" y="1924352"/>
                </a:moveTo>
                <a:lnTo>
                  <a:pt x="1979712" y="1924352"/>
                </a:lnTo>
                <a:lnTo>
                  <a:pt x="1979712" y="1488945"/>
                </a:lnTo>
                <a:lnTo>
                  <a:pt x="1116124" y="0"/>
                </a:lnTo>
                <a:close/>
              </a:path>
            </a:pathLst>
          </a:custGeom>
          <a:solidFill>
            <a:srgbClr val="2963A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/>
        </p:nvSpPr>
        <p:spPr>
          <a:xfrm rot="2217044">
            <a:off x="6862026" y="269489"/>
            <a:ext cx="1224136" cy="1055290"/>
          </a:xfrm>
          <a:prstGeom prst="triangle">
            <a:avLst/>
          </a:prstGeom>
          <a:solidFill>
            <a:srgbClr val="FAD03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 rot="19836011" flipH="1">
            <a:off x="846879" y="3388038"/>
            <a:ext cx="1426852" cy="1230045"/>
          </a:xfrm>
          <a:prstGeom prst="triangle">
            <a:avLst/>
          </a:prstGeom>
          <a:solidFill>
            <a:srgbClr val="FAD03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2326282">
            <a:off x="953137" y="3591641"/>
            <a:ext cx="581528" cy="501317"/>
          </a:xfrm>
          <a:prstGeom prst="triangl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9273718" flipH="1">
            <a:off x="7401200" y="682374"/>
            <a:ext cx="581528" cy="501317"/>
          </a:xfrm>
          <a:prstGeom prst="triangl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 descr="C:\Users\SeongYun\Desktop\다운로드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102872"/>
            <a:ext cx="494599" cy="48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11682" y="119285"/>
            <a:ext cx="274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lt"/>
              </a:rPr>
              <a:t>함수</a:t>
            </a:r>
            <a:r>
              <a:rPr lang="en-US" altLang="ko-KR" dirty="0">
                <a:latin typeface="+mn-lt"/>
              </a:rPr>
              <a:t>(</a:t>
            </a:r>
            <a:r>
              <a:rPr lang="en-US" altLang="ko-KR" dirty="0">
                <a:latin typeface="Copperplate Gothic Light" pitchFamily="34" charset="0"/>
              </a:rPr>
              <a:t>function</a:t>
            </a:r>
            <a:r>
              <a:rPr lang="en-US" altLang="ko-KR" dirty="0">
                <a:latin typeface="+mn-lt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E3998245-5FF6-4741-B520-4A0099E075D2}"/>
              </a:ext>
            </a:extLst>
          </p:cNvPr>
          <p:cNvSpPr txBox="1"/>
          <p:nvPr/>
        </p:nvSpPr>
        <p:spPr>
          <a:xfrm>
            <a:off x="683568" y="709634"/>
            <a:ext cx="379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*</a:t>
            </a:r>
            <a:r>
              <a:rPr lang="ko-KR" altLang="en-US" dirty="0" err="1">
                <a:latin typeface="+mn-ea"/>
                <a:ea typeface="+mn-ea"/>
              </a:rPr>
              <a:t>반환값과</a:t>
            </a:r>
            <a:r>
              <a:rPr lang="ko-KR" altLang="en-US" dirty="0">
                <a:latin typeface="+mn-ea"/>
                <a:ea typeface="+mn-ea"/>
              </a:rPr>
              <a:t> 매개변수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B094CB53-AB90-4960-A97C-390E239463C9}"/>
              </a:ext>
            </a:extLst>
          </p:cNvPr>
          <p:cNvSpPr txBox="1"/>
          <p:nvPr/>
        </p:nvSpPr>
        <p:spPr>
          <a:xfrm>
            <a:off x="683568" y="1210248"/>
            <a:ext cx="424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2. </a:t>
            </a:r>
            <a:r>
              <a:rPr lang="ko-KR" altLang="en-US" sz="1400" dirty="0">
                <a:latin typeface="+mj-ea"/>
                <a:ea typeface="+mj-ea"/>
              </a:rPr>
              <a:t>기본값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-US" altLang="ko-KR" sz="1400" dirty="0">
                <a:latin typeface="+mn-ea"/>
                <a:ea typeface="+mn-ea"/>
              </a:rPr>
              <a:t>default)</a:t>
            </a:r>
            <a:r>
              <a:rPr lang="ko-KR" altLang="en-US" sz="1400" dirty="0">
                <a:latin typeface="+mn-ea"/>
                <a:ea typeface="+mn-ea"/>
              </a:rPr>
              <a:t>을 설정해 놓고 전달하는 법</a:t>
            </a:r>
            <a:endParaRPr lang="en-US" altLang="ko-KR" sz="1400" dirty="0"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702E424-F43B-4FF3-8CFC-E0AA81EA01AE}"/>
              </a:ext>
            </a:extLst>
          </p:cNvPr>
          <p:cNvSpPr txBox="1"/>
          <p:nvPr/>
        </p:nvSpPr>
        <p:spPr>
          <a:xfrm>
            <a:off x="1331640" y="1754625"/>
            <a:ext cx="37934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ea"/>
                <a:ea typeface="+mj-ea"/>
              </a:rPr>
              <a:t>Ex) </a:t>
            </a:r>
          </a:p>
          <a:p>
            <a:r>
              <a:rPr lang="en-US" altLang="ko-KR" sz="1100" dirty="0">
                <a:latin typeface="+mj-ea"/>
                <a:ea typeface="+mj-ea"/>
              </a:rPr>
              <a:t>def fun3(</a:t>
            </a:r>
            <a:r>
              <a:rPr lang="en-US" altLang="ko-KR" sz="1100" dirty="0">
                <a:highlight>
                  <a:srgbClr val="FFFF00"/>
                </a:highlight>
                <a:latin typeface="+mj-ea"/>
                <a:ea typeface="+mj-ea"/>
              </a:rPr>
              <a:t>v1, v2, v3 = 0</a:t>
            </a:r>
            <a:r>
              <a:rPr lang="en-US" altLang="ko-KR" sz="1100" dirty="0">
                <a:latin typeface="+mj-ea"/>
                <a:ea typeface="+mj-ea"/>
              </a:rPr>
              <a:t>) : </a:t>
            </a:r>
          </a:p>
          <a:p>
            <a:r>
              <a:rPr lang="en-US" altLang="ko-KR" sz="1100" dirty="0">
                <a:latin typeface="+mj-ea"/>
                <a:ea typeface="+mj-ea"/>
              </a:rPr>
              <a:t>	result = 0	</a:t>
            </a:r>
          </a:p>
          <a:p>
            <a:r>
              <a:rPr lang="en-US" altLang="ko-KR" sz="1100" dirty="0">
                <a:latin typeface="+mj-ea"/>
                <a:ea typeface="+mj-ea"/>
              </a:rPr>
              <a:t>	result = v1 + v2 + v3</a:t>
            </a:r>
          </a:p>
          <a:p>
            <a:r>
              <a:rPr lang="en-US" altLang="ko-KR" sz="1100" dirty="0">
                <a:latin typeface="+mj-ea"/>
                <a:ea typeface="+mj-ea"/>
              </a:rPr>
              <a:t>	return result</a:t>
            </a:r>
          </a:p>
          <a:p>
            <a:endParaRPr lang="en-US" altLang="ko-KR" sz="1100" dirty="0"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DAB5269-0188-4103-88F9-1D96768B2949}"/>
              </a:ext>
            </a:extLst>
          </p:cNvPr>
          <p:cNvSpPr txBox="1"/>
          <p:nvPr/>
        </p:nvSpPr>
        <p:spPr>
          <a:xfrm>
            <a:off x="3795034" y="2570316"/>
            <a:ext cx="424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3. </a:t>
            </a:r>
            <a:r>
              <a:rPr lang="ko-KR" altLang="en-US" sz="1400" dirty="0">
                <a:latin typeface="+mj-ea"/>
                <a:ea typeface="+mj-ea"/>
              </a:rPr>
              <a:t>개수를 지정하지 않고 전달하는 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DADC39A-A207-4139-BCED-932A4DC887FA}"/>
              </a:ext>
            </a:extLst>
          </p:cNvPr>
          <p:cNvSpPr txBox="1"/>
          <p:nvPr/>
        </p:nvSpPr>
        <p:spPr>
          <a:xfrm>
            <a:off x="3795034" y="2862621"/>
            <a:ext cx="4680520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ea"/>
                <a:ea typeface="+mj-ea"/>
              </a:rPr>
              <a:t>Ex) </a:t>
            </a:r>
          </a:p>
          <a:p>
            <a:r>
              <a:rPr lang="en-US" altLang="ko-KR" sz="1100" dirty="0">
                <a:latin typeface="+mj-ea"/>
                <a:ea typeface="+mj-ea"/>
              </a:rPr>
              <a:t>def fun3(</a:t>
            </a:r>
            <a:r>
              <a:rPr lang="en-US" altLang="ko-KR" sz="1100" dirty="0">
                <a:highlight>
                  <a:srgbClr val="FFFF00"/>
                </a:highlight>
                <a:latin typeface="+mj-ea"/>
                <a:ea typeface="+mj-ea"/>
              </a:rPr>
              <a:t>*v1</a:t>
            </a:r>
            <a:r>
              <a:rPr lang="en-US" altLang="ko-KR" sz="1100" dirty="0">
                <a:latin typeface="+mj-ea"/>
                <a:ea typeface="+mj-ea"/>
              </a:rPr>
              <a:t>) : </a:t>
            </a:r>
          </a:p>
          <a:p>
            <a:r>
              <a:rPr lang="en-US" altLang="ko-KR" sz="1100" dirty="0">
                <a:latin typeface="+mj-ea"/>
                <a:ea typeface="+mj-ea"/>
              </a:rPr>
              <a:t>	result = 0	</a:t>
            </a:r>
          </a:p>
          <a:p>
            <a:r>
              <a:rPr lang="en-US" altLang="ko-KR" sz="1100" dirty="0">
                <a:latin typeface="+mj-ea"/>
                <a:ea typeface="+mj-ea"/>
              </a:rPr>
              <a:t>	</a:t>
            </a:r>
            <a:r>
              <a:rPr lang="en-US" altLang="ko-KR" sz="1100" dirty="0">
                <a:highlight>
                  <a:srgbClr val="FFFF00"/>
                </a:highlight>
                <a:latin typeface="+mj-ea"/>
                <a:ea typeface="+mj-ea"/>
              </a:rPr>
              <a:t>for num in v1 :   #</a:t>
            </a:r>
            <a:r>
              <a:rPr lang="ko-KR" altLang="en-US" sz="1100" dirty="0">
                <a:highlight>
                  <a:srgbClr val="FFFF00"/>
                </a:highlight>
                <a:latin typeface="+mj-ea"/>
                <a:ea typeface="+mj-ea"/>
              </a:rPr>
              <a:t>매개변수가 </a:t>
            </a:r>
            <a:r>
              <a:rPr lang="ko-KR" altLang="en-US" sz="1100" dirty="0" err="1">
                <a:highlight>
                  <a:srgbClr val="FFFF00"/>
                </a:highlight>
                <a:latin typeface="+mj-ea"/>
                <a:ea typeface="+mj-ea"/>
              </a:rPr>
              <a:t>튜플형식으로</a:t>
            </a:r>
            <a:r>
              <a:rPr lang="ko-KR" altLang="en-US" sz="1100" dirty="0">
                <a:highlight>
                  <a:srgbClr val="FFFF00"/>
                </a:highlight>
                <a:latin typeface="+mj-ea"/>
                <a:ea typeface="+mj-ea"/>
              </a:rPr>
              <a:t> 넘어온다</a:t>
            </a:r>
            <a:r>
              <a:rPr lang="en-US" altLang="ko-KR" sz="1100" dirty="0">
                <a:highlight>
                  <a:srgbClr val="FFFF00"/>
                </a:highlight>
                <a:latin typeface="+mj-ea"/>
                <a:ea typeface="+mj-ea"/>
              </a:rPr>
              <a:t>. ()</a:t>
            </a:r>
          </a:p>
          <a:p>
            <a:r>
              <a:rPr lang="en-US" altLang="ko-KR" sz="1100" dirty="0">
                <a:latin typeface="+mj-ea"/>
                <a:ea typeface="+mj-ea"/>
              </a:rPr>
              <a:t>		result = result + num</a:t>
            </a:r>
          </a:p>
          <a:p>
            <a:r>
              <a:rPr lang="en-US" altLang="ko-KR" sz="1100" dirty="0">
                <a:latin typeface="+mj-ea"/>
                <a:ea typeface="+mj-ea"/>
              </a:rPr>
              <a:t>	return result</a:t>
            </a:r>
          </a:p>
          <a:p>
            <a:r>
              <a:rPr lang="en-US" altLang="ko-KR" sz="1100" dirty="0">
                <a:latin typeface="+mj-ea"/>
                <a:ea typeface="+mj-ea"/>
              </a:rPr>
              <a:t>Hap</a:t>
            </a:r>
            <a:r>
              <a:rPr lang="ko-KR" altLang="en-US" sz="1100" dirty="0">
                <a:latin typeface="+mj-ea"/>
                <a:ea typeface="+mj-ea"/>
              </a:rPr>
              <a:t> </a:t>
            </a:r>
            <a:r>
              <a:rPr lang="en-US" altLang="ko-KR" sz="1100" dirty="0">
                <a:latin typeface="+mj-ea"/>
                <a:ea typeface="+mj-ea"/>
              </a:rPr>
              <a:t>=</a:t>
            </a:r>
            <a:r>
              <a:rPr lang="ko-KR" altLang="en-US" sz="1100" dirty="0">
                <a:latin typeface="+mj-ea"/>
                <a:ea typeface="+mj-ea"/>
              </a:rPr>
              <a:t> </a:t>
            </a:r>
            <a:r>
              <a:rPr lang="en-US" altLang="ko-KR" sz="1100" dirty="0">
                <a:latin typeface="+mj-ea"/>
                <a:ea typeface="+mj-ea"/>
              </a:rPr>
              <a:t>0</a:t>
            </a:r>
          </a:p>
          <a:p>
            <a:r>
              <a:rPr lang="en-US" altLang="ko-KR" sz="1100" dirty="0">
                <a:latin typeface="+mj-ea"/>
                <a:ea typeface="+mj-ea"/>
              </a:rPr>
              <a:t>Hap = fun3(10, 20)</a:t>
            </a:r>
          </a:p>
          <a:p>
            <a:r>
              <a:rPr lang="en-US" altLang="ko-KR" sz="1100" dirty="0">
                <a:latin typeface="+mj-ea"/>
                <a:ea typeface="+mj-ea"/>
              </a:rPr>
              <a:t>Print(“</a:t>
            </a:r>
            <a:r>
              <a:rPr lang="ko-KR" altLang="en-US" sz="1100" dirty="0">
                <a:latin typeface="+mj-ea"/>
                <a:ea typeface="+mj-ea"/>
              </a:rPr>
              <a:t>호출결과 </a:t>
            </a:r>
            <a:r>
              <a:rPr lang="en-US" altLang="ko-KR" sz="1100" dirty="0">
                <a:latin typeface="+mj-ea"/>
                <a:ea typeface="+mj-ea"/>
              </a:rPr>
              <a:t>: %d” % Hap)      </a:t>
            </a:r>
            <a:r>
              <a:rPr lang="en-US" altLang="ko-KR" sz="1100" dirty="0">
                <a:highlight>
                  <a:srgbClr val="FFFF00"/>
                </a:highlight>
                <a:latin typeface="+mj-ea"/>
                <a:ea typeface="+mj-ea"/>
              </a:rPr>
              <a:t> #*v1</a:t>
            </a:r>
            <a:r>
              <a:rPr lang="ko-KR" altLang="en-US" sz="1100" dirty="0">
                <a:highlight>
                  <a:srgbClr val="FFFF00"/>
                </a:highlight>
                <a:latin typeface="+mj-ea"/>
                <a:ea typeface="+mj-ea"/>
              </a:rPr>
              <a:t> </a:t>
            </a:r>
            <a:r>
              <a:rPr lang="en-US" altLang="ko-KR" sz="1100" dirty="0">
                <a:highlight>
                  <a:srgbClr val="FFFF00"/>
                </a:highlight>
                <a:latin typeface="+mj-ea"/>
                <a:ea typeface="+mj-ea"/>
              </a:rPr>
              <a:t>=&gt;</a:t>
            </a:r>
            <a:r>
              <a:rPr lang="ko-KR" altLang="en-US" sz="1100" dirty="0">
                <a:highlight>
                  <a:srgbClr val="FFFF00"/>
                </a:highlight>
                <a:latin typeface="+mj-ea"/>
                <a:ea typeface="+mj-ea"/>
              </a:rPr>
              <a:t> </a:t>
            </a:r>
            <a:r>
              <a:rPr lang="en-US" altLang="ko-KR" sz="1100" dirty="0">
                <a:highlight>
                  <a:srgbClr val="FFFF00"/>
                </a:highlight>
                <a:latin typeface="+mj-ea"/>
                <a:ea typeface="+mj-ea"/>
              </a:rPr>
              <a:t>(10,</a:t>
            </a:r>
            <a:r>
              <a:rPr lang="ko-KR" altLang="en-US" sz="1100" dirty="0">
                <a:highlight>
                  <a:srgbClr val="FFFF00"/>
                </a:highlight>
                <a:latin typeface="+mj-ea"/>
                <a:ea typeface="+mj-ea"/>
              </a:rPr>
              <a:t> </a:t>
            </a:r>
            <a:r>
              <a:rPr lang="en-US" altLang="ko-KR" sz="1100" dirty="0">
                <a:highlight>
                  <a:srgbClr val="FFFF00"/>
                </a:highlight>
                <a:latin typeface="+mj-ea"/>
                <a:ea typeface="+mj-ea"/>
              </a:rPr>
              <a:t>20)</a:t>
            </a:r>
          </a:p>
          <a:p>
            <a:endParaRPr lang="en-US" altLang="ko-KR" sz="1100" dirty="0">
              <a:latin typeface="+mj-ea"/>
              <a:ea typeface="+mj-ea"/>
            </a:endParaRPr>
          </a:p>
          <a:p>
            <a:r>
              <a:rPr lang="en-US" altLang="ko-KR" sz="1100" dirty="0">
                <a:latin typeface="+mj-ea"/>
                <a:ea typeface="+mj-ea"/>
              </a:rPr>
              <a:t>&gt;&gt;</a:t>
            </a:r>
            <a:r>
              <a:rPr lang="ko-KR" altLang="en-US" sz="1100" dirty="0">
                <a:latin typeface="+mj-ea"/>
                <a:ea typeface="+mj-ea"/>
              </a:rPr>
              <a:t>호출결과 </a:t>
            </a:r>
            <a:r>
              <a:rPr lang="en-US" altLang="ko-KR" sz="1100" dirty="0">
                <a:latin typeface="+mj-ea"/>
                <a:ea typeface="+mj-ea"/>
              </a:rPr>
              <a:t>: 30</a:t>
            </a:r>
          </a:p>
        </p:txBody>
      </p:sp>
    </p:spTree>
    <p:extLst>
      <p:ext uri="{BB962C8B-B14F-4D97-AF65-F5344CB8AC3E}">
        <p14:creationId xmlns:p14="http://schemas.microsoft.com/office/powerpoint/2010/main" val="2657691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>
            <a:off x="1" y="3219148"/>
            <a:ext cx="1983991" cy="1924352"/>
          </a:xfrm>
          <a:custGeom>
            <a:avLst/>
            <a:gdLst/>
            <a:ahLst/>
            <a:cxnLst/>
            <a:rect l="l" t="t" r="r" b="b"/>
            <a:pathLst>
              <a:path w="1983991" h="1924352">
                <a:moveTo>
                  <a:pt x="867867" y="0"/>
                </a:moveTo>
                <a:lnTo>
                  <a:pt x="1983991" y="1924352"/>
                </a:lnTo>
                <a:lnTo>
                  <a:pt x="0" y="1924352"/>
                </a:lnTo>
                <a:lnTo>
                  <a:pt x="0" y="1496323"/>
                </a:lnTo>
                <a:close/>
              </a:path>
            </a:pathLst>
          </a:custGeom>
          <a:solidFill>
            <a:srgbClr val="2963A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flipV="1">
            <a:off x="7164288" y="355"/>
            <a:ext cx="1979712" cy="1924352"/>
          </a:xfrm>
          <a:custGeom>
            <a:avLst/>
            <a:gdLst/>
            <a:ahLst/>
            <a:cxnLst/>
            <a:rect l="l" t="t" r="r" b="b"/>
            <a:pathLst>
              <a:path w="1979712" h="1924352">
                <a:moveTo>
                  <a:pt x="0" y="1924352"/>
                </a:moveTo>
                <a:lnTo>
                  <a:pt x="1979712" y="1924352"/>
                </a:lnTo>
                <a:lnTo>
                  <a:pt x="1979712" y="1488945"/>
                </a:lnTo>
                <a:lnTo>
                  <a:pt x="1116124" y="0"/>
                </a:lnTo>
                <a:close/>
              </a:path>
            </a:pathLst>
          </a:custGeom>
          <a:solidFill>
            <a:srgbClr val="2963A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/>
        </p:nvSpPr>
        <p:spPr>
          <a:xfrm rot="2217044">
            <a:off x="6862026" y="269489"/>
            <a:ext cx="1224136" cy="1055290"/>
          </a:xfrm>
          <a:prstGeom prst="triangle">
            <a:avLst/>
          </a:prstGeom>
          <a:solidFill>
            <a:srgbClr val="FAD03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 rot="19836011" flipH="1">
            <a:off x="846879" y="3388038"/>
            <a:ext cx="1426852" cy="1230045"/>
          </a:xfrm>
          <a:prstGeom prst="triangle">
            <a:avLst/>
          </a:prstGeom>
          <a:solidFill>
            <a:srgbClr val="FAD03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2326282">
            <a:off x="953137" y="3591641"/>
            <a:ext cx="581528" cy="501317"/>
          </a:xfrm>
          <a:prstGeom prst="triangl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9273718" flipH="1">
            <a:off x="7401200" y="682374"/>
            <a:ext cx="581528" cy="501317"/>
          </a:xfrm>
          <a:prstGeom prst="triangl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 descr="C:\Users\SeongYun\Desktop\다운로드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102872"/>
            <a:ext cx="494599" cy="48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11682" y="119285"/>
            <a:ext cx="274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lt"/>
              </a:rPr>
              <a:t>모듈</a:t>
            </a:r>
            <a:r>
              <a:rPr lang="en-US" altLang="ko-KR" dirty="0">
                <a:latin typeface="+mn-lt"/>
              </a:rPr>
              <a:t>(</a:t>
            </a:r>
            <a:r>
              <a:rPr lang="en-US" altLang="ko-KR" dirty="0">
                <a:latin typeface="Copperplate Gothic Light" pitchFamily="34" charset="0"/>
              </a:rPr>
              <a:t>Module</a:t>
            </a:r>
            <a:r>
              <a:rPr lang="en-US" altLang="ko-KR" dirty="0">
                <a:latin typeface="+mn-lt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E3998245-5FF6-4741-B520-4A0099E075D2}"/>
              </a:ext>
            </a:extLst>
          </p:cNvPr>
          <p:cNvSpPr txBox="1"/>
          <p:nvPr/>
        </p:nvSpPr>
        <p:spPr>
          <a:xfrm>
            <a:off x="683568" y="709634"/>
            <a:ext cx="379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*</a:t>
            </a:r>
            <a:r>
              <a:rPr lang="ko-KR" altLang="en-US" dirty="0">
                <a:latin typeface="+mn-ea"/>
                <a:ea typeface="+mn-ea"/>
              </a:rPr>
              <a:t>모듈이란</a:t>
            </a:r>
            <a:r>
              <a:rPr lang="en-US" altLang="ko-KR" dirty="0">
                <a:latin typeface="+mn-ea"/>
                <a:ea typeface="+mn-ea"/>
              </a:rPr>
              <a:t>?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B094CB53-AB90-4960-A97C-390E239463C9}"/>
              </a:ext>
            </a:extLst>
          </p:cNvPr>
          <p:cNvSpPr txBox="1"/>
          <p:nvPr/>
        </p:nvSpPr>
        <p:spPr>
          <a:xfrm>
            <a:off x="766323" y="1210452"/>
            <a:ext cx="424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모듈은 함수의 집합이다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endParaRPr lang="en-US" altLang="ko-KR" sz="1400" dirty="0">
              <a:latin typeface="+mn-ea"/>
              <a:ea typeface="+mn-ea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xmlns="" id="{03B3FA00-2723-478D-A9A5-468055AA51BC}"/>
              </a:ext>
            </a:extLst>
          </p:cNvPr>
          <p:cNvSpPr/>
          <p:nvPr/>
        </p:nvSpPr>
        <p:spPr>
          <a:xfrm>
            <a:off x="4071939" y="1779662"/>
            <a:ext cx="1880198" cy="10081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func1() </a:t>
            </a:r>
            <a:r>
              <a:rPr lang="ko-KR" altLang="en-US" sz="1400" dirty="0">
                <a:solidFill>
                  <a:schemeClr val="tx1"/>
                </a:solidFill>
              </a:rPr>
              <a:t>함수 선언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func2() </a:t>
            </a:r>
            <a:r>
              <a:rPr lang="ko-KR" altLang="en-US" sz="1400" dirty="0">
                <a:solidFill>
                  <a:schemeClr val="tx1"/>
                </a:solidFill>
              </a:rPr>
              <a:t>함수 선언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func3() </a:t>
            </a:r>
            <a:r>
              <a:rPr lang="ko-KR" altLang="en-US" sz="1400" dirty="0">
                <a:solidFill>
                  <a:schemeClr val="tx1"/>
                </a:solidFill>
              </a:rPr>
              <a:t>함수 선언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64377A4-FEA1-4AD9-A111-986648FD4A6F}"/>
              </a:ext>
            </a:extLst>
          </p:cNvPr>
          <p:cNvSpPr txBox="1"/>
          <p:nvPr/>
        </p:nvSpPr>
        <p:spPr>
          <a:xfrm>
            <a:off x="4628684" y="1464852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  <a:ea typeface="+mn-ea"/>
              </a:rPr>
              <a:t>Module1.py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xmlns="" id="{26BE71A0-E286-489F-8F7C-3E8023EBCB96}"/>
              </a:ext>
            </a:extLst>
          </p:cNvPr>
          <p:cNvSpPr/>
          <p:nvPr/>
        </p:nvSpPr>
        <p:spPr>
          <a:xfrm>
            <a:off x="2706992" y="3364680"/>
            <a:ext cx="1880198" cy="12232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import Module1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func1() </a:t>
            </a:r>
            <a:r>
              <a:rPr lang="ko-KR" altLang="en-US" sz="1400" dirty="0">
                <a:solidFill>
                  <a:schemeClr val="tx1"/>
                </a:solidFill>
              </a:rPr>
              <a:t>함수 선언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func2() </a:t>
            </a:r>
            <a:r>
              <a:rPr lang="ko-KR" altLang="en-US" sz="1400" dirty="0">
                <a:solidFill>
                  <a:schemeClr val="tx1"/>
                </a:solidFill>
              </a:rPr>
              <a:t>함수 선언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func3() </a:t>
            </a:r>
            <a:r>
              <a:rPr lang="ko-KR" altLang="en-US" sz="1400" dirty="0">
                <a:solidFill>
                  <a:schemeClr val="tx1"/>
                </a:solidFill>
              </a:rPr>
              <a:t>함수 선언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A73E0E2-C51E-4D66-8F43-2300BDE82B9B}"/>
              </a:ext>
            </a:extLst>
          </p:cNvPr>
          <p:cNvSpPr txBox="1"/>
          <p:nvPr/>
        </p:nvSpPr>
        <p:spPr>
          <a:xfrm>
            <a:off x="3944059" y="3049871"/>
            <a:ext cx="588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  <a:ea typeface="+mn-ea"/>
              </a:rPr>
              <a:t>A.py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xmlns="" id="{10001467-8C81-42CD-AB27-8BEE7D81EB84}"/>
              </a:ext>
            </a:extLst>
          </p:cNvPr>
          <p:cNvSpPr/>
          <p:nvPr/>
        </p:nvSpPr>
        <p:spPr>
          <a:xfrm>
            <a:off x="5671439" y="3364681"/>
            <a:ext cx="1880198" cy="12232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import Module1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func1() </a:t>
            </a:r>
            <a:r>
              <a:rPr lang="ko-KR" altLang="en-US" sz="1400" dirty="0">
                <a:solidFill>
                  <a:schemeClr val="tx1"/>
                </a:solidFill>
              </a:rPr>
              <a:t>함수 선언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func2() </a:t>
            </a:r>
            <a:r>
              <a:rPr lang="ko-KR" altLang="en-US" sz="1400" dirty="0">
                <a:solidFill>
                  <a:schemeClr val="tx1"/>
                </a:solidFill>
              </a:rPr>
              <a:t>함수 선언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func3() </a:t>
            </a:r>
            <a:r>
              <a:rPr lang="ko-KR" altLang="en-US" sz="1400" dirty="0">
                <a:solidFill>
                  <a:schemeClr val="tx1"/>
                </a:solidFill>
              </a:rPr>
              <a:t>함수 선언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3C5120C7-3F3B-4042-A914-8F361D64DCF7}"/>
              </a:ext>
            </a:extLst>
          </p:cNvPr>
          <p:cNvSpPr txBox="1"/>
          <p:nvPr/>
        </p:nvSpPr>
        <p:spPr>
          <a:xfrm>
            <a:off x="6935697" y="3042217"/>
            <a:ext cx="588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  <a:ea typeface="+mn-ea"/>
              </a:rPr>
              <a:t>B.py</a:t>
            </a:r>
            <a:endParaRPr lang="ko-KR" altLang="en-US" sz="1600" dirty="0">
              <a:latin typeface="+mn-ea"/>
              <a:ea typeface="+mn-ea"/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xmlns="" id="{0DF13D08-B5A6-43AF-8DE3-A7408A598A0B}"/>
              </a:ext>
            </a:extLst>
          </p:cNvPr>
          <p:cNvCxnSpPr>
            <a:stCxn id="3" idx="1"/>
          </p:cNvCxnSpPr>
          <p:nvPr/>
        </p:nvCxnSpPr>
        <p:spPr>
          <a:xfrm rot="10800000" flipV="1">
            <a:off x="3444283" y="2283717"/>
            <a:ext cx="627656" cy="105637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xmlns="" id="{F1CF8DD6-1545-43B4-BA2F-B7446E0BD9BA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5952137" y="2283718"/>
            <a:ext cx="780103" cy="108096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577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>
            <a:off x="1" y="3219148"/>
            <a:ext cx="1983991" cy="1924352"/>
          </a:xfrm>
          <a:custGeom>
            <a:avLst/>
            <a:gdLst/>
            <a:ahLst/>
            <a:cxnLst/>
            <a:rect l="l" t="t" r="r" b="b"/>
            <a:pathLst>
              <a:path w="1983991" h="1924352">
                <a:moveTo>
                  <a:pt x="867867" y="0"/>
                </a:moveTo>
                <a:lnTo>
                  <a:pt x="1983991" y="1924352"/>
                </a:lnTo>
                <a:lnTo>
                  <a:pt x="0" y="1924352"/>
                </a:lnTo>
                <a:lnTo>
                  <a:pt x="0" y="1496323"/>
                </a:lnTo>
                <a:close/>
              </a:path>
            </a:pathLst>
          </a:custGeom>
          <a:solidFill>
            <a:srgbClr val="2963A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flipV="1">
            <a:off x="7164288" y="355"/>
            <a:ext cx="1979712" cy="1924352"/>
          </a:xfrm>
          <a:custGeom>
            <a:avLst/>
            <a:gdLst/>
            <a:ahLst/>
            <a:cxnLst/>
            <a:rect l="l" t="t" r="r" b="b"/>
            <a:pathLst>
              <a:path w="1979712" h="1924352">
                <a:moveTo>
                  <a:pt x="0" y="1924352"/>
                </a:moveTo>
                <a:lnTo>
                  <a:pt x="1979712" y="1924352"/>
                </a:lnTo>
                <a:lnTo>
                  <a:pt x="1979712" y="1488945"/>
                </a:lnTo>
                <a:lnTo>
                  <a:pt x="1116124" y="0"/>
                </a:lnTo>
                <a:close/>
              </a:path>
            </a:pathLst>
          </a:custGeom>
          <a:solidFill>
            <a:srgbClr val="2963A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/>
        </p:nvSpPr>
        <p:spPr>
          <a:xfrm rot="2217044">
            <a:off x="6862026" y="269489"/>
            <a:ext cx="1224136" cy="1055290"/>
          </a:xfrm>
          <a:prstGeom prst="triangle">
            <a:avLst/>
          </a:prstGeom>
          <a:solidFill>
            <a:srgbClr val="FAD03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 rot="19836011" flipH="1">
            <a:off x="846879" y="3388038"/>
            <a:ext cx="1426852" cy="1230045"/>
          </a:xfrm>
          <a:prstGeom prst="triangle">
            <a:avLst/>
          </a:prstGeom>
          <a:solidFill>
            <a:srgbClr val="FAD03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2326282">
            <a:off x="953137" y="3591641"/>
            <a:ext cx="581528" cy="501317"/>
          </a:xfrm>
          <a:prstGeom prst="triangl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9273718" flipH="1">
            <a:off x="7401200" y="682374"/>
            <a:ext cx="581528" cy="501317"/>
          </a:xfrm>
          <a:prstGeom prst="triangl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 descr="C:\Users\SeongYun\Desktop\다운로드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102872"/>
            <a:ext cx="494599" cy="48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11682" y="119285"/>
            <a:ext cx="274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lt"/>
              </a:rPr>
              <a:t>모듈</a:t>
            </a:r>
            <a:r>
              <a:rPr lang="en-US" altLang="ko-KR" dirty="0">
                <a:latin typeface="+mn-lt"/>
              </a:rPr>
              <a:t>(</a:t>
            </a:r>
            <a:r>
              <a:rPr lang="en-US" altLang="ko-KR" dirty="0">
                <a:latin typeface="Copperplate Gothic Light" pitchFamily="34" charset="0"/>
              </a:rPr>
              <a:t>Module</a:t>
            </a:r>
            <a:r>
              <a:rPr lang="en-US" altLang="ko-KR" dirty="0">
                <a:latin typeface="+mn-lt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E3998245-5FF6-4741-B520-4A0099E075D2}"/>
              </a:ext>
            </a:extLst>
          </p:cNvPr>
          <p:cNvSpPr txBox="1"/>
          <p:nvPr/>
        </p:nvSpPr>
        <p:spPr>
          <a:xfrm>
            <a:off x="683568" y="709634"/>
            <a:ext cx="379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*</a:t>
            </a:r>
            <a:r>
              <a:rPr lang="ko-KR" altLang="en-US" dirty="0">
                <a:latin typeface="+mn-ea"/>
                <a:ea typeface="+mn-ea"/>
              </a:rPr>
              <a:t>모듈의 생성과 사용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B094CB53-AB90-4960-A97C-390E239463C9}"/>
              </a:ext>
            </a:extLst>
          </p:cNvPr>
          <p:cNvSpPr txBox="1"/>
          <p:nvPr/>
        </p:nvSpPr>
        <p:spPr>
          <a:xfrm>
            <a:off x="723708" y="1105835"/>
            <a:ext cx="5739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모듈로 사용할 파일과 호출할 파일은 같은 폴더에 들어있어야 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endParaRPr lang="en-US" altLang="ko-KR" sz="1400" dirty="0">
              <a:latin typeface="+mn-ea"/>
              <a:ea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5E844AF-C82E-47F8-B383-1C4F58893655}"/>
              </a:ext>
            </a:extLst>
          </p:cNvPr>
          <p:cNvSpPr txBox="1"/>
          <p:nvPr/>
        </p:nvSpPr>
        <p:spPr>
          <a:xfrm>
            <a:off x="879701" y="1465097"/>
            <a:ext cx="168243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Module1.py</a:t>
            </a:r>
          </a:p>
          <a:p>
            <a:r>
              <a:rPr lang="en-US" altLang="ko-KR" sz="1400" dirty="0">
                <a:latin typeface="+mj-ea"/>
                <a:ea typeface="+mj-ea"/>
              </a:rPr>
              <a:t>def func1()</a:t>
            </a:r>
          </a:p>
          <a:p>
            <a:r>
              <a:rPr lang="en-US" altLang="ko-KR" sz="1400" dirty="0">
                <a:latin typeface="+mj-ea"/>
                <a:ea typeface="+mj-ea"/>
              </a:rPr>
              <a:t>	…</a:t>
            </a:r>
          </a:p>
          <a:p>
            <a:r>
              <a:rPr lang="en-US" altLang="ko-KR" sz="1400" dirty="0">
                <a:latin typeface="+mj-ea"/>
                <a:ea typeface="+mj-ea"/>
              </a:rPr>
              <a:t>def func2()</a:t>
            </a:r>
          </a:p>
          <a:p>
            <a:r>
              <a:rPr lang="en-US" altLang="ko-KR" sz="1400" dirty="0">
                <a:latin typeface="+mj-ea"/>
                <a:ea typeface="+mj-ea"/>
              </a:rPr>
              <a:t>	…</a:t>
            </a:r>
          </a:p>
          <a:p>
            <a:r>
              <a:rPr lang="en-US" altLang="ko-KR" sz="1400" dirty="0">
                <a:latin typeface="+mj-ea"/>
                <a:ea typeface="+mj-ea"/>
              </a:rPr>
              <a:t>def func3()</a:t>
            </a:r>
          </a:p>
          <a:p>
            <a:r>
              <a:rPr lang="en-US" altLang="ko-KR" sz="1400" dirty="0">
                <a:latin typeface="+mj-ea"/>
                <a:ea typeface="+mj-ea"/>
              </a:rPr>
              <a:t>	…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CAE67CCA-36BC-4E2D-AD53-1741D2F6368B}"/>
              </a:ext>
            </a:extLst>
          </p:cNvPr>
          <p:cNvSpPr txBox="1"/>
          <p:nvPr/>
        </p:nvSpPr>
        <p:spPr>
          <a:xfrm>
            <a:off x="3491188" y="1504631"/>
            <a:ext cx="18042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A.py</a:t>
            </a:r>
          </a:p>
          <a:p>
            <a:r>
              <a:rPr lang="en-US" altLang="ko-KR" sz="1400" dirty="0">
                <a:highlight>
                  <a:srgbClr val="FFFF00"/>
                </a:highlight>
                <a:latin typeface="+mj-ea"/>
                <a:ea typeface="+mj-ea"/>
              </a:rPr>
              <a:t>import Module1</a:t>
            </a:r>
          </a:p>
          <a:p>
            <a:r>
              <a:rPr lang="en-US" altLang="ko-KR" sz="1400" dirty="0">
                <a:latin typeface="+mj-ea"/>
                <a:ea typeface="+mj-ea"/>
              </a:rPr>
              <a:t>Module1.func1() </a:t>
            </a:r>
          </a:p>
          <a:p>
            <a:r>
              <a:rPr lang="en-US" altLang="ko-KR" sz="1400" dirty="0">
                <a:latin typeface="+mj-ea"/>
              </a:rPr>
              <a:t>Module1.func2() </a:t>
            </a:r>
          </a:p>
          <a:p>
            <a:r>
              <a:rPr lang="en-US" altLang="ko-KR" sz="1400" dirty="0">
                <a:latin typeface="+mj-ea"/>
              </a:rPr>
              <a:t>Module1.func3()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594629EA-0FCA-4BC4-8268-A88415916957}"/>
              </a:ext>
            </a:extLst>
          </p:cNvPr>
          <p:cNvSpPr txBox="1"/>
          <p:nvPr/>
        </p:nvSpPr>
        <p:spPr>
          <a:xfrm>
            <a:off x="3491188" y="3083282"/>
            <a:ext cx="37451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B.py</a:t>
            </a:r>
          </a:p>
          <a:p>
            <a:r>
              <a:rPr lang="en-US" altLang="ko-KR" sz="1400" dirty="0">
                <a:highlight>
                  <a:srgbClr val="FFFF00"/>
                </a:highlight>
                <a:latin typeface="+mj-ea"/>
                <a:ea typeface="+mj-ea"/>
              </a:rPr>
              <a:t>from Module1 import func1, func2, func3</a:t>
            </a:r>
          </a:p>
          <a:p>
            <a:r>
              <a:rPr lang="en-US" altLang="ko-KR" sz="1400" dirty="0">
                <a:latin typeface="+mj-ea"/>
                <a:ea typeface="+mj-ea"/>
              </a:rPr>
              <a:t>#from Module1 import * </a:t>
            </a:r>
            <a:r>
              <a:rPr lang="ko-KR" altLang="en-US" sz="1400" dirty="0">
                <a:latin typeface="+mj-ea"/>
                <a:ea typeface="+mj-ea"/>
              </a:rPr>
              <a:t>이렇게 써도 가능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</a:rPr>
              <a:t>func1() </a:t>
            </a:r>
          </a:p>
          <a:p>
            <a:r>
              <a:rPr lang="en-US" altLang="ko-KR" sz="1400" dirty="0">
                <a:latin typeface="+mj-ea"/>
              </a:rPr>
              <a:t>func2() </a:t>
            </a:r>
          </a:p>
          <a:p>
            <a:r>
              <a:rPr lang="en-US" altLang="ko-KR" sz="1400" dirty="0">
                <a:latin typeface="+mj-ea"/>
              </a:rPr>
              <a:t>func3() 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BBF70023-D070-4D9E-98C4-BF556E1B7FC9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 flipV="1">
            <a:off x="2562132" y="2089407"/>
            <a:ext cx="929056" cy="175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36F87FAE-B110-4675-8A76-72104F39A884}"/>
              </a:ext>
            </a:extLst>
          </p:cNvPr>
          <p:cNvCxnSpPr>
            <a:stCxn id="23" idx="3"/>
            <a:endCxn id="26" idx="1"/>
          </p:cNvCxnSpPr>
          <p:nvPr/>
        </p:nvCxnSpPr>
        <p:spPr>
          <a:xfrm>
            <a:off x="2562132" y="2265316"/>
            <a:ext cx="929056" cy="1510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248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>
            <a:off x="1" y="3219148"/>
            <a:ext cx="1983991" cy="1924352"/>
          </a:xfrm>
          <a:custGeom>
            <a:avLst/>
            <a:gdLst/>
            <a:ahLst/>
            <a:cxnLst/>
            <a:rect l="l" t="t" r="r" b="b"/>
            <a:pathLst>
              <a:path w="1983991" h="1924352">
                <a:moveTo>
                  <a:pt x="867867" y="0"/>
                </a:moveTo>
                <a:lnTo>
                  <a:pt x="1983991" y="1924352"/>
                </a:lnTo>
                <a:lnTo>
                  <a:pt x="0" y="1924352"/>
                </a:lnTo>
                <a:lnTo>
                  <a:pt x="0" y="1496323"/>
                </a:lnTo>
                <a:close/>
              </a:path>
            </a:pathLst>
          </a:custGeom>
          <a:solidFill>
            <a:srgbClr val="2963A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flipV="1">
            <a:off x="7164288" y="355"/>
            <a:ext cx="1979712" cy="1924352"/>
          </a:xfrm>
          <a:custGeom>
            <a:avLst/>
            <a:gdLst/>
            <a:ahLst/>
            <a:cxnLst/>
            <a:rect l="l" t="t" r="r" b="b"/>
            <a:pathLst>
              <a:path w="1979712" h="1924352">
                <a:moveTo>
                  <a:pt x="0" y="1924352"/>
                </a:moveTo>
                <a:lnTo>
                  <a:pt x="1979712" y="1924352"/>
                </a:lnTo>
                <a:lnTo>
                  <a:pt x="1979712" y="1488945"/>
                </a:lnTo>
                <a:lnTo>
                  <a:pt x="1116124" y="0"/>
                </a:lnTo>
                <a:close/>
              </a:path>
            </a:pathLst>
          </a:custGeom>
          <a:solidFill>
            <a:srgbClr val="2963A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/>
        </p:nvSpPr>
        <p:spPr>
          <a:xfrm rot="2217044">
            <a:off x="6862026" y="269489"/>
            <a:ext cx="1224136" cy="1055290"/>
          </a:xfrm>
          <a:prstGeom prst="triangle">
            <a:avLst/>
          </a:prstGeom>
          <a:solidFill>
            <a:srgbClr val="FAD03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 rot="19836011" flipH="1">
            <a:off x="846879" y="3388038"/>
            <a:ext cx="1426852" cy="1230045"/>
          </a:xfrm>
          <a:prstGeom prst="triangle">
            <a:avLst/>
          </a:prstGeom>
          <a:solidFill>
            <a:srgbClr val="FAD03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2326282">
            <a:off x="953137" y="3591641"/>
            <a:ext cx="581528" cy="501317"/>
          </a:xfrm>
          <a:prstGeom prst="triangl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9273718" flipH="1">
            <a:off x="7401200" y="682374"/>
            <a:ext cx="581528" cy="501317"/>
          </a:xfrm>
          <a:prstGeom prst="triangl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 descr="C:\Users\SeongYun\Desktop\다운로드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102872"/>
            <a:ext cx="494599" cy="48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11682" y="119285"/>
            <a:ext cx="274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lt"/>
              </a:rPr>
              <a:t>모듈</a:t>
            </a:r>
            <a:r>
              <a:rPr lang="en-US" altLang="ko-KR" dirty="0">
                <a:latin typeface="+mn-lt"/>
              </a:rPr>
              <a:t>(</a:t>
            </a:r>
            <a:r>
              <a:rPr lang="en-US" altLang="ko-KR" dirty="0">
                <a:latin typeface="Copperplate Gothic Light" pitchFamily="34" charset="0"/>
              </a:rPr>
              <a:t>Module</a:t>
            </a:r>
            <a:r>
              <a:rPr lang="en-US" altLang="ko-KR" dirty="0">
                <a:latin typeface="+mn-lt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E3998245-5FF6-4741-B520-4A0099E075D2}"/>
              </a:ext>
            </a:extLst>
          </p:cNvPr>
          <p:cNvSpPr txBox="1"/>
          <p:nvPr/>
        </p:nvSpPr>
        <p:spPr>
          <a:xfrm>
            <a:off x="683568" y="709634"/>
            <a:ext cx="379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*</a:t>
            </a:r>
            <a:r>
              <a:rPr lang="ko-KR" altLang="en-US" dirty="0">
                <a:latin typeface="+mn-ea"/>
                <a:ea typeface="+mn-ea"/>
              </a:rPr>
              <a:t>모듈의 종류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B094CB53-AB90-4960-A97C-390E239463C9}"/>
              </a:ext>
            </a:extLst>
          </p:cNvPr>
          <p:cNvSpPr txBox="1"/>
          <p:nvPr/>
        </p:nvSpPr>
        <p:spPr>
          <a:xfrm>
            <a:off x="723708" y="1105835"/>
            <a:ext cx="5739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모듈 </a:t>
            </a:r>
            <a:r>
              <a:rPr lang="en-US" altLang="ko-KR" sz="1400" dirty="0">
                <a:latin typeface="+mj-ea"/>
                <a:ea typeface="+mj-ea"/>
              </a:rPr>
              <a:t>=&gt; </a:t>
            </a:r>
            <a:r>
              <a:rPr lang="ko-KR" altLang="en-US" sz="1400" dirty="0">
                <a:latin typeface="+mj-ea"/>
                <a:ea typeface="+mj-ea"/>
              </a:rPr>
              <a:t>표준 모듈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사용자 정의 모듈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 err="1">
                <a:latin typeface="+mj-ea"/>
                <a:ea typeface="+mj-ea"/>
              </a:rPr>
              <a:t>서드</a:t>
            </a:r>
            <a:r>
              <a:rPr lang="ko-KR" altLang="en-US" sz="1400" dirty="0">
                <a:latin typeface="+mj-ea"/>
                <a:ea typeface="+mj-ea"/>
              </a:rPr>
              <a:t> 파티</a:t>
            </a:r>
            <a:r>
              <a:rPr lang="en-US" altLang="ko-KR" sz="1400" dirty="0">
                <a:latin typeface="+mj-ea"/>
                <a:ea typeface="+mj-ea"/>
              </a:rPr>
              <a:t>(3</a:t>
            </a:r>
            <a:r>
              <a:rPr lang="en-US" altLang="ko-KR" sz="1400" baseline="30000" dirty="0">
                <a:latin typeface="+mj-ea"/>
                <a:ea typeface="+mj-ea"/>
              </a:rPr>
              <a:t>rd</a:t>
            </a:r>
            <a:r>
              <a:rPr lang="en-US" altLang="ko-KR" sz="1400" dirty="0">
                <a:latin typeface="+mj-ea"/>
                <a:ea typeface="+mj-ea"/>
              </a:rPr>
              <a:t> Party)</a:t>
            </a:r>
            <a:r>
              <a:rPr lang="ko-KR" altLang="en-US" sz="1400" dirty="0">
                <a:latin typeface="+mj-ea"/>
                <a:ea typeface="+mj-ea"/>
              </a:rPr>
              <a:t> 모듈 </a:t>
            </a:r>
            <a:endParaRPr lang="en-US" altLang="ko-KR" sz="1400" dirty="0">
              <a:latin typeface="+mn-ea"/>
              <a:ea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594629EA-0FCA-4BC4-8268-A88415916957}"/>
              </a:ext>
            </a:extLst>
          </p:cNvPr>
          <p:cNvSpPr txBox="1"/>
          <p:nvPr/>
        </p:nvSpPr>
        <p:spPr>
          <a:xfrm>
            <a:off x="2267743" y="2610708"/>
            <a:ext cx="50405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z="1400" dirty="0" err="1">
                <a:latin typeface="+mn-ea"/>
                <a:ea typeface="+mn-ea"/>
              </a:rPr>
              <a:t>dir</a:t>
            </a:r>
            <a:r>
              <a:rPr lang="en-US" altLang="ko-KR" sz="1400" dirty="0">
                <a:latin typeface="+mn-ea"/>
                <a:ea typeface="+mn-ea"/>
              </a:rPr>
              <a:t>()</a:t>
            </a:r>
          </a:p>
          <a:p>
            <a:r>
              <a:rPr lang="en-US" altLang="ko-KR" sz="1400" dirty="0">
                <a:latin typeface="+mn-ea"/>
                <a:ea typeface="+mn-ea"/>
              </a:rPr>
              <a:t>Ex)</a:t>
            </a:r>
          </a:p>
          <a:p>
            <a:r>
              <a:rPr lang="en-US" altLang="ko-KR" sz="1400" dirty="0">
                <a:latin typeface="+mn-ea"/>
                <a:ea typeface="+mn-ea"/>
              </a:rPr>
              <a:t>import math            #math</a:t>
            </a:r>
            <a:r>
              <a:rPr lang="ko-KR" altLang="en-US" sz="1400" dirty="0">
                <a:latin typeface="+mn-ea"/>
                <a:ea typeface="+mn-ea"/>
              </a:rPr>
              <a:t> 모듈이 제공하는 함수 알아보기</a:t>
            </a:r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 err="1">
                <a:latin typeface="+mn-ea"/>
                <a:ea typeface="+mn-ea"/>
              </a:rPr>
              <a:t>dir</a:t>
            </a:r>
            <a:r>
              <a:rPr lang="en-US" altLang="ko-KR" sz="1400" dirty="0">
                <a:latin typeface="+mn-ea"/>
                <a:ea typeface="+mn-ea"/>
              </a:rPr>
              <a:t>(math)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6E7BC2E-2447-4959-845E-A77834B0526A}"/>
              </a:ext>
            </a:extLst>
          </p:cNvPr>
          <p:cNvSpPr txBox="1"/>
          <p:nvPr/>
        </p:nvSpPr>
        <p:spPr>
          <a:xfrm>
            <a:off x="738268" y="1413612"/>
            <a:ext cx="6216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*</a:t>
            </a:r>
            <a:r>
              <a:rPr lang="ko-KR" altLang="en-US" sz="1400" dirty="0" err="1">
                <a:latin typeface="+mj-ea"/>
                <a:ea typeface="+mj-ea"/>
              </a:rPr>
              <a:t>서드</a:t>
            </a:r>
            <a:r>
              <a:rPr lang="ko-KR" altLang="en-US" sz="1400" dirty="0">
                <a:latin typeface="+mj-ea"/>
                <a:ea typeface="+mj-ea"/>
              </a:rPr>
              <a:t> 파티 모듈 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r>
              <a:rPr lang="ko-KR" altLang="en-US" sz="1400" dirty="0" err="1">
                <a:latin typeface="+mj-ea"/>
                <a:ea typeface="+mj-ea"/>
              </a:rPr>
              <a:t>파이썬이</a:t>
            </a:r>
            <a:r>
              <a:rPr lang="ko-KR" altLang="en-US" sz="1400" dirty="0">
                <a:latin typeface="+mj-ea"/>
                <a:ea typeface="+mj-ea"/>
              </a:rPr>
              <a:t> 아닌 외부회사나 단체에서 제공하는 모듈</a:t>
            </a:r>
            <a:endParaRPr lang="en-US" altLang="ko-KR" sz="1400" dirty="0">
              <a:latin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61190BF-8610-49DE-89B8-3F09937ED2DA}"/>
              </a:ext>
            </a:extLst>
          </p:cNvPr>
          <p:cNvSpPr txBox="1"/>
          <p:nvPr/>
        </p:nvSpPr>
        <p:spPr>
          <a:xfrm>
            <a:off x="1627562" y="2218895"/>
            <a:ext cx="6216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*</a:t>
            </a:r>
            <a:r>
              <a:rPr lang="ko-KR" altLang="en-US" sz="1400" dirty="0">
                <a:latin typeface="+mj-ea"/>
                <a:ea typeface="+mj-ea"/>
              </a:rPr>
              <a:t>모듈이 제공하는 함수 보는 법</a:t>
            </a:r>
            <a:endParaRPr lang="en-US" altLang="ko-KR" sz="1400" dirty="0">
              <a:latin typeface="+mj-ea"/>
            </a:endParaRPr>
          </a:p>
        </p:txBody>
      </p:sp>
      <p:pic>
        <p:nvPicPr>
          <p:cNvPr id="2050" name="Picture 2" descr="C:\Users\SeongYun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298" y="3842299"/>
            <a:ext cx="6388844" cy="1016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3264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>
            <a:off x="1" y="3219148"/>
            <a:ext cx="1983991" cy="1924352"/>
          </a:xfrm>
          <a:custGeom>
            <a:avLst/>
            <a:gdLst/>
            <a:ahLst/>
            <a:cxnLst/>
            <a:rect l="l" t="t" r="r" b="b"/>
            <a:pathLst>
              <a:path w="1983991" h="1924352">
                <a:moveTo>
                  <a:pt x="867867" y="0"/>
                </a:moveTo>
                <a:lnTo>
                  <a:pt x="1983991" y="1924352"/>
                </a:lnTo>
                <a:lnTo>
                  <a:pt x="0" y="1924352"/>
                </a:lnTo>
                <a:lnTo>
                  <a:pt x="0" y="1496323"/>
                </a:lnTo>
                <a:close/>
              </a:path>
            </a:pathLst>
          </a:custGeom>
          <a:solidFill>
            <a:srgbClr val="2963A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flipV="1">
            <a:off x="7164288" y="355"/>
            <a:ext cx="1979712" cy="1924352"/>
          </a:xfrm>
          <a:custGeom>
            <a:avLst/>
            <a:gdLst/>
            <a:ahLst/>
            <a:cxnLst/>
            <a:rect l="l" t="t" r="r" b="b"/>
            <a:pathLst>
              <a:path w="1979712" h="1924352">
                <a:moveTo>
                  <a:pt x="0" y="1924352"/>
                </a:moveTo>
                <a:lnTo>
                  <a:pt x="1979712" y="1924352"/>
                </a:lnTo>
                <a:lnTo>
                  <a:pt x="1979712" y="1488945"/>
                </a:lnTo>
                <a:lnTo>
                  <a:pt x="1116124" y="0"/>
                </a:lnTo>
                <a:close/>
              </a:path>
            </a:pathLst>
          </a:custGeom>
          <a:solidFill>
            <a:srgbClr val="2963A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/>
        </p:nvSpPr>
        <p:spPr>
          <a:xfrm rot="2217044">
            <a:off x="6862026" y="269489"/>
            <a:ext cx="1224136" cy="1055290"/>
          </a:xfrm>
          <a:prstGeom prst="triangle">
            <a:avLst/>
          </a:prstGeom>
          <a:solidFill>
            <a:srgbClr val="FAD03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 rot="19836011" flipH="1">
            <a:off x="846879" y="3388038"/>
            <a:ext cx="1426852" cy="1230045"/>
          </a:xfrm>
          <a:prstGeom prst="triangle">
            <a:avLst/>
          </a:prstGeom>
          <a:solidFill>
            <a:srgbClr val="FAD03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2326282">
            <a:off x="953137" y="3591641"/>
            <a:ext cx="581528" cy="501317"/>
          </a:xfrm>
          <a:prstGeom prst="triangl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9273718" flipH="1">
            <a:off x="7401200" y="682374"/>
            <a:ext cx="581528" cy="501317"/>
          </a:xfrm>
          <a:prstGeom prst="triangl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 descr="C:\Users\SeongYun\Desktop\다운로드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102872"/>
            <a:ext cx="494599" cy="48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11682" y="119285"/>
            <a:ext cx="274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lt"/>
              </a:rPr>
              <a:t>함수의 응용</a:t>
            </a:r>
            <a:endParaRPr lang="en-US" altLang="ko-KR" dirty="0">
              <a:latin typeface="+mn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E3998245-5FF6-4741-B520-4A0099E075D2}"/>
              </a:ext>
            </a:extLst>
          </p:cNvPr>
          <p:cNvSpPr txBox="1"/>
          <p:nvPr/>
        </p:nvSpPr>
        <p:spPr>
          <a:xfrm>
            <a:off x="683568" y="709634"/>
            <a:ext cx="379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*</a:t>
            </a:r>
            <a:r>
              <a:rPr lang="ko-KR" altLang="en-US" dirty="0">
                <a:latin typeface="+mn-ea"/>
                <a:ea typeface="+mn-ea"/>
              </a:rPr>
              <a:t>패키지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B094CB53-AB90-4960-A97C-390E239463C9}"/>
              </a:ext>
            </a:extLst>
          </p:cNvPr>
          <p:cNvSpPr txBox="1"/>
          <p:nvPr/>
        </p:nvSpPr>
        <p:spPr>
          <a:xfrm>
            <a:off x="738268" y="1027204"/>
            <a:ext cx="7506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여러 모듈을 하나의 폴더 형태로 나타내는 것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  <a:sym typeface="Wingdings" panose="05000000000000000000" pitchFamily="2" charset="2"/>
              </a:rPr>
              <a:t> from </a:t>
            </a:r>
            <a:r>
              <a:rPr lang="ko-KR" altLang="en-US" sz="1400" dirty="0">
                <a:latin typeface="+mj-ea"/>
                <a:ea typeface="+mj-ea"/>
                <a:sym typeface="Wingdings" panose="05000000000000000000" pitchFamily="2" charset="2"/>
              </a:rPr>
              <a:t>패키지명</a:t>
            </a:r>
            <a:r>
              <a:rPr lang="en-US" altLang="ko-KR" sz="1400" dirty="0">
                <a:latin typeface="+mj-ea"/>
                <a:ea typeface="+mj-ea"/>
                <a:sym typeface="Wingdings" panose="05000000000000000000" pitchFamily="2" charset="2"/>
              </a:rPr>
              <a:t>.</a:t>
            </a:r>
            <a:r>
              <a:rPr lang="ko-KR" altLang="en-US" sz="1400" dirty="0" err="1">
                <a:latin typeface="+mj-ea"/>
                <a:ea typeface="+mj-ea"/>
                <a:sym typeface="Wingdings" panose="05000000000000000000" pitchFamily="2" charset="2"/>
              </a:rPr>
              <a:t>모듈명</a:t>
            </a:r>
            <a:r>
              <a:rPr lang="ko-KR" altLang="en-US" sz="1400" dirty="0"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latin typeface="+mj-ea"/>
                <a:ea typeface="+mj-ea"/>
                <a:sym typeface="Wingdings" panose="05000000000000000000" pitchFamily="2" charset="2"/>
              </a:rPr>
              <a:t>import </a:t>
            </a:r>
            <a:r>
              <a:rPr lang="ko-KR" altLang="en-US" sz="1400" dirty="0" err="1">
                <a:latin typeface="+mj-ea"/>
                <a:ea typeface="+mj-ea"/>
                <a:sym typeface="Wingdings" panose="05000000000000000000" pitchFamily="2" charset="2"/>
              </a:rPr>
              <a:t>함수명</a:t>
            </a:r>
            <a:r>
              <a:rPr lang="en-US" altLang="ko-KR" sz="1400" dirty="0">
                <a:latin typeface="+mj-ea"/>
                <a:ea typeface="+mj-ea"/>
                <a:sym typeface="Wingdings" panose="05000000000000000000" pitchFamily="2" charset="2"/>
              </a:rPr>
              <a:t> (</a:t>
            </a:r>
            <a:r>
              <a:rPr lang="ko-KR" altLang="en-US" sz="1400" dirty="0">
                <a:latin typeface="+mj-ea"/>
                <a:ea typeface="+mj-ea"/>
                <a:sym typeface="Wingdings" panose="05000000000000000000" pitchFamily="2" charset="2"/>
              </a:rPr>
              <a:t>패키지명과 같은 폴더에 모듈 파일을 </a:t>
            </a:r>
            <a:r>
              <a:rPr lang="ko-KR" altLang="en-US" sz="1400" dirty="0" err="1">
                <a:latin typeface="+mj-ea"/>
                <a:ea typeface="+mj-ea"/>
                <a:sym typeface="Wingdings" panose="05000000000000000000" pitchFamily="2" charset="2"/>
              </a:rPr>
              <a:t>임포트한다</a:t>
            </a:r>
            <a:r>
              <a:rPr lang="en-US" altLang="ko-KR" sz="1400" dirty="0">
                <a:latin typeface="+mj-ea"/>
                <a:ea typeface="+mj-ea"/>
                <a:sym typeface="Wingdings" panose="05000000000000000000" pitchFamily="2" charset="2"/>
              </a:rPr>
              <a:t>.</a:t>
            </a:r>
            <a:r>
              <a:rPr lang="ko-KR" altLang="en-US" sz="1400" dirty="0">
                <a:latin typeface="+mj-ea"/>
                <a:ea typeface="+mj-ea"/>
                <a:sym typeface="Wingdings" panose="05000000000000000000" pitchFamily="2" charset="2"/>
              </a:rPr>
              <a:t> </a:t>
            </a:r>
            <a:endParaRPr lang="en-US" altLang="ko-KR" sz="1400" dirty="0">
              <a:latin typeface="+mn-ea"/>
              <a:ea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61190BF-8610-49DE-89B8-3F09937ED2DA}"/>
              </a:ext>
            </a:extLst>
          </p:cNvPr>
          <p:cNvSpPr txBox="1"/>
          <p:nvPr/>
        </p:nvSpPr>
        <p:spPr>
          <a:xfrm>
            <a:off x="738268" y="1904264"/>
            <a:ext cx="6216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람다함수는 함수를 한 줄로 간단하게 만들어준다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8016B4E-0DD1-4360-ACCE-DF352E859FEA}"/>
              </a:ext>
            </a:extLst>
          </p:cNvPr>
          <p:cNvSpPr txBox="1"/>
          <p:nvPr/>
        </p:nvSpPr>
        <p:spPr>
          <a:xfrm>
            <a:off x="683568" y="1561620"/>
            <a:ext cx="379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* </a:t>
            </a:r>
            <a:r>
              <a:rPr lang="ko-KR" altLang="en-US" dirty="0">
                <a:latin typeface="+mn-ea"/>
                <a:ea typeface="+mn-ea"/>
              </a:rPr>
              <a:t>람다</a:t>
            </a:r>
            <a:r>
              <a:rPr lang="en-US" altLang="ko-KR" dirty="0">
                <a:latin typeface="+mn-ea"/>
                <a:ea typeface="+mn-ea"/>
              </a:rPr>
              <a:t>(lambda)</a:t>
            </a:r>
            <a:r>
              <a:rPr lang="ko-KR" altLang="en-US" dirty="0">
                <a:latin typeface="+mn-ea"/>
                <a:ea typeface="+mn-ea"/>
              </a:rPr>
              <a:t>함수</a:t>
            </a:r>
            <a:r>
              <a:rPr lang="en-US" altLang="ko-KR" dirty="0">
                <a:latin typeface="+mn-ea"/>
                <a:ea typeface="+mn-ea"/>
              </a:rPr>
              <a:t>, map()</a:t>
            </a:r>
            <a:r>
              <a:rPr lang="ko-KR" altLang="en-US" dirty="0">
                <a:latin typeface="+mn-ea"/>
                <a:ea typeface="+mn-ea"/>
              </a:rPr>
              <a:t>함수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34B541F-19CD-458E-B445-902AED03469C}"/>
              </a:ext>
            </a:extLst>
          </p:cNvPr>
          <p:cNvSpPr txBox="1"/>
          <p:nvPr/>
        </p:nvSpPr>
        <p:spPr>
          <a:xfrm>
            <a:off x="738268" y="2265035"/>
            <a:ext cx="2232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def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plus(v1, v2) :</a:t>
            </a:r>
          </a:p>
          <a:p>
            <a:r>
              <a:rPr lang="en-US" altLang="ko-KR" sz="1200" dirty="0">
                <a:latin typeface="+mn-ea"/>
                <a:ea typeface="+mn-ea"/>
              </a:rPr>
              <a:t>	result = 0</a:t>
            </a:r>
          </a:p>
          <a:p>
            <a:r>
              <a:rPr lang="en-US" altLang="ko-KR" sz="1200" dirty="0">
                <a:latin typeface="+mn-ea"/>
                <a:ea typeface="+mn-ea"/>
              </a:rPr>
              <a:t>	result = v1 + v2</a:t>
            </a:r>
          </a:p>
          <a:p>
            <a:r>
              <a:rPr lang="en-US" altLang="ko-KR" sz="1200" dirty="0">
                <a:latin typeface="+mn-ea"/>
                <a:ea typeface="+mn-ea"/>
              </a:rPr>
              <a:t>	return result</a:t>
            </a:r>
          </a:p>
          <a:p>
            <a:r>
              <a:rPr lang="en-US" altLang="ko-KR" sz="1200" dirty="0">
                <a:latin typeface="+mn-ea"/>
                <a:ea typeface="+mn-ea"/>
              </a:rPr>
              <a:t>print(plus(10,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20))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4653723-B618-4989-BF38-98365F01A047}"/>
              </a:ext>
            </a:extLst>
          </p:cNvPr>
          <p:cNvSpPr txBox="1"/>
          <p:nvPr/>
        </p:nvSpPr>
        <p:spPr>
          <a:xfrm>
            <a:off x="3483025" y="2537396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plus1 = lambda v1, v2 : v1 + v2</a:t>
            </a:r>
          </a:p>
          <a:p>
            <a:r>
              <a:rPr lang="en-US" altLang="ko-KR" sz="1200" dirty="0">
                <a:latin typeface="+mn-ea"/>
                <a:ea typeface="+mn-ea"/>
              </a:rPr>
              <a:t>print(plus1(10, 20))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3D75C91F-1A3B-4478-8D1A-58D37AA6BE89}"/>
              </a:ext>
            </a:extLst>
          </p:cNvPr>
          <p:cNvCxnSpPr>
            <a:stCxn id="16" idx="3"/>
            <a:endCxn id="18" idx="1"/>
          </p:cNvCxnSpPr>
          <p:nvPr/>
        </p:nvCxnSpPr>
        <p:spPr>
          <a:xfrm flipV="1">
            <a:off x="2970516" y="2768229"/>
            <a:ext cx="512509" cy="46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BF690AE-6ADC-4884-8BAD-54E35EE04FE2}"/>
              </a:ext>
            </a:extLst>
          </p:cNvPr>
          <p:cNvSpPr txBox="1"/>
          <p:nvPr/>
        </p:nvSpPr>
        <p:spPr>
          <a:xfrm>
            <a:off x="2225994" y="3357642"/>
            <a:ext cx="6666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map()</a:t>
            </a:r>
            <a:r>
              <a:rPr lang="ko-KR" altLang="en-US" sz="1400" dirty="0">
                <a:latin typeface="+mj-ea"/>
                <a:ea typeface="+mj-ea"/>
              </a:rPr>
              <a:t> 함수는 리스트에 함수 수식을 한꺼번에 적용시킨다</a:t>
            </a:r>
            <a:r>
              <a:rPr lang="en-US" altLang="ko-KR" sz="1400" dirty="0">
                <a:latin typeface="+mj-ea"/>
                <a:ea typeface="+mj-ea"/>
              </a:rPr>
              <a:t>. Map(</a:t>
            </a:r>
            <a:r>
              <a:rPr lang="ko-KR" altLang="en-US" sz="1400" dirty="0" err="1">
                <a:latin typeface="+mj-ea"/>
                <a:ea typeface="+mj-ea"/>
              </a:rPr>
              <a:t>함수명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리스트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87BEB85-2361-4FB1-BC2A-4533CC2ABA51}"/>
              </a:ext>
            </a:extLst>
          </p:cNvPr>
          <p:cNvSpPr txBox="1"/>
          <p:nvPr/>
        </p:nvSpPr>
        <p:spPr>
          <a:xfrm>
            <a:off x="2724604" y="3692273"/>
            <a:ext cx="2927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+mn-ea"/>
                <a:ea typeface="+mn-ea"/>
              </a:rPr>
              <a:t>myList</a:t>
            </a:r>
            <a:r>
              <a:rPr lang="en-US" altLang="ko-KR" sz="1200" dirty="0">
                <a:latin typeface="+mn-ea"/>
                <a:ea typeface="+mn-ea"/>
              </a:rPr>
              <a:t> = [1, 2, 3, 4, 5]</a:t>
            </a:r>
          </a:p>
          <a:p>
            <a:r>
              <a:rPr lang="en-US" altLang="ko-KR" sz="1200" dirty="0">
                <a:latin typeface="+mn-ea"/>
                <a:ea typeface="+mn-ea"/>
              </a:rPr>
              <a:t>def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add(num) :</a:t>
            </a:r>
          </a:p>
          <a:p>
            <a:r>
              <a:rPr lang="en-US" altLang="ko-KR" sz="1200" dirty="0">
                <a:latin typeface="+mn-ea"/>
                <a:ea typeface="+mn-ea"/>
              </a:rPr>
              <a:t>	return num+10</a:t>
            </a:r>
          </a:p>
          <a:p>
            <a:r>
              <a:rPr lang="en-US" altLang="ko-KR" sz="1200" dirty="0">
                <a:latin typeface="+mn-ea"/>
                <a:ea typeface="+mn-ea"/>
              </a:rPr>
              <a:t>for </a:t>
            </a:r>
            <a:r>
              <a:rPr lang="en-US" altLang="ko-KR" sz="1200" dirty="0" err="1">
                <a:latin typeface="+mn-ea"/>
                <a:ea typeface="+mn-ea"/>
              </a:rPr>
              <a:t>i</a:t>
            </a:r>
            <a:r>
              <a:rPr lang="en-US" altLang="ko-KR" sz="1200" dirty="0">
                <a:latin typeface="+mn-ea"/>
                <a:ea typeface="+mn-ea"/>
              </a:rPr>
              <a:t> in range(</a:t>
            </a:r>
            <a:r>
              <a:rPr lang="en-US" altLang="ko-KR" sz="1200" dirty="0" err="1">
                <a:latin typeface="+mn-ea"/>
                <a:ea typeface="+mn-ea"/>
              </a:rPr>
              <a:t>len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en-US" altLang="ko-KR" sz="1200" dirty="0" err="1">
                <a:latin typeface="+mn-ea"/>
                <a:ea typeface="+mn-ea"/>
              </a:rPr>
              <a:t>myList</a:t>
            </a:r>
            <a:r>
              <a:rPr lang="en-US" altLang="ko-KR" sz="1200" dirty="0">
                <a:latin typeface="+mn-ea"/>
                <a:ea typeface="+mn-ea"/>
              </a:rPr>
              <a:t>)) : </a:t>
            </a:r>
          </a:p>
          <a:p>
            <a:r>
              <a:rPr lang="en-US" altLang="ko-KR" sz="1200" dirty="0">
                <a:latin typeface="+mn-ea"/>
                <a:ea typeface="+mn-ea"/>
              </a:rPr>
              <a:t>	</a:t>
            </a:r>
            <a:r>
              <a:rPr lang="en-US" altLang="ko-KR" sz="1200" dirty="0" err="1">
                <a:latin typeface="+mn-ea"/>
                <a:ea typeface="+mn-ea"/>
              </a:rPr>
              <a:t>myList</a:t>
            </a:r>
            <a:r>
              <a:rPr lang="en-US" altLang="ko-KR" sz="1200" dirty="0">
                <a:latin typeface="+mn-ea"/>
                <a:ea typeface="+mn-ea"/>
              </a:rPr>
              <a:t>[</a:t>
            </a:r>
            <a:r>
              <a:rPr lang="en-US" altLang="ko-KR" sz="1200" dirty="0" err="1">
                <a:latin typeface="+mn-ea"/>
                <a:ea typeface="+mn-ea"/>
              </a:rPr>
              <a:t>i</a:t>
            </a:r>
            <a:r>
              <a:rPr lang="en-US" altLang="ko-KR" sz="1200" dirty="0">
                <a:latin typeface="+mn-ea"/>
                <a:ea typeface="+mn-ea"/>
              </a:rPr>
              <a:t>] = add(</a:t>
            </a:r>
            <a:r>
              <a:rPr lang="en-US" altLang="ko-KR" sz="1200" dirty="0" err="1">
                <a:latin typeface="+mn-ea"/>
                <a:ea typeface="+mn-ea"/>
              </a:rPr>
              <a:t>myList</a:t>
            </a:r>
            <a:r>
              <a:rPr lang="en-US" altLang="ko-KR" sz="1200" dirty="0">
                <a:latin typeface="+mn-ea"/>
                <a:ea typeface="+mn-ea"/>
              </a:rPr>
              <a:t>[</a:t>
            </a:r>
            <a:r>
              <a:rPr lang="en-US" altLang="ko-KR" sz="1200" dirty="0" err="1">
                <a:latin typeface="+mn-ea"/>
                <a:ea typeface="+mn-ea"/>
              </a:rPr>
              <a:t>i</a:t>
            </a:r>
            <a:r>
              <a:rPr lang="en-US" altLang="ko-KR" sz="1200" dirty="0">
                <a:latin typeface="+mn-ea"/>
                <a:ea typeface="+mn-ea"/>
              </a:rPr>
              <a:t>])</a:t>
            </a:r>
          </a:p>
          <a:p>
            <a:r>
              <a:rPr lang="en-US" altLang="ko-KR" sz="1200" dirty="0">
                <a:latin typeface="+mn-ea"/>
                <a:ea typeface="+mn-ea"/>
              </a:rPr>
              <a:t>print(</a:t>
            </a:r>
            <a:r>
              <a:rPr lang="en-US" altLang="ko-KR" sz="1200" dirty="0" err="1">
                <a:latin typeface="+mn-ea"/>
                <a:ea typeface="+mn-ea"/>
              </a:rPr>
              <a:t>myList</a:t>
            </a:r>
            <a:r>
              <a:rPr lang="en-US" altLang="ko-KR" sz="1200" dirty="0">
                <a:latin typeface="+mn-ea"/>
                <a:ea typeface="+mn-ea"/>
              </a:rPr>
              <a:t>)   #</a:t>
            </a:r>
            <a:r>
              <a:rPr lang="en-US" altLang="ko-KR" sz="1200" dirty="0" err="1">
                <a:latin typeface="+mn-ea"/>
                <a:ea typeface="+mn-ea"/>
              </a:rPr>
              <a:t>len</a:t>
            </a:r>
            <a:r>
              <a:rPr lang="en-US" altLang="ko-KR" sz="1200" dirty="0">
                <a:latin typeface="+mn-ea"/>
                <a:ea typeface="+mn-ea"/>
              </a:rPr>
              <a:t>() : </a:t>
            </a:r>
            <a:r>
              <a:rPr lang="ko-KR" altLang="en-US" sz="1200" dirty="0">
                <a:latin typeface="+mn-ea"/>
                <a:ea typeface="+mn-ea"/>
              </a:rPr>
              <a:t>리스트의 크기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02DE20C7-AF58-4364-8047-2ED775153241}"/>
              </a:ext>
            </a:extLst>
          </p:cNvPr>
          <p:cNvSpPr txBox="1"/>
          <p:nvPr/>
        </p:nvSpPr>
        <p:spPr>
          <a:xfrm>
            <a:off x="6156176" y="3876938"/>
            <a:ext cx="2520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+mn-ea"/>
                <a:ea typeface="+mn-ea"/>
              </a:rPr>
              <a:t>myList</a:t>
            </a:r>
            <a:r>
              <a:rPr lang="en-US" altLang="ko-KR" sz="1200" dirty="0">
                <a:latin typeface="+mn-ea"/>
                <a:ea typeface="+mn-ea"/>
              </a:rPr>
              <a:t> = [1, 2, 3, 4, 5]</a:t>
            </a:r>
          </a:p>
          <a:p>
            <a:r>
              <a:rPr lang="en-US" altLang="ko-KR" sz="1200" dirty="0">
                <a:latin typeface="+mn-ea"/>
                <a:ea typeface="+mn-ea"/>
              </a:rPr>
              <a:t>add = lambda num : num + 10</a:t>
            </a:r>
          </a:p>
          <a:p>
            <a:r>
              <a:rPr lang="en-US" altLang="ko-KR" sz="1200" dirty="0" err="1">
                <a:latin typeface="+mn-ea"/>
                <a:ea typeface="+mn-ea"/>
              </a:rPr>
              <a:t>myList</a:t>
            </a:r>
            <a:r>
              <a:rPr lang="en-US" altLang="ko-KR" sz="1200" dirty="0">
                <a:latin typeface="+mn-ea"/>
                <a:ea typeface="+mn-ea"/>
              </a:rPr>
              <a:t> = list(map(add, </a:t>
            </a:r>
            <a:r>
              <a:rPr lang="en-US" altLang="ko-KR" sz="1200" dirty="0" err="1">
                <a:latin typeface="+mn-ea"/>
                <a:ea typeface="+mn-ea"/>
              </a:rPr>
              <a:t>myList</a:t>
            </a:r>
            <a:r>
              <a:rPr lang="en-US" altLang="ko-KR" sz="1200" dirty="0">
                <a:latin typeface="+mn-ea"/>
                <a:ea typeface="+mn-ea"/>
              </a:rPr>
              <a:t>))</a:t>
            </a:r>
          </a:p>
          <a:p>
            <a:r>
              <a:rPr lang="en-US" altLang="ko-KR" sz="1200" dirty="0">
                <a:latin typeface="+mn-ea"/>
                <a:ea typeface="+mn-ea"/>
              </a:rPr>
              <a:t>Print(</a:t>
            </a:r>
            <a:r>
              <a:rPr lang="en-US" altLang="ko-KR" sz="1200" dirty="0" err="1">
                <a:latin typeface="+mn-ea"/>
                <a:ea typeface="+mn-ea"/>
              </a:rPr>
              <a:t>myList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3C17459D-2CFE-4411-8D5D-9E2494EBEFBB}"/>
              </a:ext>
            </a:extLst>
          </p:cNvPr>
          <p:cNvCxnSpPr>
            <a:cxnSpLocks/>
          </p:cNvCxnSpPr>
          <p:nvPr/>
        </p:nvCxnSpPr>
        <p:spPr>
          <a:xfrm flipV="1">
            <a:off x="5558599" y="4298095"/>
            <a:ext cx="536937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863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>
            <a:off x="1" y="3219148"/>
            <a:ext cx="1983991" cy="1924352"/>
          </a:xfrm>
          <a:custGeom>
            <a:avLst/>
            <a:gdLst/>
            <a:ahLst/>
            <a:cxnLst/>
            <a:rect l="l" t="t" r="r" b="b"/>
            <a:pathLst>
              <a:path w="1983991" h="1924352">
                <a:moveTo>
                  <a:pt x="867867" y="0"/>
                </a:moveTo>
                <a:lnTo>
                  <a:pt x="1983991" y="1924352"/>
                </a:lnTo>
                <a:lnTo>
                  <a:pt x="0" y="1924352"/>
                </a:lnTo>
                <a:lnTo>
                  <a:pt x="0" y="1496323"/>
                </a:lnTo>
                <a:close/>
              </a:path>
            </a:pathLst>
          </a:custGeom>
          <a:solidFill>
            <a:srgbClr val="2963A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flipV="1">
            <a:off x="7164288" y="355"/>
            <a:ext cx="1979712" cy="1924352"/>
          </a:xfrm>
          <a:custGeom>
            <a:avLst/>
            <a:gdLst/>
            <a:ahLst/>
            <a:cxnLst/>
            <a:rect l="l" t="t" r="r" b="b"/>
            <a:pathLst>
              <a:path w="1979712" h="1924352">
                <a:moveTo>
                  <a:pt x="0" y="1924352"/>
                </a:moveTo>
                <a:lnTo>
                  <a:pt x="1979712" y="1924352"/>
                </a:lnTo>
                <a:lnTo>
                  <a:pt x="1979712" y="1488945"/>
                </a:lnTo>
                <a:lnTo>
                  <a:pt x="1116124" y="0"/>
                </a:lnTo>
                <a:close/>
              </a:path>
            </a:pathLst>
          </a:custGeom>
          <a:solidFill>
            <a:srgbClr val="2963A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/>
        </p:nvSpPr>
        <p:spPr>
          <a:xfrm rot="2217044">
            <a:off x="6862026" y="269489"/>
            <a:ext cx="1224136" cy="1055290"/>
          </a:xfrm>
          <a:prstGeom prst="triangle">
            <a:avLst/>
          </a:prstGeom>
          <a:solidFill>
            <a:srgbClr val="FAD03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 rot="19836011" flipH="1">
            <a:off x="846879" y="3388038"/>
            <a:ext cx="1426852" cy="1230045"/>
          </a:xfrm>
          <a:prstGeom prst="triangle">
            <a:avLst/>
          </a:prstGeom>
          <a:solidFill>
            <a:srgbClr val="FAD03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2326282">
            <a:off x="953137" y="3591641"/>
            <a:ext cx="581528" cy="501317"/>
          </a:xfrm>
          <a:prstGeom prst="triangl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9273718" flipH="1">
            <a:off x="7401200" y="682374"/>
            <a:ext cx="581528" cy="501317"/>
          </a:xfrm>
          <a:prstGeom prst="triangl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 descr="C:\Users\SeongYun\Desktop\다운로드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102872"/>
            <a:ext cx="494599" cy="48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11682" y="119285"/>
            <a:ext cx="274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lt"/>
              </a:rPr>
              <a:t>함수의 응용</a:t>
            </a:r>
            <a:endParaRPr lang="en-US" altLang="ko-KR" dirty="0">
              <a:latin typeface="+mn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61190BF-8610-49DE-89B8-3F09937ED2DA}"/>
              </a:ext>
            </a:extLst>
          </p:cNvPr>
          <p:cNvSpPr txBox="1"/>
          <p:nvPr/>
        </p:nvSpPr>
        <p:spPr>
          <a:xfrm>
            <a:off x="738268" y="1411830"/>
            <a:ext cx="71461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함수의 </a:t>
            </a:r>
            <a:r>
              <a:rPr lang="en-US" altLang="ko-KR" sz="1400" dirty="0">
                <a:latin typeface="+mj-ea"/>
                <a:ea typeface="+mj-ea"/>
              </a:rPr>
              <a:t>return</a:t>
            </a:r>
            <a:r>
              <a:rPr lang="ko-KR" altLang="en-US" sz="1400" dirty="0">
                <a:latin typeface="+mj-ea"/>
                <a:ea typeface="+mj-ea"/>
              </a:rPr>
              <a:t>문은 결과를 반환하고 함수를 종결한다</a:t>
            </a:r>
            <a:r>
              <a:rPr lang="en-US" altLang="ko-KR" sz="1400" dirty="0">
                <a:latin typeface="+mj-ea"/>
                <a:ea typeface="+mj-ea"/>
              </a:rPr>
              <a:t>. </a:t>
            </a:r>
          </a:p>
          <a:p>
            <a:r>
              <a:rPr lang="ko-KR" altLang="en-US" sz="1400" dirty="0">
                <a:latin typeface="+mj-ea"/>
                <a:ea typeface="+mj-ea"/>
              </a:rPr>
              <a:t>그런데 함수를 종결하지 않으면서 값을 계속 반환하고 싶다면 </a:t>
            </a:r>
            <a:r>
              <a:rPr lang="en-US" altLang="ko-KR" sz="1400" dirty="0">
                <a:latin typeface="+mj-ea"/>
                <a:ea typeface="+mj-ea"/>
              </a:rPr>
              <a:t>yield</a:t>
            </a:r>
            <a:r>
              <a:rPr lang="ko-KR" altLang="en-US" sz="1400" dirty="0">
                <a:latin typeface="+mj-ea"/>
                <a:ea typeface="+mj-ea"/>
              </a:rPr>
              <a:t>문을 사용한다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ko-KR" altLang="en-US" sz="1400" dirty="0">
                <a:latin typeface="+mj-ea"/>
                <a:ea typeface="+mj-ea"/>
              </a:rPr>
              <a:t>그리고 </a:t>
            </a:r>
            <a:r>
              <a:rPr lang="en-US" altLang="ko-KR" sz="1400" dirty="0">
                <a:latin typeface="+mj-ea"/>
                <a:ea typeface="+mj-ea"/>
              </a:rPr>
              <a:t>yield</a:t>
            </a:r>
            <a:r>
              <a:rPr lang="ko-KR" altLang="en-US" sz="1400" dirty="0">
                <a:latin typeface="+mj-ea"/>
                <a:ea typeface="+mj-ea"/>
              </a:rPr>
              <a:t>문을 포함한 함수를 </a:t>
            </a:r>
            <a:r>
              <a:rPr lang="ko-KR" altLang="en-US" sz="1400" dirty="0" err="1">
                <a:latin typeface="+mj-ea"/>
                <a:ea typeface="+mj-ea"/>
              </a:rPr>
              <a:t>제너레이터</a:t>
            </a:r>
            <a:r>
              <a:rPr lang="en-US" altLang="ko-KR" sz="1400" dirty="0">
                <a:latin typeface="+mj-ea"/>
                <a:ea typeface="+mj-ea"/>
              </a:rPr>
              <a:t>(Generator)</a:t>
            </a:r>
            <a:r>
              <a:rPr lang="ko-KR" altLang="en-US" sz="1400" dirty="0">
                <a:latin typeface="+mj-ea"/>
                <a:ea typeface="+mj-ea"/>
              </a:rPr>
              <a:t>이라고 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8016B4E-0DD1-4360-ACCE-DF352E859FEA}"/>
              </a:ext>
            </a:extLst>
          </p:cNvPr>
          <p:cNvSpPr txBox="1"/>
          <p:nvPr/>
        </p:nvSpPr>
        <p:spPr>
          <a:xfrm>
            <a:off x="611682" y="847198"/>
            <a:ext cx="379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* </a:t>
            </a:r>
            <a:r>
              <a:rPr lang="ko-KR" altLang="en-US" dirty="0" err="1">
                <a:latin typeface="+mn-ea"/>
                <a:ea typeface="+mn-ea"/>
              </a:rPr>
              <a:t>제너레이터와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yield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34B541F-19CD-458E-B445-902AED03469C}"/>
              </a:ext>
            </a:extLst>
          </p:cNvPr>
          <p:cNvSpPr txBox="1"/>
          <p:nvPr/>
        </p:nvSpPr>
        <p:spPr>
          <a:xfrm>
            <a:off x="2295094" y="2164781"/>
            <a:ext cx="40324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def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 err="1">
                <a:latin typeface="+mn-ea"/>
                <a:ea typeface="+mn-ea"/>
              </a:rPr>
              <a:t>genFunc</a:t>
            </a:r>
            <a:r>
              <a:rPr lang="en-US" altLang="ko-KR" sz="1200" dirty="0">
                <a:latin typeface="+mn-ea"/>
                <a:ea typeface="+mn-ea"/>
              </a:rPr>
              <a:t>(num) :</a:t>
            </a:r>
          </a:p>
          <a:p>
            <a:r>
              <a:rPr lang="en-US" altLang="ko-KR" sz="1200" dirty="0">
                <a:latin typeface="+mn-ea"/>
                <a:ea typeface="+mn-ea"/>
              </a:rPr>
              <a:t>	for </a:t>
            </a:r>
            <a:r>
              <a:rPr lang="en-US" altLang="ko-KR" sz="1200" dirty="0" err="1">
                <a:latin typeface="+mn-ea"/>
                <a:ea typeface="+mn-ea"/>
              </a:rPr>
              <a:t>i</a:t>
            </a:r>
            <a:r>
              <a:rPr lang="en-US" altLang="ko-KR" sz="1200" dirty="0">
                <a:latin typeface="+mn-ea"/>
                <a:ea typeface="+mn-ea"/>
              </a:rPr>
              <a:t> in range(0, num) :</a:t>
            </a:r>
          </a:p>
          <a:p>
            <a:r>
              <a:rPr lang="en-US" altLang="ko-KR" sz="1200" dirty="0">
                <a:latin typeface="+mn-ea"/>
                <a:ea typeface="+mn-ea"/>
              </a:rPr>
              <a:t>		yield </a:t>
            </a:r>
            <a:r>
              <a:rPr lang="en-US" altLang="ko-KR" sz="1200" dirty="0" err="1">
                <a:latin typeface="+mn-ea"/>
                <a:ea typeface="+mn-ea"/>
              </a:rPr>
              <a:t>i</a:t>
            </a:r>
            <a:r>
              <a:rPr lang="en-US" altLang="ko-KR" sz="1200" dirty="0">
                <a:latin typeface="+mn-ea"/>
                <a:ea typeface="+mn-ea"/>
              </a:rPr>
              <a:t>				print (‘</a:t>
            </a:r>
            <a:r>
              <a:rPr lang="ko-KR" altLang="en-US" sz="1200" dirty="0" err="1">
                <a:latin typeface="+mn-ea"/>
                <a:ea typeface="+mn-ea"/>
              </a:rPr>
              <a:t>제너레이터</a:t>
            </a:r>
            <a:r>
              <a:rPr lang="ko-KR" altLang="en-US" sz="1200" dirty="0">
                <a:latin typeface="+mn-ea"/>
                <a:ea typeface="+mn-ea"/>
              </a:rPr>
              <a:t> 진행 중‘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</a:p>
          <a:p>
            <a:r>
              <a:rPr lang="en-US" altLang="ko-KR" sz="1200" dirty="0">
                <a:latin typeface="+mn-ea"/>
                <a:ea typeface="+mn-ea"/>
              </a:rPr>
              <a:t>for data in </a:t>
            </a:r>
            <a:r>
              <a:rPr lang="en-US" altLang="ko-KR" sz="1200" dirty="0" err="1">
                <a:latin typeface="+mn-ea"/>
                <a:ea typeface="+mn-ea"/>
              </a:rPr>
              <a:t>genFunc</a:t>
            </a:r>
            <a:r>
              <a:rPr lang="en-US" altLang="ko-KR" sz="1200" dirty="0">
                <a:latin typeface="+mn-ea"/>
                <a:ea typeface="+mn-ea"/>
              </a:rPr>
              <a:t>(5) :</a:t>
            </a:r>
          </a:p>
          <a:p>
            <a:r>
              <a:rPr lang="en-US" altLang="ko-KR" sz="1200" dirty="0">
                <a:latin typeface="+mn-ea"/>
                <a:ea typeface="+mn-ea"/>
              </a:rPr>
              <a:t>	print(data)</a:t>
            </a:r>
          </a:p>
          <a:p>
            <a:r>
              <a:rPr lang="en-US" altLang="ko-KR" sz="1200" dirty="0">
                <a:latin typeface="+mn-ea"/>
                <a:ea typeface="+mn-ea"/>
              </a:rPr>
              <a:t>	</a:t>
            </a:r>
          </a:p>
          <a:p>
            <a:endParaRPr lang="en-US" altLang="ko-KR" sz="1200" dirty="0">
              <a:latin typeface="+mn-ea"/>
              <a:ea typeface="+mn-ea"/>
            </a:endParaRPr>
          </a:p>
          <a:p>
            <a:r>
              <a:rPr lang="en-US" altLang="ko-KR" sz="1200" dirty="0">
                <a:latin typeface="+mn-ea"/>
                <a:ea typeface="+mn-ea"/>
              </a:rPr>
              <a:t>           </a:t>
            </a:r>
            <a:r>
              <a:rPr lang="ko-KR" altLang="en-US" sz="1200" dirty="0">
                <a:latin typeface="+mn-ea"/>
                <a:ea typeface="+mn-ea"/>
              </a:rPr>
              <a:t>출력</a:t>
            </a:r>
            <a:r>
              <a:rPr lang="en-US" altLang="ko-KR" sz="1200" dirty="0">
                <a:latin typeface="+mn-ea"/>
                <a:ea typeface="+mn-ea"/>
              </a:rPr>
              <a:t>&gt;&gt;0</a:t>
            </a:r>
          </a:p>
          <a:p>
            <a:r>
              <a:rPr lang="en-US" altLang="ko-KR" sz="1200" dirty="0">
                <a:latin typeface="+mn-ea"/>
                <a:ea typeface="+mn-ea"/>
              </a:rPr>
              <a:t>	    </a:t>
            </a:r>
            <a:r>
              <a:rPr lang="ko-KR" altLang="en-US" sz="1200" dirty="0" err="1">
                <a:latin typeface="+mn-ea"/>
                <a:ea typeface="+mn-ea"/>
              </a:rPr>
              <a:t>제너레이터</a:t>
            </a:r>
            <a:r>
              <a:rPr lang="ko-KR" altLang="en-US" sz="1200" dirty="0">
                <a:latin typeface="+mn-ea"/>
                <a:ea typeface="+mn-ea"/>
              </a:rPr>
              <a:t> 진행 중</a:t>
            </a:r>
            <a:endParaRPr lang="en-US" altLang="ko-KR" sz="1200" dirty="0">
              <a:latin typeface="+mn-ea"/>
              <a:ea typeface="+mn-ea"/>
            </a:endParaRPr>
          </a:p>
          <a:p>
            <a:r>
              <a:rPr lang="en-US" altLang="ko-KR" sz="1200" dirty="0">
                <a:latin typeface="+mn-ea"/>
                <a:ea typeface="+mn-ea"/>
              </a:rPr>
              <a:t>	    1</a:t>
            </a:r>
          </a:p>
          <a:p>
            <a:r>
              <a:rPr lang="en-US" altLang="ko-KR" sz="1200" dirty="0">
                <a:latin typeface="+mn-ea"/>
                <a:ea typeface="+mn-ea"/>
              </a:rPr>
              <a:t>	    </a:t>
            </a:r>
            <a:r>
              <a:rPr lang="ko-KR" altLang="en-US" sz="1200" dirty="0" err="1">
                <a:latin typeface="+mn-ea"/>
                <a:ea typeface="+mn-ea"/>
              </a:rPr>
              <a:t>제너레이터</a:t>
            </a:r>
            <a:r>
              <a:rPr lang="ko-KR" altLang="en-US" sz="1200" dirty="0">
                <a:latin typeface="+mn-ea"/>
                <a:ea typeface="+mn-ea"/>
              </a:rPr>
              <a:t> 진행 중</a:t>
            </a:r>
          </a:p>
          <a:p>
            <a:r>
              <a:rPr lang="ko-KR" altLang="en-US" sz="1200" dirty="0">
                <a:latin typeface="+mn-ea"/>
                <a:ea typeface="+mn-ea"/>
              </a:rPr>
              <a:t>	    </a:t>
            </a:r>
            <a:r>
              <a:rPr lang="en-US" altLang="ko-KR" sz="1200" dirty="0">
                <a:latin typeface="+mn-ea"/>
                <a:ea typeface="+mn-ea"/>
              </a:rPr>
              <a:t>2</a:t>
            </a:r>
          </a:p>
          <a:p>
            <a:r>
              <a:rPr lang="en-US" altLang="ko-KR" sz="1200" dirty="0">
                <a:latin typeface="+mn-ea"/>
                <a:ea typeface="+mn-ea"/>
              </a:rPr>
              <a:t>	    …</a:t>
            </a:r>
          </a:p>
        </p:txBody>
      </p:sp>
    </p:spTree>
    <p:extLst>
      <p:ext uri="{BB962C8B-B14F-4D97-AF65-F5344CB8AC3E}">
        <p14:creationId xmlns:p14="http://schemas.microsoft.com/office/powerpoint/2010/main" val="2224915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>
            <a:off x="1" y="3219148"/>
            <a:ext cx="1983991" cy="1924352"/>
          </a:xfrm>
          <a:custGeom>
            <a:avLst/>
            <a:gdLst/>
            <a:ahLst/>
            <a:cxnLst/>
            <a:rect l="l" t="t" r="r" b="b"/>
            <a:pathLst>
              <a:path w="1983991" h="1924352">
                <a:moveTo>
                  <a:pt x="867867" y="0"/>
                </a:moveTo>
                <a:lnTo>
                  <a:pt x="1983991" y="1924352"/>
                </a:lnTo>
                <a:lnTo>
                  <a:pt x="0" y="1924352"/>
                </a:lnTo>
                <a:lnTo>
                  <a:pt x="0" y="1496323"/>
                </a:lnTo>
                <a:close/>
              </a:path>
            </a:pathLst>
          </a:custGeom>
          <a:solidFill>
            <a:srgbClr val="2963A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flipV="1">
            <a:off x="7164288" y="355"/>
            <a:ext cx="1979712" cy="1924352"/>
          </a:xfrm>
          <a:custGeom>
            <a:avLst/>
            <a:gdLst/>
            <a:ahLst/>
            <a:cxnLst/>
            <a:rect l="l" t="t" r="r" b="b"/>
            <a:pathLst>
              <a:path w="1979712" h="1924352">
                <a:moveTo>
                  <a:pt x="0" y="1924352"/>
                </a:moveTo>
                <a:lnTo>
                  <a:pt x="1979712" y="1924352"/>
                </a:lnTo>
                <a:lnTo>
                  <a:pt x="1979712" y="1488945"/>
                </a:lnTo>
                <a:lnTo>
                  <a:pt x="1116124" y="0"/>
                </a:lnTo>
                <a:close/>
              </a:path>
            </a:pathLst>
          </a:custGeom>
          <a:solidFill>
            <a:srgbClr val="2963A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/>
        </p:nvSpPr>
        <p:spPr>
          <a:xfrm rot="2217044">
            <a:off x="6862026" y="269489"/>
            <a:ext cx="1224136" cy="1055290"/>
          </a:xfrm>
          <a:prstGeom prst="triangle">
            <a:avLst/>
          </a:prstGeom>
          <a:solidFill>
            <a:srgbClr val="FAD03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 rot="19836011" flipH="1">
            <a:off x="846879" y="3388038"/>
            <a:ext cx="1426852" cy="1230045"/>
          </a:xfrm>
          <a:prstGeom prst="triangle">
            <a:avLst/>
          </a:prstGeom>
          <a:solidFill>
            <a:srgbClr val="FAD03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2326282">
            <a:off x="953137" y="3591641"/>
            <a:ext cx="581528" cy="501317"/>
          </a:xfrm>
          <a:prstGeom prst="triangl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9273718" flipH="1">
            <a:off x="7401200" y="682374"/>
            <a:ext cx="581528" cy="501317"/>
          </a:xfrm>
          <a:prstGeom prst="triangl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 descr="C:\Users\SeongYun\Desktop\다운로드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102872"/>
            <a:ext cx="494599" cy="48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03244" y="102872"/>
            <a:ext cx="2206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lt"/>
              </a:rPr>
              <a:t>리스트</a:t>
            </a:r>
            <a:r>
              <a:rPr lang="en-US" altLang="ko-KR" dirty="0">
                <a:latin typeface="+mn-lt"/>
              </a:rPr>
              <a:t>(</a:t>
            </a:r>
            <a:r>
              <a:rPr lang="en-US" altLang="ko-KR" dirty="0">
                <a:latin typeface="Copperplate Gothic Light" pitchFamily="34" charset="0"/>
              </a:rPr>
              <a:t>List)</a:t>
            </a:r>
            <a:endParaRPr lang="ko-KR" altLang="en-US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5158" y="699542"/>
            <a:ext cx="4883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*</a:t>
            </a:r>
            <a:r>
              <a:rPr lang="ko-KR" altLang="en-US" dirty="0">
                <a:latin typeface="+mn-ea"/>
                <a:ea typeface="+mn-ea"/>
              </a:rPr>
              <a:t>리스트의 생성과 초기화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5158" y="1068874"/>
            <a:ext cx="51409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+mn-lt"/>
                <a:ea typeface="+mj-ea"/>
              </a:rPr>
              <a:t>aa</a:t>
            </a:r>
            <a:r>
              <a:rPr lang="en-US" altLang="ko-KR" sz="1400" dirty="0">
                <a:latin typeface="+mn-lt"/>
                <a:ea typeface="+mj-ea"/>
              </a:rPr>
              <a:t>=[]</a:t>
            </a:r>
          </a:p>
          <a:p>
            <a:r>
              <a:rPr lang="en-US" altLang="ko-KR" sz="1400" dirty="0">
                <a:latin typeface="+mn-lt"/>
                <a:ea typeface="+mj-ea"/>
              </a:rPr>
              <a:t>bb=[10, 20, 30]</a:t>
            </a:r>
          </a:p>
          <a:p>
            <a:r>
              <a:rPr lang="en-US" altLang="ko-KR" sz="1400" dirty="0">
                <a:latin typeface="+mn-lt"/>
                <a:ea typeface="+mj-ea"/>
              </a:rPr>
              <a:t>cc=[‘</a:t>
            </a:r>
            <a:r>
              <a:rPr lang="ko-KR" altLang="en-US" sz="1400" dirty="0" err="1">
                <a:latin typeface="+mn-lt"/>
                <a:ea typeface="+mj-ea"/>
              </a:rPr>
              <a:t>파이썬</a:t>
            </a:r>
            <a:r>
              <a:rPr lang="en-US" altLang="ko-KR" sz="1400" dirty="0">
                <a:latin typeface="+mn-lt"/>
                <a:ea typeface="+mj-ea"/>
              </a:rPr>
              <a:t>’, ‘</a:t>
            </a:r>
            <a:r>
              <a:rPr lang="ko-KR" altLang="en-US" sz="1400" dirty="0">
                <a:latin typeface="+mn-lt"/>
                <a:ea typeface="+mj-ea"/>
              </a:rPr>
              <a:t>공부는</a:t>
            </a:r>
            <a:r>
              <a:rPr lang="en-US" altLang="ko-KR" sz="1400" dirty="0">
                <a:latin typeface="+mn-lt"/>
                <a:ea typeface="+mj-ea"/>
              </a:rPr>
              <a:t>, ‘</a:t>
            </a:r>
            <a:r>
              <a:rPr lang="ko-KR" altLang="en-US" sz="1400" dirty="0" err="1">
                <a:latin typeface="+mn-lt"/>
                <a:ea typeface="+mj-ea"/>
              </a:rPr>
              <a:t>재밌어</a:t>
            </a:r>
            <a:r>
              <a:rPr lang="en-US" altLang="ko-KR" sz="1400" dirty="0">
                <a:latin typeface="+mn-lt"/>
                <a:ea typeface="+mj-ea"/>
              </a:rPr>
              <a:t>’]</a:t>
            </a:r>
          </a:p>
          <a:p>
            <a:r>
              <a:rPr lang="en-US" altLang="ko-KR" sz="1400" dirty="0" err="1">
                <a:latin typeface="+mn-lt"/>
                <a:ea typeface="+mj-ea"/>
              </a:rPr>
              <a:t>dd</a:t>
            </a:r>
            <a:r>
              <a:rPr lang="en-US" altLang="ko-KR" sz="1400" dirty="0">
                <a:latin typeface="+mn-lt"/>
                <a:ea typeface="+mj-ea"/>
              </a:rPr>
              <a:t>=[10, 20, ‘</a:t>
            </a:r>
            <a:r>
              <a:rPr lang="ko-KR" altLang="en-US" sz="1400" dirty="0" err="1">
                <a:latin typeface="+mn-lt"/>
                <a:ea typeface="+mj-ea"/>
              </a:rPr>
              <a:t>파이썬</a:t>
            </a:r>
            <a:r>
              <a:rPr lang="en-US" altLang="ko-KR" sz="1400" dirty="0">
                <a:latin typeface="+mn-lt"/>
                <a:ea typeface="+mj-ea"/>
              </a:rPr>
              <a:t>’]</a:t>
            </a:r>
            <a:endParaRPr lang="ko-KR" altLang="en-US" sz="1400" dirty="0">
              <a:latin typeface="+mn-lt"/>
              <a:ea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37120" y="2571750"/>
            <a:ext cx="62752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  <a:ea typeface="+mn-ea"/>
              </a:rPr>
              <a:t>Ex) </a:t>
            </a:r>
            <a:r>
              <a:rPr lang="en-US" altLang="ko-KR" sz="1400" dirty="0" err="1">
                <a:latin typeface="+mn-ea"/>
                <a:ea typeface="+mn-ea"/>
              </a:rPr>
              <a:t>aa</a:t>
            </a:r>
            <a:r>
              <a:rPr lang="en-US" altLang="ko-KR" sz="1400" dirty="0">
                <a:latin typeface="+mn-ea"/>
                <a:ea typeface="+mn-ea"/>
              </a:rPr>
              <a:t>=[10,20,30,40]</a:t>
            </a:r>
          </a:p>
          <a:p>
            <a:r>
              <a:rPr lang="en-US" altLang="ko-KR" sz="1400" dirty="0" err="1">
                <a:latin typeface="+mn-ea"/>
                <a:ea typeface="+mn-ea"/>
              </a:rPr>
              <a:t>aa</a:t>
            </a:r>
            <a:r>
              <a:rPr lang="en-US" altLang="ko-KR" sz="1400" dirty="0">
                <a:latin typeface="+mn-ea"/>
                <a:ea typeface="+mn-ea"/>
              </a:rPr>
              <a:t>[-1] -&gt; 40, </a:t>
            </a:r>
            <a:r>
              <a:rPr lang="en-US" altLang="ko-KR" sz="1400" dirty="0" err="1">
                <a:latin typeface="+mn-ea"/>
                <a:ea typeface="+mn-ea"/>
              </a:rPr>
              <a:t>aa</a:t>
            </a:r>
            <a:r>
              <a:rPr lang="en-US" altLang="ko-KR" sz="1400" dirty="0">
                <a:latin typeface="+mn-ea"/>
                <a:ea typeface="+mn-ea"/>
              </a:rPr>
              <a:t>[-2] -&gt; 30,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 err="1">
                <a:latin typeface="+mn-ea"/>
                <a:ea typeface="+mn-ea"/>
              </a:rPr>
              <a:t>aa</a:t>
            </a:r>
            <a:r>
              <a:rPr lang="en-US" altLang="ko-KR" sz="1400" dirty="0">
                <a:latin typeface="+mn-ea"/>
                <a:ea typeface="+mn-ea"/>
              </a:rPr>
              <a:t>[-3] -&gt; 20, </a:t>
            </a:r>
            <a:r>
              <a:rPr lang="en-US" altLang="ko-KR" sz="1400" dirty="0" err="1">
                <a:latin typeface="+mn-ea"/>
                <a:ea typeface="+mn-ea"/>
              </a:rPr>
              <a:t>aa</a:t>
            </a:r>
            <a:r>
              <a:rPr lang="en-US" altLang="ko-KR" sz="1400" dirty="0">
                <a:latin typeface="+mn-ea"/>
                <a:ea typeface="+mn-ea"/>
              </a:rPr>
              <a:t>[-4] -&gt; 10, </a:t>
            </a:r>
            <a:r>
              <a:rPr lang="en-US" altLang="ko-KR" sz="1400" dirty="0" err="1">
                <a:latin typeface="+mn-ea"/>
                <a:ea typeface="+mn-ea"/>
              </a:rPr>
              <a:t>aa</a:t>
            </a:r>
            <a:r>
              <a:rPr lang="en-US" altLang="ko-KR" sz="1400" dirty="0">
                <a:latin typeface="+mn-ea"/>
                <a:ea typeface="+mn-ea"/>
              </a:rPr>
              <a:t>[-5] -&gt; </a:t>
            </a:r>
            <a:r>
              <a:rPr lang="ko-KR" altLang="en-US" sz="1400" dirty="0">
                <a:latin typeface="+mn-ea"/>
                <a:ea typeface="+mn-ea"/>
              </a:rPr>
              <a:t>오류</a:t>
            </a:r>
            <a:r>
              <a:rPr lang="en-US" altLang="ko-KR" sz="1400" dirty="0">
                <a:latin typeface="+mn-ea"/>
                <a:ea typeface="+mn-ea"/>
              </a:rPr>
              <a:t>,</a:t>
            </a:r>
          </a:p>
          <a:p>
            <a:r>
              <a:rPr lang="en-US" altLang="ko-KR" sz="1400" dirty="0" err="1">
                <a:latin typeface="+mn-ea"/>
                <a:ea typeface="+mn-ea"/>
              </a:rPr>
              <a:t>aa</a:t>
            </a:r>
            <a:r>
              <a:rPr lang="en-US" altLang="ko-KR" sz="1400" dirty="0">
                <a:latin typeface="+mn-ea"/>
                <a:ea typeface="+mn-ea"/>
              </a:rPr>
              <a:t>[0:3] -&gt; [10, 20, 30], </a:t>
            </a:r>
            <a:r>
              <a:rPr lang="en-US" altLang="ko-KR" sz="1400" dirty="0" err="1">
                <a:latin typeface="+mn-ea"/>
                <a:ea typeface="+mn-ea"/>
              </a:rPr>
              <a:t>aa</a:t>
            </a:r>
            <a:r>
              <a:rPr lang="en-US" altLang="ko-KR" sz="1400" dirty="0">
                <a:latin typeface="+mn-ea"/>
                <a:ea typeface="+mn-ea"/>
              </a:rPr>
              <a:t>[2:4] -&gt; [30, 40]</a:t>
            </a:r>
          </a:p>
          <a:p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 err="1">
                <a:latin typeface="+mn-ea"/>
                <a:ea typeface="+mn-ea"/>
              </a:rPr>
              <a:t>aa</a:t>
            </a:r>
            <a:r>
              <a:rPr lang="en-US" altLang="ko-KR" sz="1400" dirty="0">
                <a:latin typeface="+mn-ea"/>
                <a:ea typeface="+mn-ea"/>
              </a:rPr>
              <a:t>[n] -&gt; </a:t>
            </a:r>
            <a:r>
              <a:rPr lang="en-US" altLang="ko-KR" sz="1400" dirty="0" err="1">
                <a:latin typeface="+mn-ea"/>
                <a:ea typeface="+mn-ea"/>
              </a:rPr>
              <a:t>aa</a:t>
            </a:r>
            <a:r>
              <a:rPr lang="ko-KR" altLang="en-US" sz="1400" dirty="0">
                <a:latin typeface="+mn-ea"/>
                <a:ea typeface="+mn-ea"/>
              </a:rPr>
              <a:t>리스트의 </a:t>
            </a:r>
            <a:r>
              <a:rPr lang="en-US" altLang="ko-KR" sz="1400" dirty="0">
                <a:latin typeface="+mn-ea"/>
                <a:ea typeface="+mn-ea"/>
              </a:rPr>
              <a:t>n-1</a:t>
            </a:r>
            <a:r>
              <a:rPr lang="ko-KR" altLang="en-US" sz="1400" dirty="0">
                <a:latin typeface="+mn-ea"/>
                <a:ea typeface="+mn-ea"/>
              </a:rPr>
              <a:t>값</a:t>
            </a:r>
            <a:r>
              <a:rPr lang="en-US" altLang="ko-KR" sz="1400" dirty="0">
                <a:latin typeface="+mn-ea"/>
                <a:ea typeface="+mn-ea"/>
              </a:rPr>
              <a:t> if) n&lt;0 =&gt; </a:t>
            </a:r>
            <a:r>
              <a:rPr lang="en-US" altLang="ko-KR" sz="1400" dirty="0" err="1">
                <a:latin typeface="+mn-ea"/>
                <a:ea typeface="+mn-ea"/>
              </a:rPr>
              <a:t>aa</a:t>
            </a:r>
            <a:r>
              <a:rPr lang="ko-KR" altLang="en-US" sz="1400" dirty="0">
                <a:latin typeface="+mn-ea"/>
                <a:ea typeface="+mn-ea"/>
              </a:rPr>
              <a:t>리스트의 뒤에서 </a:t>
            </a:r>
            <a:r>
              <a:rPr lang="en-US" altLang="ko-KR" sz="1400" dirty="0">
                <a:latin typeface="+mn-ea"/>
                <a:ea typeface="+mn-ea"/>
              </a:rPr>
              <a:t>|n|</a:t>
            </a:r>
            <a:r>
              <a:rPr lang="ko-KR" altLang="en-US" sz="1400" dirty="0">
                <a:latin typeface="+mn-ea"/>
                <a:ea typeface="+mn-ea"/>
              </a:rPr>
              <a:t>값</a:t>
            </a:r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	</a:t>
            </a:r>
            <a:r>
              <a:rPr lang="en-US" altLang="ko-KR" sz="1400" dirty="0" err="1">
                <a:latin typeface="+mn-ea"/>
                <a:ea typeface="+mn-ea"/>
              </a:rPr>
              <a:t>aa</a:t>
            </a:r>
            <a:r>
              <a:rPr lang="en-US" altLang="ko-KR" sz="1400" dirty="0">
                <a:latin typeface="+mn-ea"/>
                <a:ea typeface="+mn-ea"/>
              </a:rPr>
              <a:t>[</a:t>
            </a:r>
            <a:r>
              <a:rPr lang="en-US" altLang="ko-KR" sz="1400" dirty="0" err="1">
                <a:latin typeface="+mn-ea"/>
                <a:ea typeface="+mn-ea"/>
              </a:rPr>
              <a:t>n:m</a:t>
            </a:r>
            <a:r>
              <a:rPr lang="en-US" altLang="ko-KR" sz="1400" dirty="0">
                <a:latin typeface="+mn-ea"/>
                <a:ea typeface="+mn-ea"/>
              </a:rPr>
              <a:t>] -&gt; </a:t>
            </a:r>
            <a:r>
              <a:rPr lang="en-US" altLang="ko-KR" sz="1400" dirty="0" err="1">
                <a:latin typeface="+mn-ea"/>
                <a:ea typeface="+mn-ea"/>
              </a:rPr>
              <a:t>aa</a:t>
            </a:r>
            <a:r>
              <a:rPr lang="ko-KR" altLang="en-US" sz="1400" dirty="0">
                <a:latin typeface="+mn-ea"/>
                <a:ea typeface="+mn-ea"/>
              </a:rPr>
              <a:t>리스트의 </a:t>
            </a:r>
            <a:r>
              <a:rPr lang="en-US" altLang="ko-KR" sz="1400" dirty="0">
                <a:latin typeface="+mn-ea"/>
                <a:ea typeface="+mn-ea"/>
              </a:rPr>
              <a:t>(n-1 ~ m-1)</a:t>
            </a:r>
            <a:r>
              <a:rPr lang="ko-KR" altLang="en-US" sz="1400" dirty="0">
                <a:latin typeface="+mn-ea"/>
                <a:ea typeface="+mn-ea"/>
              </a:rPr>
              <a:t>부분 리스트</a:t>
            </a:r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		</a:t>
            </a:r>
            <a:r>
              <a:rPr lang="en-US" altLang="ko-KR" sz="1400" dirty="0" err="1">
                <a:latin typeface="+mn-ea"/>
                <a:ea typeface="+mn-ea"/>
              </a:rPr>
              <a:t>aa</a:t>
            </a:r>
            <a:r>
              <a:rPr lang="en-US" altLang="ko-KR" sz="1400" dirty="0">
                <a:latin typeface="+mn-ea"/>
                <a:ea typeface="+mn-ea"/>
              </a:rPr>
              <a:t>[n:] -&gt; </a:t>
            </a:r>
            <a:r>
              <a:rPr lang="en-US" altLang="ko-KR" sz="1400" dirty="0" err="1">
                <a:latin typeface="+mn-ea"/>
                <a:ea typeface="+mn-ea"/>
              </a:rPr>
              <a:t>aa</a:t>
            </a:r>
            <a:r>
              <a:rPr lang="en-US" altLang="ko-KR" sz="1400" dirty="0">
                <a:latin typeface="+mn-ea"/>
                <a:ea typeface="+mn-ea"/>
              </a:rPr>
              <a:t>[n]</a:t>
            </a:r>
            <a:r>
              <a:rPr lang="ko-KR" altLang="en-US" sz="1400" dirty="0">
                <a:latin typeface="+mn-ea"/>
                <a:ea typeface="+mn-ea"/>
              </a:rPr>
              <a:t>부터 끝까지 부분 리스트</a:t>
            </a:r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		</a:t>
            </a:r>
            <a:r>
              <a:rPr lang="en-US" altLang="ko-KR" sz="1400" dirty="0" err="1">
                <a:latin typeface="+mn-ea"/>
                <a:ea typeface="+mn-ea"/>
              </a:rPr>
              <a:t>aa</a:t>
            </a:r>
            <a:r>
              <a:rPr lang="en-US" altLang="ko-KR" sz="1400" dirty="0">
                <a:latin typeface="+mn-ea"/>
                <a:ea typeface="+mn-ea"/>
              </a:rPr>
              <a:t>[:n] -&gt; </a:t>
            </a:r>
            <a:r>
              <a:rPr lang="ko-KR" altLang="en-US" sz="1400" dirty="0">
                <a:latin typeface="+mn-ea"/>
                <a:ea typeface="+mn-ea"/>
              </a:rPr>
              <a:t>처음부터 </a:t>
            </a:r>
            <a:r>
              <a:rPr lang="en-US" altLang="ko-KR" sz="1400" dirty="0" err="1">
                <a:latin typeface="+mn-ea"/>
                <a:ea typeface="+mn-ea"/>
              </a:rPr>
              <a:t>aa</a:t>
            </a:r>
            <a:r>
              <a:rPr lang="en-US" altLang="ko-KR" sz="1400" dirty="0">
                <a:latin typeface="+mn-ea"/>
                <a:ea typeface="+mn-ea"/>
              </a:rPr>
              <a:t>[n-1]</a:t>
            </a:r>
            <a:r>
              <a:rPr lang="ko-KR" altLang="en-US" sz="1400" dirty="0">
                <a:latin typeface="+mn-ea"/>
                <a:ea typeface="+mn-ea"/>
              </a:rPr>
              <a:t>까지 부분 리스트</a:t>
            </a:r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		ex)</a:t>
            </a:r>
            <a:r>
              <a:rPr lang="en-US" altLang="ko-KR" sz="1400" dirty="0" err="1">
                <a:latin typeface="+mn-ea"/>
                <a:ea typeface="+mn-ea"/>
              </a:rPr>
              <a:t>aa</a:t>
            </a:r>
            <a:r>
              <a:rPr lang="en-US" altLang="ko-KR" sz="1400" dirty="0">
                <a:latin typeface="+mn-ea"/>
                <a:ea typeface="+mn-ea"/>
              </a:rPr>
              <a:t>[2:] -&gt; [30, 40], </a:t>
            </a:r>
            <a:r>
              <a:rPr lang="en-US" altLang="ko-KR" sz="1400" dirty="0" err="1">
                <a:latin typeface="+mn-ea"/>
                <a:ea typeface="+mn-ea"/>
              </a:rPr>
              <a:t>aa</a:t>
            </a:r>
            <a:r>
              <a:rPr lang="en-US" altLang="ko-KR" sz="1400" dirty="0">
                <a:latin typeface="+mn-ea"/>
                <a:ea typeface="+mn-ea"/>
              </a:rPr>
              <a:t>[:2] -&gt; [10, 20]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87624" y="2185680"/>
            <a:ext cx="4883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*</a:t>
            </a:r>
            <a:r>
              <a:rPr lang="ko-KR" altLang="en-US" dirty="0">
                <a:latin typeface="+mn-ea"/>
                <a:ea typeface="+mn-ea"/>
              </a:rPr>
              <a:t>리스트의 접근법</a:t>
            </a:r>
          </a:p>
        </p:txBody>
      </p:sp>
    </p:spTree>
    <p:extLst>
      <p:ext uri="{BB962C8B-B14F-4D97-AF65-F5344CB8AC3E}">
        <p14:creationId xmlns:p14="http://schemas.microsoft.com/office/powerpoint/2010/main" val="2093987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>
            <a:off x="1" y="3219148"/>
            <a:ext cx="1983991" cy="1924352"/>
          </a:xfrm>
          <a:custGeom>
            <a:avLst/>
            <a:gdLst/>
            <a:ahLst/>
            <a:cxnLst/>
            <a:rect l="l" t="t" r="r" b="b"/>
            <a:pathLst>
              <a:path w="1983991" h="1924352">
                <a:moveTo>
                  <a:pt x="867867" y="0"/>
                </a:moveTo>
                <a:lnTo>
                  <a:pt x="1983991" y="1924352"/>
                </a:lnTo>
                <a:lnTo>
                  <a:pt x="0" y="1924352"/>
                </a:lnTo>
                <a:lnTo>
                  <a:pt x="0" y="1496323"/>
                </a:lnTo>
                <a:close/>
              </a:path>
            </a:pathLst>
          </a:custGeom>
          <a:solidFill>
            <a:srgbClr val="2963A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flipV="1">
            <a:off x="7164288" y="355"/>
            <a:ext cx="1979712" cy="1924352"/>
          </a:xfrm>
          <a:custGeom>
            <a:avLst/>
            <a:gdLst/>
            <a:ahLst/>
            <a:cxnLst/>
            <a:rect l="l" t="t" r="r" b="b"/>
            <a:pathLst>
              <a:path w="1979712" h="1924352">
                <a:moveTo>
                  <a:pt x="0" y="1924352"/>
                </a:moveTo>
                <a:lnTo>
                  <a:pt x="1979712" y="1924352"/>
                </a:lnTo>
                <a:lnTo>
                  <a:pt x="1979712" y="1488945"/>
                </a:lnTo>
                <a:lnTo>
                  <a:pt x="1116124" y="0"/>
                </a:lnTo>
                <a:close/>
              </a:path>
            </a:pathLst>
          </a:custGeom>
          <a:solidFill>
            <a:srgbClr val="2963A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/>
        </p:nvSpPr>
        <p:spPr>
          <a:xfrm rot="2217044">
            <a:off x="6862026" y="269489"/>
            <a:ext cx="1224136" cy="1055290"/>
          </a:xfrm>
          <a:prstGeom prst="triangle">
            <a:avLst/>
          </a:prstGeom>
          <a:solidFill>
            <a:srgbClr val="FAD03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 rot="19836011" flipH="1">
            <a:off x="846879" y="3388038"/>
            <a:ext cx="1426852" cy="1230045"/>
          </a:xfrm>
          <a:prstGeom prst="triangle">
            <a:avLst/>
          </a:prstGeom>
          <a:solidFill>
            <a:srgbClr val="FAD03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2326282">
            <a:off x="953137" y="3591641"/>
            <a:ext cx="581528" cy="501317"/>
          </a:xfrm>
          <a:prstGeom prst="triangl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9273718" flipH="1">
            <a:off x="7401200" y="682374"/>
            <a:ext cx="581528" cy="501317"/>
          </a:xfrm>
          <a:prstGeom prst="triangl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 descr="C:\Users\SeongYun\Desktop\다운로드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102872"/>
            <a:ext cx="494599" cy="48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03244" y="102872"/>
            <a:ext cx="2206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lt"/>
              </a:rPr>
              <a:t>리스트</a:t>
            </a:r>
            <a:r>
              <a:rPr lang="en-US" altLang="ko-KR" dirty="0">
                <a:latin typeface="+mn-lt"/>
              </a:rPr>
              <a:t>(</a:t>
            </a:r>
            <a:r>
              <a:rPr lang="en-US" altLang="ko-KR" dirty="0">
                <a:latin typeface="Copperplate Gothic Light" pitchFamily="34" charset="0"/>
              </a:rPr>
              <a:t>List)</a:t>
            </a:r>
            <a:endParaRPr lang="ko-KR" altLang="en-US" dirty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6842" y="1210856"/>
            <a:ext cx="72475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n-ea"/>
                <a:ea typeface="+mn-ea"/>
              </a:rPr>
              <a:t>리스트끼리 덧셈과 곱셈연산이 가능하다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  <a:p>
            <a:r>
              <a:rPr lang="en-US" altLang="ko-KR" sz="1400" dirty="0">
                <a:latin typeface="+mn-ea"/>
                <a:ea typeface="+mn-ea"/>
              </a:rPr>
              <a:t>Ex) </a:t>
            </a:r>
            <a:r>
              <a:rPr lang="en-US" altLang="ko-KR" sz="1400" dirty="0" err="1">
                <a:latin typeface="+mn-ea"/>
                <a:ea typeface="+mn-ea"/>
              </a:rPr>
              <a:t>aa</a:t>
            </a:r>
            <a:r>
              <a:rPr lang="en-US" altLang="ko-KR" sz="1400" dirty="0">
                <a:latin typeface="+mn-ea"/>
                <a:ea typeface="+mn-ea"/>
              </a:rPr>
              <a:t>=[10,20,30], bb=[40,50,60]</a:t>
            </a:r>
          </a:p>
          <a:p>
            <a:r>
              <a:rPr lang="en-US" altLang="ko-KR" sz="1400" dirty="0" err="1">
                <a:latin typeface="+mn-ea"/>
                <a:ea typeface="+mn-ea"/>
              </a:rPr>
              <a:t>aa</a:t>
            </a:r>
            <a:r>
              <a:rPr lang="en-US" altLang="ko-KR" sz="1400" dirty="0">
                <a:latin typeface="+mn-ea"/>
                <a:ea typeface="+mn-ea"/>
              </a:rPr>
              <a:t> + bb -&gt; [10,20,30,40,50,60], </a:t>
            </a:r>
            <a:r>
              <a:rPr lang="en-US" altLang="ko-KR" sz="1400" dirty="0" err="1">
                <a:latin typeface="+mn-ea"/>
                <a:ea typeface="+mn-ea"/>
              </a:rPr>
              <a:t>aa</a:t>
            </a:r>
            <a:r>
              <a:rPr lang="en-US" altLang="ko-KR" sz="1400" dirty="0">
                <a:latin typeface="+mn-ea"/>
                <a:ea typeface="+mn-ea"/>
              </a:rPr>
              <a:t> * 3 -&gt; [10,20,30,10,20,30,10,20,30]</a:t>
            </a:r>
          </a:p>
          <a:p>
            <a:r>
              <a:rPr lang="ko-KR" altLang="en-US" sz="1400" dirty="0">
                <a:latin typeface="+mn-ea"/>
                <a:ea typeface="+mn-ea"/>
              </a:rPr>
              <a:t>덧셈은 리스트가 하나가 되고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곱셈은 항목들이 횟수만큼 반복해서 출력되었다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  <a:p>
            <a:endParaRPr lang="en-US" altLang="ko-KR" sz="1400" dirty="0">
              <a:latin typeface="+mn-ea"/>
              <a:ea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2102" y="748366"/>
            <a:ext cx="4883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*</a:t>
            </a:r>
            <a:r>
              <a:rPr lang="ko-KR" altLang="en-US" dirty="0">
                <a:latin typeface="+mn-ea"/>
                <a:ea typeface="+mn-ea"/>
              </a:rPr>
              <a:t>리스트의 접근법</a:t>
            </a:r>
            <a:r>
              <a:rPr lang="en-US" altLang="ko-KR" dirty="0">
                <a:latin typeface="+mn-ea"/>
                <a:ea typeface="+mn-ea"/>
              </a:rPr>
              <a:t>2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83992" y="2834812"/>
            <a:ext cx="72475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n-ea"/>
                <a:ea typeface="+mn-ea"/>
              </a:rPr>
              <a:t>리스트 항목을 건너뛰며 추출할 수도 있다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  <a:p>
            <a:r>
              <a:rPr lang="en-US" altLang="ko-KR" sz="1400" dirty="0">
                <a:latin typeface="+mn-ea"/>
                <a:ea typeface="+mn-ea"/>
              </a:rPr>
              <a:t>Ex) </a:t>
            </a:r>
            <a:r>
              <a:rPr lang="en-US" altLang="ko-KR" sz="1400" dirty="0" err="1">
                <a:latin typeface="+mn-ea"/>
                <a:ea typeface="+mn-ea"/>
              </a:rPr>
              <a:t>aa</a:t>
            </a:r>
            <a:r>
              <a:rPr lang="en-US" altLang="ko-KR" sz="1400" dirty="0">
                <a:latin typeface="+mn-ea"/>
                <a:ea typeface="+mn-ea"/>
              </a:rPr>
              <a:t>=[10,20,30,40,50,60,70]</a:t>
            </a:r>
          </a:p>
          <a:p>
            <a:r>
              <a:rPr lang="en-US" altLang="ko-KR" sz="1400" dirty="0" err="1">
                <a:latin typeface="+mn-ea"/>
                <a:ea typeface="+mn-ea"/>
              </a:rPr>
              <a:t>aa</a:t>
            </a:r>
            <a:r>
              <a:rPr lang="en-US" altLang="ko-KR" sz="1400" dirty="0">
                <a:latin typeface="+mn-ea"/>
                <a:ea typeface="+mn-ea"/>
              </a:rPr>
              <a:t>[::2] -&gt; [10,30,50,70], </a:t>
            </a:r>
            <a:r>
              <a:rPr lang="en-US" altLang="ko-KR" sz="1400" dirty="0" err="1">
                <a:latin typeface="+mn-ea"/>
                <a:ea typeface="+mn-ea"/>
              </a:rPr>
              <a:t>aa</a:t>
            </a:r>
            <a:r>
              <a:rPr lang="en-US" altLang="ko-KR" sz="1400" dirty="0">
                <a:latin typeface="+mn-ea"/>
                <a:ea typeface="+mn-ea"/>
              </a:rPr>
              <a:t>[::-2] -&gt; [70,50,30,10],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 err="1">
                <a:latin typeface="+mn-ea"/>
                <a:ea typeface="+mn-ea"/>
              </a:rPr>
              <a:t>aa</a:t>
            </a:r>
            <a:r>
              <a:rPr lang="en-US" altLang="ko-KR" sz="1400" dirty="0">
                <a:latin typeface="+mn-ea"/>
                <a:ea typeface="+mn-ea"/>
              </a:rPr>
              <a:t>[::-1] -&gt; [70,60,50,40, 30,20,10]</a:t>
            </a:r>
          </a:p>
          <a:p>
            <a:r>
              <a:rPr lang="en-US" altLang="ko-KR" sz="1400" dirty="0" err="1">
                <a:latin typeface="+mn-ea"/>
                <a:ea typeface="+mn-ea"/>
              </a:rPr>
              <a:t>aa</a:t>
            </a:r>
            <a:r>
              <a:rPr lang="en-US" altLang="ko-KR" sz="1400" dirty="0">
                <a:latin typeface="+mn-ea"/>
                <a:ea typeface="+mn-ea"/>
              </a:rPr>
              <a:t>[1::2] -&gt; [20,40,60]</a:t>
            </a:r>
          </a:p>
          <a:p>
            <a:r>
              <a:rPr lang="en-US" altLang="ko-KR" sz="1400" dirty="0" err="1">
                <a:latin typeface="+mn-ea"/>
                <a:ea typeface="+mn-ea"/>
              </a:rPr>
              <a:t>aa</a:t>
            </a:r>
            <a:r>
              <a:rPr lang="en-US" altLang="ko-KR" sz="1400" dirty="0">
                <a:latin typeface="+mn-ea"/>
                <a:ea typeface="+mn-ea"/>
              </a:rPr>
              <a:t>[::n] -&gt; (n&gt;0)</a:t>
            </a:r>
            <a:r>
              <a:rPr lang="ko-KR" altLang="en-US" sz="1400" dirty="0">
                <a:latin typeface="+mn-ea"/>
                <a:ea typeface="+mn-ea"/>
              </a:rPr>
              <a:t>앞에서부터 </a:t>
            </a:r>
            <a:r>
              <a:rPr lang="en-US" altLang="ko-KR" sz="1400" dirty="0">
                <a:latin typeface="+mn-ea"/>
                <a:ea typeface="+mn-ea"/>
              </a:rPr>
              <a:t>2</a:t>
            </a:r>
            <a:r>
              <a:rPr lang="ko-KR" altLang="en-US" sz="1400" dirty="0">
                <a:latin typeface="+mn-ea"/>
                <a:ea typeface="+mn-ea"/>
              </a:rPr>
              <a:t>칸씩 건너뛰어라</a:t>
            </a:r>
            <a:r>
              <a:rPr lang="en-US" altLang="ko-KR" sz="1400" dirty="0">
                <a:latin typeface="+mn-ea"/>
                <a:ea typeface="+mn-ea"/>
              </a:rPr>
              <a:t>, (n&lt;0)</a:t>
            </a:r>
            <a:r>
              <a:rPr lang="ko-KR" altLang="en-US" sz="1400" dirty="0">
                <a:latin typeface="+mn-ea"/>
                <a:ea typeface="+mn-ea"/>
              </a:rPr>
              <a:t>뒤에서부터 </a:t>
            </a:r>
            <a:r>
              <a:rPr lang="en-US" altLang="ko-KR" sz="1400" dirty="0">
                <a:latin typeface="+mn-ea"/>
                <a:ea typeface="+mn-ea"/>
              </a:rPr>
              <a:t>|n|</a:t>
            </a:r>
            <a:r>
              <a:rPr lang="ko-KR" altLang="en-US" sz="1400" dirty="0">
                <a:latin typeface="+mn-ea"/>
                <a:ea typeface="+mn-ea"/>
              </a:rPr>
              <a:t>칸씩 건너뛰어라</a:t>
            </a:r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	</a:t>
            </a:r>
            <a:endParaRPr lang="ko-KR" altLang="en-US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4059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>
            <a:off x="1" y="3219148"/>
            <a:ext cx="1983991" cy="1924352"/>
          </a:xfrm>
          <a:custGeom>
            <a:avLst/>
            <a:gdLst/>
            <a:ahLst/>
            <a:cxnLst/>
            <a:rect l="l" t="t" r="r" b="b"/>
            <a:pathLst>
              <a:path w="1983991" h="1924352">
                <a:moveTo>
                  <a:pt x="867867" y="0"/>
                </a:moveTo>
                <a:lnTo>
                  <a:pt x="1983991" y="1924352"/>
                </a:lnTo>
                <a:lnTo>
                  <a:pt x="0" y="1924352"/>
                </a:lnTo>
                <a:lnTo>
                  <a:pt x="0" y="1496323"/>
                </a:lnTo>
                <a:close/>
              </a:path>
            </a:pathLst>
          </a:custGeom>
          <a:solidFill>
            <a:srgbClr val="2963A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flipV="1">
            <a:off x="7164288" y="355"/>
            <a:ext cx="1979712" cy="1924352"/>
          </a:xfrm>
          <a:custGeom>
            <a:avLst/>
            <a:gdLst/>
            <a:ahLst/>
            <a:cxnLst/>
            <a:rect l="l" t="t" r="r" b="b"/>
            <a:pathLst>
              <a:path w="1979712" h="1924352">
                <a:moveTo>
                  <a:pt x="0" y="1924352"/>
                </a:moveTo>
                <a:lnTo>
                  <a:pt x="1979712" y="1924352"/>
                </a:lnTo>
                <a:lnTo>
                  <a:pt x="1979712" y="1488945"/>
                </a:lnTo>
                <a:lnTo>
                  <a:pt x="1116124" y="0"/>
                </a:lnTo>
                <a:close/>
              </a:path>
            </a:pathLst>
          </a:custGeom>
          <a:solidFill>
            <a:srgbClr val="2963A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/>
        </p:nvSpPr>
        <p:spPr>
          <a:xfrm rot="2217044">
            <a:off x="6862026" y="269489"/>
            <a:ext cx="1224136" cy="1055290"/>
          </a:xfrm>
          <a:prstGeom prst="triangle">
            <a:avLst/>
          </a:prstGeom>
          <a:solidFill>
            <a:srgbClr val="FAD03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 rot="19836011" flipH="1">
            <a:off x="846879" y="3388038"/>
            <a:ext cx="1426852" cy="1230045"/>
          </a:xfrm>
          <a:prstGeom prst="triangle">
            <a:avLst/>
          </a:prstGeom>
          <a:solidFill>
            <a:srgbClr val="FAD03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2326282">
            <a:off x="953137" y="3591641"/>
            <a:ext cx="581528" cy="501317"/>
          </a:xfrm>
          <a:prstGeom prst="triangl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9273718" flipH="1">
            <a:off x="7401200" y="682374"/>
            <a:ext cx="581528" cy="501317"/>
          </a:xfrm>
          <a:prstGeom prst="triangl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 descr="C:\Users\SeongYun\Desktop\다운로드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102872"/>
            <a:ext cx="494599" cy="48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03244" y="102872"/>
            <a:ext cx="2206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lt"/>
              </a:rPr>
              <a:t>리스트</a:t>
            </a:r>
            <a:r>
              <a:rPr lang="en-US" altLang="ko-KR" dirty="0">
                <a:latin typeface="+mn-lt"/>
              </a:rPr>
              <a:t>(</a:t>
            </a:r>
            <a:r>
              <a:rPr lang="en-US" altLang="ko-KR" dirty="0">
                <a:latin typeface="Copperplate Gothic Light" pitchFamily="34" charset="0"/>
              </a:rPr>
              <a:t>List)</a:t>
            </a:r>
            <a:endParaRPr lang="ko-KR" altLang="en-US" dirty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6842" y="1210856"/>
            <a:ext cx="18469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+mn-ea"/>
                <a:ea typeface="+mn-ea"/>
              </a:rPr>
              <a:t>aa</a:t>
            </a:r>
            <a:r>
              <a:rPr lang="en-US" altLang="ko-KR" sz="1400" dirty="0">
                <a:latin typeface="+mn-ea"/>
                <a:ea typeface="+mn-ea"/>
              </a:rPr>
              <a:t> = [10, 20, 30]</a:t>
            </a:r>
          </a:p>
          <a:p>
            <a:r>
              <a:rPr lang="en-US" altLang="ko-KR" sz="1400" dirty="0" err="1">
                <a:latin typeface="+mn-ea"/>
                <a:ea typeface="+mn-ea"/>
              </a:rPr>
              <a:t>aa</a:t>
            </a:r>
            <a:r>
              <a:rPr lang="en-US" altLang="ko-KR" sz="1400" dirty="0">
                <a:latin typeface="+mn-ea"/>
                <a:ea typeface="+mn-ea"/>
              </a:rPr>
              <a:t>[1] = 200</a:t>
            </a:r>
          </a:p>
          <a:p>
            <a:r>
              <a:rPr lang="en-US" altLang="ko-KR" sz="1400" dirty="0" err="1">
                <a:latin typeface="+mn-ea"/>
                <a:ea typeface="+mn-ea"/>
              </a:rPr>
              <a:t>aa</a:t>
            </a:r>
            <a:r>
              <a:rPr lang="en-US" altLang="ko-KR" sz="1400" dirty="0">
                <a:latin typeface="+mn-ea"/>
                <a:ea typeface="+mn-ea"/>
              </a:rPr>
              <a:t> -&gt; [10, 200, 30]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2102" y="748366"/>
            <a:ext cx="4883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*</a:t>
            </a:r>
            <a:r>
              <a:rPr lang="ko-KR" altLang="en-US" dirty="0">
                <a:latin typeface="+mn-ea"/>
                <a:ea typeface="+mn-ea"/>
              </a:rPr>
              <a:t>리스트 값의 변경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91996" y="2311670"/>
            <a:ext cx="75231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  <a:ea typeface="+mn-ea"/>
              </a:rPr>
              <a:t>*[], None, del()</a:t>
            </a:r>
          </a:p>
          <a:p>
            <a:r>
              <a:rPr lang="en-US" altLang="ko-KR" sz="1400" dirty="0">
                <a:latin typeface="+mn-ea"/>
                <a:ea typeface="+mn-ea"/>
              </a:rPr>
              <a:t>[] =&gt; </a:t>
            </a:r>
            <a:r>
              <a:rPr lang="ko-KR" altLang="en-US" sz="1400" dirty="0">
                <a:latin typeface="+mn-ea"/>
                <a:ea typeface="+mn-ea"/>
              </a:rPr>
              <a:t>내용을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삭제해 빈 리스트로 만든다 </a:t>
            </a:r>
            <a:r>
              <a:rPr lang="en-US" altLang="ko-KR" sz="1400" dirty="0">
                <a:latin typeface="+mn-ea"/>
                <a:ea typeface="+mn-ea"/>
              </a:rPr>
              <a:t>ex) </a:t>
            </a:r>
            <a:r>
              <a:rPr lang="en-US" altLang="ko-KR" sz="1400" dirty="0" err="1">
                <a:latin typeface="+mn-ea"/>
                <a:ea typeface="+mn-ea"/>
              </a:rPr>
              <a:t>aa</a:t>
            </a:r>
            <a:r>
              <a:rPr lang="en-US" altLang="ko-KR" sz="1400" dirty="0">
                <a:latin typeface="+mn-ea"/>
                <a:ea typeface="+mn-ea"/>
              </a:rPr>
              <a:t>= [];    </a:t>
            </a:r>
            <a:r>
              <a:rPr lang="en-US" altLang="ko-KR" sz="1400" dirty="0" err="1">
                <a:latin typeface="+mn-ea"/>
                <a:ea typeface="+mn-ea"/>
              </a:rPr>
              <a:t>aa</a:t>
            </a:r>
            <a:r>
              <a:rPr lang="en-US" altLang="ko-KR" sz="1400" dirty="0">
                <a:latin typeface="+mn-ea"/>
                <a:ea typeface="+mn-ea"/>
              </a:rPr>
              <a:t>-&gt;[]</a:t>
            </a:r>
          </a:p>
          <a:p>
            <a:r>
              <a:rPr lang="en-US" altLang="ko-KR" sz="1400" dirty="0">
                <a:latin typeface="+mn-ea"/>
                <a:ea typeface="+mn-ea"/>
              </a:rPr>
              <a:t>None =&gt; </a:t>
            </a:r>
            <a:r>
              <a:rPr lang="ko-KR" altLang="en-US" sz="1400" dirty="0">
                <a:latin typeface="+mn-ea"/>
                <a:ea typeface="+mn-ea"/>
              </a:rPr>
              <a:t>리스트에 </a:t>
            </a:r>
            <a:r>
              <a:rPr lang="en-US" altLang="ko-KR" sz="1400" dirty="0">
                <a:latin typeface="+mn-ea"/>
                <a:ea typeface="+mn-ea"/>
              </a:rPr>
              <a:t>None</a:t>
            </a:r>
            <a:r>
              <a:rPr lang="ko-KR" altLang="en-US" sz="1400" dirty="0">
                <a:latin typeface="+mn-ea"/>
                <a:ea typeface="+mn-ea"/>
              </a:rPr>
              <a:t>을 넣어 빈 변수로 만든다 </a:t>
            </a:r>
            <a:r>
              <a:rPr lang="en-US" altLang="ko-KR" sz="1400" dirty="0">
                <a:latin typeface="+mn-ea"/>
                <a:ea typeface="+mn-ea"/>
              </a:rPr>
              <a:t>ex) aa= None;    aa-&gt; </a:t>
            </a:r>
            <a:r>
              <a:rPr lang="ko-KR" altLang="en-US" sz="1400" dirty="0">
                <a:latin typeface="+mn-ea"/>
                <a:ea typeface="+mn-ea"/>
              </a:rPr>
              <a:t>아무것도 안 나옴</a:t>
            </a:r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del(</a:t>
            </a:r>
            <a:r>
              <a:rPr lang="en-US" altLang="ko-KR" sz="1400" dirty="0" err="1">
                <a:latin typeface="+mn-ea"/>
                <a:ea typeface="+mn-ea"/>
              </a:rPr>
              <a:t>aa</a:t>
            </a:r>
            <a:r>
              <a:rPr lang="en-US" altLang="ko-KR" sz="1400" dirty="0">
                <a:latin typeface="+mn-ea"/>
                <a:ea typeface="+mn-ea"/>
              </a:rPr>
              <a:t>) =&gt; </a:t>
            </a:r>
            <a:r>
              <a:rPr lang="en-US" altLang="ko-KR" sz="1400" dirty="0" err="1">
                <a:latin typeface="+mn-ea"/>
                <a:ea typeface="+mn-ea"/>
              </a:rPr>
              <a:t>aa</a:t>
            </a:r>
            <a:r>
              <a:rPr lang="ko-KR" altLang="en-US" sz="1400" dirty="0">
                <a:latin typeface="+mn-ea"/>
                <a:ea typeface="+mn-ea"/>
              </a:rPr>
              <a:t> 변수를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삭제한다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ex) del(aa);    aa-&gt; </a:t>
            </a:r>
            <a:r>
              <a:rPr lang="ko-KR" altLang="en-US" sz="1400" dirty="0">
                <a:latin typeface="+mn-ea"/>
                <a:ea typeface="+mn-ea"/>
              </a:rPr>
              <a:t>오류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발생</a:t>
            </a:r>
            <a:endParaRPr lang="en-US" altLang="ko-KR" sz="1400" dirty="0">
              <a:latin typeface="+mn-ea"/>
              <a:ea typeface="+mn-ea"/>
            </a:endParaRPr>
          </a:p>
          <a:p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71800" y="1210856"/>
            <a:ext cx="2100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+mn-ea"/>
                <a:ea typeface="+mn-ea"/>
              </a:rPr>
              <a:t>aa</a:t>
            </a:r>
            <a:r>
              <a:rPr lang="en-US" altLang="ko-KR" sz="1400" dirty="0">
                <a:latin typeface="+mn-ea"/>
                <a:ea typeface="+mn-ea"/>
              </a:rPr>
              <a:t> = [10, 20, 30]</a:t>
            </a:r>
          </a:p>
          <a:p>
            <a:r>
              <a:rPr lang="en-US" altLang="ko-KR" sz="1400" dirty="0" err="1">
                <a:latin typeface="+mn-ea"/>
                <a:ea typeface="+mn-ea"/>
              </a:rPr>
              <a:t>aa</a:t>
            </a:r>
            <a:r>
              <a:rPr lang="en-US" altLang="ko-KR" sz="1400" dirty="0">
                <a:latin typeface="+mn-ea"/>
                <a:ea typeface="+mn-ea"/>
              </a:rPr>
              <a:t>[1:2] = [200, 201]</a:t>
            </a:r>
          </a:p>
          <a:p>
            <a:r>
              <a:rPr lang="en-US" altLang="ko-KR" sz="1400" dirty="0" err="1">
                <a:latin typeface="+mn-ea"/>
                <a:ea typeface="+mn-ea"/>
              </a:rPr>
              <a:t>aa</a:t>
            </a:r>
            <a:r>
              <a:rPr lang="en-US" altLang="ko-KR" sz="1400" dirty="0">
                <a:latin typeface="+mn-ea"/>
                <a:ea typeface="+mn-ea"/>
              </a:rPr>
              <a:t> -&gt; [10, 200, 201, 30]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24878" y="1210856"/>
            <a:ext cx="21554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+mn-ea"/>
                <a:ea typeface="+mn-ea"/>
              </a:rPr>
              <a:t>aa</a:t>
            </a:r>
            <a:r>
              <a:rPr lang="en-US" altLang="ko-KR" sz="1400" dirty="0">
                <a:latin typeface="+mn-ea"/>
                <a:ea typeface="+mn-ea"/>
              </a:rPr>
              <a:t> = [10, 20, 30]</a:t>
            </a:r>
          </a:p>
          <a:p>
            <a:r>
              <a:rPr lang="en-US" altLang="ko-KR" sz="1400" dirty="0" err="1">
                <a:latin typeface="+mn-ea"/>
                <a:ea typeface="+mn-ea"/>
              </a:rPr>
              <a:t>aa</a:t>
            </a:r>
            <a:r>
              <a:rPr lang="en-US" altLang="ko-KR" sz="1400" dirty="0">
                <a:latin typeface="+mn-ea"/>
                <a:ea typeface="+mn-ea"/>
              </a:rPr>
              <a:t>[1] = [200, 201]</a:t>
            </a:r>
          </a:p>
          <a:p>
            <a:r>
              <a:rPr lang="en-US" altLang="ko-KR" sz="1400" dirty="0" err="1">
                <a:latin typeface="+mn-ea"/>
                <a:ea typeface="+mn-ea"/>
              </a:rPr>
              <a:t>aa</a:t>
            </a:r>
            <a:r>
              <a:rPr lang="en-US" altLang="ko-KR" sz="1400" dirty="0">
                <a:latin typeface="+mn-ea"/>
                <a:ea typeface="+mn-ea"/>
              </a:rPr>
              <a:t> -&gt; [10, [200, 201], 30]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58136" y="2257186"/>
            <a:ext cx="2100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+mn-ea"/>
                <a:ea typeface="+mn-ea"/>
              </a:rPr>
              <a:t>aa</a:t>
            </a:r>
            <a:r>
              <a:rPr lang="en-US" altLang="ko-KR" sz="1400" dirty="0">
                <a:latin typeface="+mn-ea"/>
                <a:ea typeface="+mn-ea"/>
              </a:rPr>
              <a:t> = [10, 20, 30]</a:t>
            </a:r>
          </a:p>
        </p:txBody>
      </p:sp>
      <p:pic>
        <p:nvPicPr>
          <p:cNvPr id="3074" name="Picture 2" descr="C:\Users\SeongYun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270" y="3252188"/>
            <a:ext cx="2690561" cy="186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48B136C-02C5-4303-A22E-F8E0CBD88BCC}"/>
              </a:ext>
            </a:extLst>
          </p:cNvPr>
          <p:cNvSpPr txBox="1"/>
          <p:nvPr/>
        </p:nvSpPr>
        <p:spPr>
          <a:xfrm>
            <a:off x="2615524" y="3335119"/>
            <a:ext cx="30365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  <a:ea typeface="+mn-ea"/>
              </a:rPr>
              <a:t>aa = [10, 20, 30, 40, 50 ]</a:t>
            </a:r>
          </a:p>
          <a:p>
            <a:r>
              <a:rPr lang="en-US" altLang="ko-KR" sz="1400" dirty="0">
                <a:latin typeface="+mn-ea"/>
                <a:ea typeface="+mn-ea"/>
              </a:rPr>
              <a:t>aa[1:4] = []</a:t>
            </a:r>
          </a:p>
          <a:p>
            <a:r>
              <a:rPr lang="en-US" altLang="ko-KR" sz="1400" dirty="0">
                <a:latin typeface="+mn-ea"/>
                <a:ea typeface="+mn-ea"/>
              </a:rPr>
              <a:t>aa -&gt; [10, 50]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234A66B-F0B5-4A60-AF27-DB35863312C7}"/>
              </a:ext>
            </a:extLst>
          </p:cNvPr>
          <p:cNvSpPr txBox="1"/>
          <p:nvPr/>
        </p:nvSpPr>
        <p:spPr>
          <a:xfrm>
            <a:off x="2615524" y="4150436"/>
            <a:ext cx="18469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+mn-ea"/>
                <a:ea typeface="+mn-ea"/>
              </a:rPr>
              <a:t>aa</a:t>
            </a:r>
            <a:r>
              <a:rPr lang="en-US" altLang="ko-KR" sz="1400" dirty="0">
                <a:latin typeface="+mn-ea"/>
                <a:ea typeface="+mn-ea"/>
              </a:rPr>
              <a:t> = [10, 20, 30]</a:t>
            </a:r>
          </a:p>
          <a:p>
            <a:r>
              <a:rPr lang="en-US" altLang="ko-KR" sz="1400" dirty="0">
                <a:latin typeface="+mn-ea"/>
                <a:ea typeface="+mn-ea"/>
              </a:rPr>
              <a:t>del(aa[1])</a:t>
            </a:r>
          </a:p>
          <a:p>
            <a:r>
              <a:rPr lang="en-US" altLang="ko-KR" sz="1400" dirty="0">
                <a:latin typeface="+mn-ea"/>
                <a:ea typeface="+mn-ea"/>
              </a:rPr>
              <a:t>aa -&gt; [10, 30]</a:t>
            </a:r>
          </a:p>
        </p:txBody>
      </p:sp>
    </p:spTree>
    <p:extLst>
      <p:ext uri="{BB962C8B-B14F-4D97-AF65-F5344CB8AC3E}">
        <p14:creationId xmlns:p14="http://schemas.microsoft.com/office/powerpoint/2010/main" val="4172639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>
            <a:off x="1" y="3219148"/>
            <a:ext cx="1983991" cy="1924352"/>
          </a:xfrm>
          <a:custGeom>
            <a:avLst/>
            <a:gdLst/>
            <a:ahLst/>
            <a:cxnLst/>
            <a:rect l="l" t="t" r="r" b="b"/>
            <a:pathLst>
              <a:path w="1983991" h="1924352">
                <a:moveTo>
                  <a:pt x="867867" y="0"/>
                </a:moveTo>
                <a:lnTo>
                  <a:pt x="1983991" y="1924352"/>
                </a:lnTo>
                <a:lnTo>
                  <a:pt x="0" y="1924352"/>
                </a:lnTo>
                <a:lnTo>
                  <a:pt x="0" y="1496323"/>
                </a:lnTo>
                <a:close/>
              </a:path>
            </a:pathLst>
          </a:custGeom>
          <a:solidFill>
            <a:srgbClr val="2963A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flipV="1">
            <a:off x="7164288" y="355"/>
            <a:ext cx="1979712" cy="1924352"/>
          </a:xfrm>
          <a:custGeom>
            <a:avLst/>
            <a:gdLst/>
            <a:ahLst/>
            <a:cxnLst/>
            <a:rect l="l" t="t" r="r" b="b"/>
            <a:pathLst>
              <a:path w="1979712" h="1924352">
                <a:moveTo>
                  <a:pt x="0" y="1924352"/>
                </a:moveTo>
                <a:lnTo>
                  <a:pt x="1979712" y="1924352"/>
                </a:lnTo>
                <a:lnTo>
                  <a:pt x="1979712" y="1488945"/>
                </a:lnTo>
                <a:lnTo>
                  <a:pt x="1116124" y="0"/>
                </a:lnTo>
                <a:close/>
              </a:path>
            </a:pathLst>
          </a:custGeom>
          <a:solidFill>
            <a:srgbClr val="2963A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/>
        </p:nvSpPr>
        <p:spPr>
          <a:xfrm rot="2217044">
            <a:off x="6862026" y="269489"/>
            <a:ext cx="1224136" cy="1055290"/>
          </a:xfrm>
          <a:prstGeom prst="triangle">
            <a:avLst/>
          </a:prstGeom>
          <a:solidFill>
            <a:srgbClr val="FAD03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 rot="19836011" flipH="1">
            <a:off x="846879" y="3388038"/>
            <a:ext cx="1426852" cy="1230045"/>
          </a:xfrm>
          <a:prstGeom prst="triangle">
            <a:avLst/>
          </a:prstGeom>
          <a:solidFill>
            <a:srgbClr val="FAD03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2326282">
            <a:off x="953137" y="3591641"/>
            <a:ext cx="581528" cy="501317"/>
          </a:xfrm>
          <a:prstGeom prst="triangl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9273718" flipH="1">
            <a:off x="7401200" y="682374"/>
            <a:ext cx="581528" cy="501317"/>
          </a:xfrm>
          <a:prstGeom prst="triangl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 descr="C:\Users\SeongYun\Desktop\다운로드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102872"/>
            <a:ext cx="494599" cy="48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03244" y="102872"/>
            <a:ext cx="2206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lt"/>
              </a:rPr>
              <a:t>리스트</a:t>
            </a:r>
            <a:r>
              <a:rPr lang="en-US" altLang="ko-KR" dirty="0">
                <a:latin typeface="+mn-lt"/>
              </a:rPr>
              <a:t>(</a:t>
            </a:r>
            <a:r>
              <a:rPr lang="en-US" altLang="ko-KR" dirty="0">
                <a:latin typeface="Copperplate Gothic Light" pitchFamily="34" charset="0"/>
              </a:rPr>
              <a:t>List)</a:t>
            </a:r>
            <a:endParaRPr lang="ko-KR" altLang="en-US" dirty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1711" y="1209064"/>
            <a:ext cx="7247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n-ea"/>
                <a:ea typeface="+mn-ea"/>
              </a:rPr>
              <a:t>리스트를 </a:t>
            </a:r>
            <a:r>
              <a:rPr lang="ko-KR" altLang="en-US" sz="1400" dirty="0" err="1">
                <a:latin typeface="+mn-ea"/>
                <a:ea typeface="+mn-ea"/>
              </a:rPr>
              <a:t>행열</a:t>
            </a:r>
            <a:r>
              <a:rPr lang="ko-KR" altLang="en-US" sz="1400" dirty="0">
                <a:latin typeface="+mn-ea"/>
                <a:ea typeface="+mn-ea"/>
              </a:rPr>
              <a:t> 형식으로 생성 가능하다</a:t>
            </a:r>
            <a:r>
              <a:rPr lang="en-US" altLang="ko-KR" sz="1400" dirty="0">
                <a:latin typeface="+mn-ea"/>
                <a:ea typeface="+mn-ea"/>
              </a:rPr>
              <a:t>. (2</a:t>
            </a:r>
            <a:r>
              <a:rPr lang="ko-KR" altLang="en-US" sz="1400" dirty="0">
                <a:latin typeface="+mn-ea"/>
                <a:ea typeface="+mn-ea"/>
              </a:rPr>
              <a:t>차원 리스트를 생성 가능하다</a:t>
            </a:r>
            <a:r>
              <a:rPr lang="en-US" altLang="ko-KR" sz="1400" dirty="0">
                <a:latin typeface="+mn-ea"/>
                <a:ea typeface="+mn-ea"/>
              </a:rPr>
              <a:t>.)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endParaRPr lang="en-US" altLang="ko-KR" sz="1400" dirty="0">
              <a:latin typeface="+mn-ea"/>
              <a:ea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2102" y="748366"/>
            <a:ext cx="4883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*2</a:t>
            </a:r>
            <a:r>
              <a:rPr lang="ko-KR" altLang="en-US" dirty="0">
                <a:latin typeface="+mn-ea"/>
                <a:ea typeface="+mn-ea"/>
              </a:rPr>
              <a:t>차원 리스트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1711" y="1771237"/>
            <a:ext cx="17800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  <a:ea typeface="+mn-ea"/>
              </a:rPr>
              <a:t>Ex)</a:t>
            </a:r>
          </a:p>
          <a:p>
            <a:r>
              <a:rPr lang="en-US" altLang="ko-KR" sz="1400" dirty="0">
                <a:latin typeface="+mn-ea"/>
                <a:ea typeface="+mn-ea"/>
              </a:rPr>
              <a:t>aa=[[1, 2, 3, 4],</a:t>
            </a:r>
          </a:p>
          <a:p>
            <a:r>
              <a:rPr lang="en-US" altLang="ko-KR" sz="1400" dirty="0">
                <a:latin typeface="+mn-ea"/>
                <a:ea typeface="+mn-ea"/>
              </a:rPr>
              <a:t>      [5, 6, 7, 8],</a:t>
            </a:r>
          </a:p>
          <a:p>
            <a:r>
              <a:rPr lang="en-US" altLang="ko-KR" sz="1400" dirty="0">
                <a:latin typeface="+mn-ea"/>
                <a:ea typeface="+mn-ea"/>
              </a:rPr>
              <a:t>      [9, 10, 11, 12]]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5F1AFA9B-2276-4123-877E-FC7DE07478EF}"/>
              </a:ext>
            </a:extLst>
          </p:cNvPr>
          <p:cNvGrpSpPr/>
          <p:nvPr/>
        </p:nvGrpSpPr>
        <p:grpSpPr>
          <a:xfrm>
            <a:off x="3491880" y="2751961"/>
            <a:ext cx="4499350" cy="1296307"/>
            <a:chOff x="2131553" y="2191046"/>
            <a:chExt cx="4499350" cy="1296307"/>
          </a:xfrm>
        </p:grpSpPr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xmlns="" id="{EB46B613-6F6E-4490-9DE4-FA4A9F453E52}"/>
                </a:ext>
              </a:extLst>
            </p:cNvPr>
            <p:cNvSpPr/>
            <p:nvPr/>
          </p:nvSpPr>
          <p:spPr>
            <a:xfrm>
              <a:off x="2822737" y="2191046"/>
              <a:ext cx="1152128" cy="307777"/>
            </a:xfrm>
            <a:prstGeom prst="parallelogram">
              <a:avLst>
                <a:gd name="adj" fmla="val 11098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aa[0][0]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5" name="평행 사변형 14">
              <a:extLst>
                <a:ext uri="{FF2B5EF4-FFF2-40B4-BE49-F238E27FC236}">
                  <a16:creationId xmlns:a16="http://schemas.microsoft.com/office/drawing/2014/main" xmlns="" id="{3F5AEFFE-947C-4951-905C-8436D212C709}"/>
                </a:ext>
              </a:extLst>
            </p:cNvPr>
            <p:cNvSpPr/>
            <p:nvPr/>
          </p:nvSpPr>
          <p:spPr>
            <a:xfrm>
              <a:off x="3648423" y="2191046"/>
              <a:ext cx="1152128" cy="307777"/>
            </a:xfrm>
            <a:prstGeom prst="parallelogram">
              <a:avLst>
                <a:gd name="adj" fmla="val 11098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aa[0][1]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" name="평행 사변형 15">
              <a:extLst>
                <a:ext uri="{FF2B5EF4-FFF2-40B4-BE49-F238E27FC236}">
                  <a16:creationId xmlns:a16="http://schemas.microsoft.com/office/drawing/2014/main" xmlns="" id="{C63D0789-DAF6-4403-B489-62E46ECCA889}"/>
                </a:ext>
              </a:extLst>
            </p:cNvPr>
            <p:cNvSpPr/>
            <p:nvPr/>
          </p:nvSpPr>
          <p:spPr>
            <a:xfrm>
              <a:off x="4474109" y="2191046"/>
              <a:ext cx="1152128" cy="307777"/>
            </a:xfrm>
            <a:prstGeom prst="parallelogram">
              <a:avLst>
                <a:gd name="adj" fmla="val 11098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aa[0][2]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7" name="평행 사변형 16">
              <a:extLst>
                <a:ext uri="{FF2B5EF4-FFF2-40B4-BE49-F238E27FC236}">
                  <a16:creationId xmlns:a16="http://schemas.microsoft.com/office/drawing/2014/main" xmlns="" id="{DF1970B1-C5F6-420E-B9AB-C27ED5C15C3D}"/>
                </a:ext>
              </a:extLst>
            </p:cNvPr>
            <p:cNvSpPr/>
            <p:nvPr/>
          </p:nvSpPr>
          <p:spPr>
            <a:xfrm>
              <a:off x="5299795" y="2191046"/>
              <a:ext cx="1152128" cy="307777"/>
            </a:xfrm>
            <a:prstGeom prst="parallelogram">
              <a:avLst>
                <a:gd name="adj" fmla="val 11098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aa[0][3]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8" name="평행 사변형 17">
              <a:extLst>
                <a:ext uri="{FF2B5EF4-FFF2-40B4-BE49-F238E27FC236}">
                  <a16:creationId xmlns:a16="http://schemas.microsoft.com/office/drawing/2014/main" xmlns="" id="{C8B2464A-3DE1-43D3-B14F-BE4AD4733BAB}"/>
                </a:ext>
              </a:extLst>
            </p:cNvPr>
            <p:cNvSpPr/>
            <p:nvPr/>
          </p:nvSpPr>
          <p:spPr>
            <a:xfrm>
              <a:off x="2481597" y="2505371"/>
              <a:ext cx="1152128" cy="307777"/>
            </a:xfrm>
            <a:prstGeom prst="parallelogram">
              <a:avLst>
                <a:gd name="adj" fmla="val 11098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aa[1][0]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9" name="평행 사변형 18">
              <a:extLst>
                <a:ext uri="{FF2B5EF4-FFF2-40B4-BE49-F238E27FC236}">
                  <a16:creationId xmlns:a16="http://schemas.microsoft.com/office/drawing/2014/main" xmlns="" id="{789D26A2-7F5C-49A3-9012-C4DDFC7E5513}"/>
                </a:ext>
              </a:extLst>
            </p:cNvPr>
            <p:cNvSpPr/>
            <p:nvPr/>
          </p:nvSpPr>
          <p:spPr>
            <a:xfrm>
              <a:off x="3307283" y="2505371"/>
              <a:ext cx="1152128" cy="307777"/>
            </a:xfrm>
            <a:prstGeom prst="parallelogram">
              <a:avLst>
                <a:gd name="adj" fmla="val 11098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aa[1][1]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0" name="평행 사변형 19">
              <a:extLst>
                <a:ext uri="{FF2B5EF4-FFF2-40B4-BE49-F238E27FC236}">
                  <a16:creationId xmlns:a16="http://schemas.microsoft.com/office/drawing/2014/main" xmlns="" id="{C22A5DC1-796D-48A3-B20C-F438D73CB573}"/>
                </a:ext>
              </a:extLst>
            </p:cNvPr>
            <p:cNvSpPr/>
            <p:nvPr/>
          </p:nvSpPr>
          <p:spPr>
            <a:xfrm>
              <a:off x="4132969" y="2505371"/>
              <a:ext cx="1152128" cy="307777"/>
            </a:xfrm>
            <a:prstGeom prst="parallelogram">
              <a:avLst>
                <a:gd name="adj" fmla="val 11098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aa[1][2]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1" name="평행 사변형 20">
              <a:extLst>
                <a:ext uri="{FF2B5EF4-FFF2-40B4-BE49-F238E27FC236}">
                  <a16:creationId xmlns:a16="http://schemas.microsoft.com/office/drawing/2014/main" xmlns="" id="{AA4F0396-51B9-43B3-9A6C-AC0D5FDB96DB}"/>
                </a:ext>
              </a:extLst>
            </p:cNvPr>
            <p:cNvSpPr/>
            <p:nvPr/>
          </p:nvSpPr>
          <p:spPr>
            <a:xfrm>
              <a:off x="4958655" y="2505371"/>
              <a:ext cx="1152128" cy="307777"/>
            </a:xfrm>
            <a:prstGeom prst="parallelogram">
              <a:avLst>
                <a:gd name="adj" fmla="val 11098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aa[1][3]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2" name="평행 사변형 21">
              <a:extLst>
                <a:ext uri="{FF2B5EF4-FFF2-40B4-BE49-F238E27FC236}">
                  <a16:creationId xmlns:a16="http://schemas.microsoft.com/office/drawing/2014/main" xmlns="" id="{54518AD4-C38A-4AB6-AD68-B2FFDB7FD54B}"/>
                </a:ext>
              </a:extLst>
            </p:cNvPr>
            <p:cNvSpPr/>
            <p:nvPr/>
          </p:nvSpPr>
          <p:spPr>
            <a:xfrm>
              <a:off x="2131553" y="2826840"/>
              <a:ext cx="1152128" cy="307777"/>
            </a:xfrm>
            <a:prstGeom prst="parallelogram">
              <a:avLst>
                <a:gd name="adj" fmla="val 11098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aa[2][0]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3" name="평행 사변형 22">
              <a:extLst>
                <a:ext uri="{FF2B5EF4-FFF2-40B4-BE49-F238E27FC236}">
                  <a16:creationId xmlns:a16="http://schemas.microsoft.com/office/drawing/2014/main" xmlns="" id="{FE6E3088-BEEB-42A0-9917-2F65482E8A87}"/>
                </a:ext>
              </a:extLst>
            </p:cNvPr>
            <p:cNvSpPr/>
            <p:nvPr/>
          </p:nvSpPr>
          <p:spPr>
            <a:xfrm>
              <a:off x="2957239" y="2826840"/>
              <a:ext cx="1152128" cy="307777"/>
            </a:xfrm>
            <a:prstGeom prst="parallelogram">
              <a:avLst>
                <a:gd name="adj" fmla="val 11098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aa[2][1]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4" name="평행 사변형 23">
              <a:extLst>
                <a:ext uri="{FF2B5EF4-FFF2-40B4-BE49-F238E27FC236}">
                  <a16:creationId xmlns:a16="http://schemas.microsoft.com/office/drawing/2014/main" xmlns="" id="{12484AFF-9D0B-481B-95EC-466B6875A3C7}"/>
                </a:ext>
              </a:extLst>
            </p:cNvPr>
            <p:cNvSpPr/>
            <p:nvPr/>
          </p:nvSpPr>
          <p:spPr>
            <a:xfrm>
              <a:off x="3782925" y="2826840"/>
              <a:ext cx="1152128" cy="307777"/>
            </a:xfrm>
            <a:prstGeom prst="parallelogram">
              <a:avLst>
                <a:gd name="adj" fmla="val 11098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aa[2][2]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5" name="평행 사변형 24">
              <a:extLst>
                <a:ext uri="{FF2B5EF4-FFF2-40B4-BE49-F238E27FC236}">
                  <a16:creationId xmlns:a16="http://schemas.microsoft.com/office/drawing/2014/main" xmlns="" id="{2D57F5B1-B7ED-45F7-87C2-E9950E950365}"/>
                </a:ext>
              </a:extLst>
            </p:cNvPr>
            <p:cNvSpPr/>
            <p:nvPr/>
          </p:nvSpPr>
          <p:spPr>
            <a:xfrm>
              <a:off x="4608611" y="2826840"/>
              <a:ext cx="1152128" cy="307777"/>
            </a:xfrm>
            <a:prstGeom prst="parallelogram">
              <a:avLst>
                <a:gd name="adj" fmla="val 11098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aa[2][3]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0B2DD7DD-59A3-47FD-B4B7-62D705C77E5F}"/>
                </a:ext>
              </a:extLst>
            </p:cNvPr>
            <p:cNvSpPr/>
            <p:nvPr/>
          </p:nvSpPr>
          <p:spPr>
            <a:xfrm>
              <a:off x="2131553" y="3134617"/>
              <a:ext cx="825686" cy="3527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18F7F76A-FEDC-4BDD-BB95-48CACCE2CA0F}"/>
                </a:ext>
              </a:extLst>
            </p:cNvPr>
            <p:cNvSpPr/>
            <p:nvPr/>
          </p:nvSpPr>
          <p:spPr>
            <a:xfrm>
              <a:off x="2960228" y="3134617"/>
              <a:ext cx="825686" cy="3527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CBBACFDA-8C45-47BC-B69C-46F99DEA2A75}"/>
                </a:ext>
              </a:extLst>
            </p:cNvPr>
            <p:cNvSpPr/>
            <p:nvPr/>
          </p:nvSpPr>
          <p:spPr>
            <a:xfrm>
              <a:off x="3796047" y="3134617"/>
              <a:ext cx="825686" cy="3527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06C09441-5EA8-4750-B5B0-54F31E171FDB}"/>
                </a:ext>
              </a:extLst>
            </p:cNvPr>
            <p:cNvSpPr/>
            <p:nvPr/>
          </p:nvSpPr>
          <p:spPr>
            <a:xfrm>
              <a:off x="4617577" y="3132956"/>
              <a:ext cx="825686" cy="3527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평행 사변형 12">
              <a:extLst>
                <a:ext uri="{FF2B5EF4-FFF2-40B4-BE49-F238E27FC236}">
                  <a16:creationId xmlns:a16="http://schemas.microsoft.com/office/drawing/2014/main" xmlns="" id="{0C3D4DF5-45F0-448C-A22C-BE2118C4D1FA}"/>
                </a:ext>
              </a:extLst>
            </p:cNvPr>
            <p:cNvSpPr/>
            <p:nvPr/>
          </p:nvSpPr>
          <p:spPr>
            <a:xfrm rot="8208459">
              <a:off x="5263057" y="3007811"/>
              <a:ext cx="704325" cy="273956"/>
            </a:xfrm>
            <a:prstGeom prst="parallelogram">
              <a:avLst>
                <a:gd name="adj" fmla="val 9543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평행 사변형 30">
              <a:extLst>
                <a:ext uri="{FF2B5EF4-FFF2-40B4-BE49-F238E27FC236}">
                  <a16:creationId xmlns:a16="http://schemas.microsoft.com/office/drawing/2014/main" xmlns="" id="{ED418400-249F-417F-A732-3CA9C56E0CEE}"/>
                </a:ext>
              </a:extLst>
            </p:cNvPr>
            <p:cNvSpPr/>
            <p:nvPr/>
          </p:nvSpPr>
          <p:spPr>
            <a:xfrm rot="8208459">
              <a:off x="5589157" y="2706654"/>
              <a:ext cx="715966" cy="273956"/>
            </a:xfrm>
            <a:prstGeom prst="parallelogram">
              <a:avLst>
                <a:gd name="adj" fmla="val 9543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평행 사변형 31">
              <a:extLst>
                <a:ext uri="{FF2B5EF4-FFF2-40B4-BE49-F238E27FC236}">
                  <a16:creationId xmlns:a16="http://schemas.microsoft.com/office/drawing/2014/main" xmlns="" id="{920F431A-E1AC-4581-A9A1-BD575AF3D81D}"/>
                </a:ext>
              </a:extLst>
            </p:cNvPr>
            <p:cNvSpPr/>
            <p:nvPr/>
          </p:nvSpPr>
          <p:spPr>
            <a:xfrm rot="8208459">
              <a:off x="5928956" y="2404684"/>
              <a:ext cx="701947" cy="273956"/>
            </a:xfrm>
            <a:prstGeom prst="parallelogram">
              <a:avLst>
                <a:gd name="adj" fmla="val 9543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198315EE-2884-4002-B946-0E3D5483D5B4}"/>
              </a:ext>
            </a:extLst>
          </p:cNvPr>
          <p:cNvSpPr txBox="1"/>
          <p:nvPr/>
        </p:nvSpPr>
        <p:spPr>
          <a:xfrm>
            <a:off x="3162183" y="2637886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  <a:ea typeface="+mn-ea"/>
              </a:rPr>
              <a:t>aa[0] -&gt;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9EDABF71-94E3-4037-8C03-4A3332FE1CEC}"/>
              </a:ext>
            </a:extLst>
          </p:cNvPr>
          <p:cNvSpPr txBox="1"/>
          <p:nvPr/>
        </p:nvSpPr>
        <p:spPr>
          <a:xfrm>
            <a:off x="2755783" y="2983531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  <a:ea typeface="+mn-ea"/>
              </a:rPr>
              <a:t>aa[1] -&gt;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00BBF8EB-14B5-4525-97B3-3A3F70B5F98B}"/>
              </a:ext>
            </a:extLst>
          </p:cNvPr>
          <p:cNvSpPr txBox="1"/>
          <p:nvPr/>
        </p:nvSpPr>
        <p:spPr>
          <a:xfrm>
            <a:off x="2415915" y="3367150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  <a:ea typeface="+mn-ea"/>
              </a:rPr>
              <a:t>aa[2] -&gt;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6E96C654-5BA0-4844-A4BD-32D8BF85EC60}"/>
              </a:ext>
            </a:extLst>
          </p:cNvPr>
          <p:cNvSpPr txBox="1"/>
          <p:nvPr/>
        </p:nvSpPr>
        <p:spPr>
          <a:xfrm>
            <a:off x="4417988" y="4200606"/>
            <a:ext cx="1957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n-ea"/>
                <a:ea typeface="+mn-ea"/>
              </a:rPr>
              <a:t>전체 리스트명 </a:t>
            </a:r>
            <a:r>
              <a:rPr lang="en-US" altLang="ko-KR" sz="1400" dirty="0">
                <a:latin typeface="+mn-ea"/>
                <a:ea typeface="+mn-ea"/>
              </a:rPr>
              <a:t>: aa</a:t>
            </a:r>
            <a:endParaRPr lang="ko-KR" altLang="en-US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9225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>
            <a:off x="1" y="3219148"/>
            <a:ext cx="1983991" cy="1924352"/>
          </a:xfrm>
          <a:custGeom>
            <a:avLst/>
            <a:gdLst/>
            <a:ahLst/>
            <a:cxnLst/>
            <a:rect l="l" t="t" r="r" b="b"/>
            <a:pathLst>
              <a:path w="1983991" h="1924352">
                <a:moveTo>
                  <a:pt x="867867" y="0"/>
                </a:moveTo>
                <a:lnTo>
                  <a:pt x="1983991" y="1924352"/>
                </a:lnTo>
                <a:lnTo>
                  <a:pt x="0" y="1924352"/>
                </a:lnTo>
                <a:lnTo>
                  <a:pt x="0" y="1496323"/>
                </a:lnTo>
                <a:close/>
              </a:path>
            </a:pathLst>
          </a:custGeom>
          <a:solidFill>
            <a:srgbClr val="2963A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flipV="1">
            <a:off x="7164288" y="355"/>
            <a:ext cx="1979712" cy="1924352"/>
          </a:xfrm>
          <a:custGeom>
            <a:avLst/>
            <a:gdLst/>
            <a:ahLst/>
            <a:cxnLst/>
            <a:rect l="l" t="t" r="r" b="b"/>
            <a:pathLst>
              <a:path w="1979712" h="1924352">
                <a:moveTo>
                  <a:pt x="0" y="1924352"/>
                </a:moveTo>
                <a:lnTo>
                  <a:pt x="1979712" y="1924352"/>
                </a:lnTo>
                <a:lnTo>
                  <a:pt x="1979712" y="1488945"/>
                </a:lnTo>
                <a:lnTo>
                  <a:pt x="1116124" y="0"/>
                </a:lnTo>
                <a:close/>
              </a:path>
            </a:pathLst>
          </a:custGeom>
          <a:solidFill>
            <a:srgbClr val="2963A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/>
        </p:nvSpPr>
        <p:spPr>
          <a:xfrm rot="2217044">
            <a:off x="6862026" y="269489"/>
            <a:ext cx="1224136" cy="1055290"/>
          </a:xfrm>
          <a:prstGeom prst="triangle">
            <a:avLst/>
          </a:prstGeom>
          <a:solidFill>
            <a:srgbClr val="FAD03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 rot="19836011" flipH="1">
            <a:off x="846879" y="3388038"/>
            <a:ext cx="1426852" cy="1230045"/>
          </a:xfrm>
          <a:prstGeom prst="triangle">
            <a:avLst/>
          </a:prstGeom>
          <a:solidFill>
            <a:srgbClr val="FAD03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2326282">
            <a:off x="953137" y="3591641"/>
            <a:ext cx="581528" cy="501317"/>
          </a:xfrm>
          <a:prstGeom prst="triangl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9273718" flipH="1">
            <a:off x="7401200" y="682374"/>
            <a:ext cx="581528" cy="501317"/>
          </a:xfrm>
          <a:prstGeom prst="triangl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 descr="C:\Users\SeongYun\Desktop\다운로드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102872"/>
            <a:ext cx="494599" cy="48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03244" y="102872"/>
            <a:ext cx="2206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lt"/>
              </a:rPr>
              <a:t>리스트</a:t>
            </a:r>
            <a:r>
              <a:rPr lang="en-US" altLang="ko-KR" dirty="0">
                <a:latin typeface="+mn-lt"/>
              </a:rPr>
              <a:t>(</a:t>
            </a:r>
            <a:r>
              <a:rPr lang="en-US" altLang="ko-KR" dirty="0">
                <a:latin typeface="Copperplate Gothic Light" pitchFamily="34" charset="0"/>
              </a:rPr>
              <a:t>List)</a:t>
            </a:r>
            <a:endParaRPr lang="ko-KR" altLang="en-US" dirty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6842" y="943598"/>
            <a:ext cx="84028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List1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=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[]</a:t>
            </a:r>
          </a:p>
          <a:p>
            <a:r>
              <a:rPr lang="en-US" altLang="ko-KR" sz="1200" dirty="0">
                <a:latin typeface="+mn-ea"/>
                <a:ea typeface="+mn-ea"/>
              </a:rPr>
              <a:t>List2 = []</a:t>
            </a:r>
          </a:p>
          <a:p>
            <a:r>
              <a:rPr lang="en-US" altLang="ko-KR" sz="1200" dirty="0">
                <a:latin typeface="+mn-ea"/>
                <a:ea typeface="+mn-ea"/>
              </a:rPr>
              <a:t>value = 1</a:t>
            </a:r>
          </a:p>
          <a:p>
            <a:r>
              <a:rPr lang="en-US" altLang="ko-KR" sz="1200" dirty="0">
                <a:latin typeface="+mn-ea"/>
                <a:ea typeface="+mn-ea"/>
              </a:rPr>
              <a:t>for </a:t>
            </a:r>
            <a:r>
              <a:rPr lang="en-US" altLang="ko-KR" sz="1200" dirty="0" err="1">
                <a:latin typeface="+mn-ea"/>
                <a:ea typeface="+mn-ea"/>
              </a:rPr>
              <a:t>i</a:t>
            </a:r>
            <a:r>
              <a:rPr lang="en-US" altLang="ko-KR" sz="1200" dirty="0">
                <a:latin typeface="+mn-ea"/>
                <a:ea typeface="+mn-ea"/>
              </a:rPr>
              <a:t> in range(0, 3) : </a:t>
            </a:r>
          </a:p>
          <a:p>
            <a:r>
              <a:rPr lang="en-US" altLang="ko-KR" sz="1200" dirty="0">
                <a:latin typeface="+mn-ea"/>
                <a:ea typeface="+mn-ea"/>
              </a:rPr>
              <a:t>	for k in range(0, 4) :</a:t>
            </a:r>
          </a:p>
          <a:p>
            <a:r>
              <a:rPr lang="en-US" altLang="ko-KR" sz="1200" dirty="0">
                <a:latin typeface="+mn-ea"/>
                <a:ea typeface="+mn-ea"/>
              </a:rPr>
              <a:t>		List1.append(value)   #append(x) : </a:t>
            </a:r>
            <a:r>
              <a:rPr lang="ko-KR" altLang="en-US" sz="1200" dirty="0">
                <a:latin typeface="+mn-ea"/>
                <a:ea typeface="+mn-ea"/>
              </a:rPr>
              <a:t>리스트의 맨 마지막에 </a:t>
            </a:r>
            <a:r>
              <a:rPr lang="en-US" altLang="ko-KR" sz="1200" dirty="0">
                <a:latin typeface="+mn-ea"/>
                <a:ea typeface="+mn-ea"/>
              </a:rPr>
              <a:t>x</a:t>
            </a:r>
            <a:r>
              <a:rPr lang="ko-KR" altLang="en-US" sz="1200" dirty="0">
                <a:latin typeface="+mn-ea"/>
                <a:ea typeface="+mn-ea"/>
              </a:rPr>
              <a:t>를 덧붙이는 함수</a:t>
            </a:r>
            <a:endParaRPr lang="en-US" altLang="ko-KR" sz="1200" dirty="0">
              <a:latin typeface="+mn-ea"/>
              <a:ea typeface="+mn-ea"/>
            </a:endParaRPr>
          </a:p>
          <a:p>
            <a:r>
              <a:rPr lang="en-US" altLang="ko-KR" sz="1200" dirty="0">
                <a:latin typeface="+mn-ea"/>
                <a:ea typeface="+mn-ea"/>
              </a:rPr>
              <a:t>		value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+=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1             #pop() : </a:t>
            </a:r>
            <a:r>
              <a:rPr lang="ko-KR" altLang="en-US" sz="1200" dirty="0">
                <a:latin typeface="+mn-ea"/>
                <a:ea typeface="+mn-ea"/>
              </a:rPr>
              <a:t>리스트의 맨 마지막 항목을 빼난다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endParaRPr lang="en-US" altLang="ko-KR" sz="1200" dirty="0">
              <a:latin typeface="+mn-ea"/>
              <a:ea typeface="+mn-ea"/>
            </a:endParaRPr>
          </a:p>
          <a:p>
            <a:r>
              <a:rPr lang="en-US" altLang="ko-KR" sz="1200" dirty="0">
                <a:latin typeface="+mn-ea"/>
                <a:ea typeface="+mn-ea"/>
              </a:rPr>
              <a:t>	List2.append(List1)</a:t>
            </a:r>
          </a:p>
          <a:p>
            <a:r>
              <a:rPr lang="en-US" altLang="ko-KR" sz="1200" dirty="0">
                <a:latin typeface="+mn-ea"/>
                <a:ea typeface="+mn-ea"/>
              </a:rPr>
              <a:t>	List1 = []</a:t>
            </a:r>
          </a:p>
          <a:p>
            <a:r>
              <a:rPr lang="en-US" altLang="ko-KR" sz="1200" dirty="0">
                <a:latin typeface="+mn-ea"/>
                <a:ea typeface="+mn-ea"/>
              </a:rPr>
              <a:t>for </a:t>
            </a:r>
            <a:r>
              <a:rPr lang="en-US" altLang="ko-KR" sz="1200" dirty="0" err="1">
                <a:latin typeface="+mn-ea"/>
                <a:ea typeface="+mn-ea"/>
              </a:rPr>
              <a:t>i</a:t>
            </a:r>
            <a:r>
              <a:rPr lang="en-US" altLang="ko-KR" sz="1200" dirty="0">
                <a:latin typeface="+mn-ea"/>
                <a:ea typeface="+mn-ea"/>
              </a:rPr>
              <a:t> in range(0, 3) : </a:t>
            </a:r>
          </a:p>
          <a:p>
            <a:r>
              <a:rPr lang="en-US" altLang="ko-KR" sz="1200" dirty="0">
                <a:latin typeface="+mn-ea"/>
                <a:ea typeface="+mn-ea"/>
              </a:rPr>
              <a:t>	for k in range(0, 4) :</a:t>
            </a:r>
          </a:p>
          <a:p>
            <a:r>
              <a:rPr lang="en-US" altLang="ko-KR" sz="1200" dirty="0">
                <a:latin typeface="+mn-ea"/>
                <a:ea typeface="+mn-ea"/>
              </a:rPr>
              <a:t>		print(“%3d” % List2[</a:t>
            </a:r>
            <a:r>
              <a:rPr lang="en-US" altLang="ko-KR" sz="1200" dirty="0" err="1">
                <a:latin typeface="+mn-ea"/>
                <a:ea typeface="+mn-ea"/>
              </a:rPr>
              <a:t>i</a:t>
            </a:r>
            <a:r>
              <a:rPr lang="en-US" altLang="ko-KR" sz="1200" dirty="0">
                <a:latin typeface="+mn-ea"/>
                <a:ea typeface="+mn-ea"/>
              </a:rPr>
              <a:t>][k], end = “ “)  #end = “ “ : </a:t>
            </a:r>
            <a:r>
              <a:rPr lang="ko-KR" altLang="en-US" sz="1200" dirty="0">
                <a:latin typeface="+mn-ea"/>
                <a:ea typeface="+mn-ea"/>
              </a:rPr>
              <a:t>다음 출력을 연속적으로 출력해주기 위해</a:t>
            </a:r>
            <a:endParaRPr lang="en-US" altLang="ko-KR" sz="1200" dirty="0">
              <a:latin typeface="+mn-ea"/>
              <a:ea typeface="+mn-ea"/>
            </a:endParaRPr>
          </a:p>
          <a:p>
            <a:r>
              <a:rPr lang="en-US" altLang="ko-KR" sz="1200" dirty="0">
                <a:latin typeface="+mn-ea"/>
                <a:ea typeface="+mn-ea"/>
              </a:rPr>
              <a:t>	print(“”)</a:t>
            </a:r>
            <a:r>
              <a:rPr lang="ko-KR" altLang="en-US" sz="1200" dirty="0">
                <a:latin typeface="+mn-ea"/>
                <a:ea typeface="+mn-ea"/>
              </a:rPr>
              <a:t>        </a:t>
            </a:r>
            <a:r>
              <a:rPr lang="en-US" altLang="ko-KR" sz="1200" dirty="0">
                <a:latin typeface="+mn-ea"/>
                <a:ea typeface="+mn-ea"/>
              </a:rPr>
              <a:t>#</a:t>
            </a:r>
            <a:r>
              <a:rPr lang="ko-KR" altLang="en-US" sz="1200" dirty="0">
                <a:latin typeface="+mn-ea"/>
                <a:ea typeface="+mn-ea"/>
              </a:rPr>
              <a:t>각 행 출력을 구분하기 위해</a:t>
            </a:r>
            <a:endParaRPr lang="en-US" altLang="ko-KR" sz="1200" dirty="0">
              <a:latin typeface="+mn-ea"/>
              <a:ea typeface="+mn-ea"/>
            </a:endParaRPr>
          </a:p>
          <a:p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2102" y="482627"/>
            <a:ext cx="4883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  <a:ea typeface="+mn-ea"/>
              </a:rPr>
              <a:t>*2</a:t>
            </a:r>
            <a:r>
              <a:rPr lang="ko-KR" altLang="en-US" sz="1600" dirty="0">
                <a:latin typeface="+mn-ea"/>
                <a:ea typeface="+mn-ea"/>
              </a:rPr>
              <a:t>차원 리스트 예제 코드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5F1AFA9B-2276-4123-877E-FC7DE07478EF}"/>
              </a:ext>
            </a:extLst>
          </p:cNvPr>
          <p:cNvGrpSpPr/>
          <p:nvPr/>
        </p:nvGrpSpPr>
        <p:grpSpPr>
          <a:xfrm>
            <a:off x="5448638" y="3957971"/>
            <a:ext cx="3739781" cy="1077468"/>
            <a:chOff x="2131553" y="2191046"/>
            <a:chExt cx="4499350" cy="1296307"/>
          </a:xfrm>
        </p:grpSpPr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xmlns="" id="{EB46B613-6F6E-4490-9DE4-FA4A9F453E52}"/>
                </a:ext>
              </a:extLst>
            </p:cNvPr>
            <p:cNvSpPr/>
            <p:nvPr/>
          </p:nvSpPr>
          <p:spPr>
            <a:xfrm>
              <a:off x="2822737" y="2191046"/>
              <a:ext cx="1152128" cy="307777"/>
            </a:xfrm>
            <a:prstGeom prst="parallelogram">
              <a:avLst>
                <a:gd name="adj" fmla="val 11098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1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5" name="평행 사변형 14">
              <a:extLst>
                <a:ext uri="{FF2B5EF4-FFF2-40B4-BE49-F238E27FC236}">
                  <a16:creationId xmlns:a16="http://schemas.microsoft.com/office/drawing/2014/main" xmlns="" id="{3F5AEFFE-947C-4951-905C-8436D212C709}"/>
                </a:ext>
              </a:extLst>
            </p:cNvPr>
            <p:cNvSpPr/>
            <p:nvPr/>
          </p:nvSpPr>
          <p:spPr>
            <a:xfrm>
              <a:off x="3648423" y="2191046"/>
              <a:ext cx="1152128" cy="307777"/>
            </a:xfrm>
            <a:prstGeom prst="parallelogram">
              <a:avLst>
                <a:gd name="adj" fmla="val 11098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2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" name="평행 사변형 15">
              <a:extLst>
                <a:ext uri="{FF2B5EF4-FFF2-40B4-BE49-F238E27FC236}">
                  <a16:creationId xmlns:a16="http://schemas.microsoft.com/office/drawing/2014/main" xmlns="" id="{C63D0789-DAF6-4403-B489-62E46ECCA889}"/>
                </a:ext>
              </a:extLst>
            </p:cNvPr>
            <p:cNvSpPr/>
            <p:nvPr/>
          </p:nvSpPr>
          <p:spPr>
            <a:xfrm>
              <a:off x="4474109" y="2191046"/>
              <a:ext cx="1152128" cy="307777"/>
            </a:xfrm>
            <a:prstGeom prst="parallelogram">
              <a:avLst>
                <a:gd name="adj" fmla="val 11098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3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7" name="평행 사변형 16">
              <a:extLst>
                <a:ext uri="{FF2B5EF4-FFF2-40B4-BE49-F238E27FC236}">
                  <a16:creationId xmlns:a16="http://schemas.microsoft.com/office/drawing/2014/main" xmlns="" id="{DF1970B1-C5F6-420E-B9AB-C27ED5C15C3D}"/>
                </a:ext>
              </a:extLst>
            </p:cNvPr>
            <p:cNvSpPr/>
            <p:nvPr/>
          </p:nvSpPr>
          <p:spPr>
            <a:xfrm>
              <a:off x="5299795" y="2191046"/>
              <a:ext cx="1152128" cy="307777"/>
            </a:xfrm>
            <a:prstGeom prst="parallelogram">
              <a:avLst>
                <a:gd name="adj" fmla="val 11098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4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8" name="평행 사변형 17">
              <a:extLst>
                <a:ext uri="{FF2B5EF4-FFF2-40B4-BE49-F238E27FC236}">
                  <a16:creationId xmlns:a16="http://schemas.microsoft.com/office/drawing/2014/main" xmlns="" id="{C8B2464A-3DE1-43D3-B14F-BE4AD4733BAB}"/>
                </a:ext>
              </a:extLst>
            </p:cNvPr>
            <p:cNvSpPr/>
            <p:nvPr/>
          </p:nvSpPr>
          <p:spPr>
            <a:xfrm>
              <a:off x="2481597" y="2505371"/>
              <a:ext cx="1152128" cy="307777"/>
            </a:xfrm>
            <a:prstGeom prst="parallelogram">
              <a:avLst>
                <a:gd name="adj" fmla="val 11098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5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9" name="평행 사변형 18">
              <a:extLst>
                <a:ext uri="{FF2B5EF4-FFF2-40B4-BE49-F238E27FC236}">
                  <a16:creationId xmlns:a16="http://schemas.microsoft.com/office/drawing/2014/main" xmlns="" id="{789D26A2-7F5C-49A3-9012-C4DDFC7E5513}"/>
                </a:ext>
              </a:extLst>
            </p:cNvPr>
            <p:cNvSpPr/>
            <p:nvPr/>
          </p:nvSpPr>
          <p:spPr>
            <a:xfrm>
              <a:off x="3307283" y="2505371"/>
              <a:ext cx="1152128" cy="307777"/>
            </a:xfrm>
            <a:prstGeom prst="parallelogram">
              <a:avLst>
                <a:gd name="adj" fmla="val 11098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6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0" name="평행 사변형 19">
              <a:extLst>
                <a:ext uri="{FF2B5EF4-FFF2-40B4-BE49-F238E27FC236}">
                  <a16:creationId xmlns:a16="http://schemas.microsoft.com/office/drawing/2014/main" xmlns="" id="{C22A5DC1-796D-48A3-B20C-F438D73CB573}"/>
                </a:ext>
              </a:extLst>
            </p:cNvPr>
            <p:cNvSpPr/>
            <p:nvPr/>
          </p:nvSpPr>
          <p:spPr>
            <a:xfrm>
              <a:off x="4132969" y="2505371"/>
              <a:ext cx="1152128" cy="307777"/>
            </a:xfrm>
            <a:prstGeom prst="parallelogram">
              <a:avLst>
                <a:gd name="adj" fmla="val 11098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7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1" name="평행 사변형 20">
              <a:extLst>
                <a:ext uri="{FF2B5EF4-FFF2-40B4-BE49-F238E27FC236}">
                  <a16:creationId xmlns:a16="http://schemas.microsoft.com/office/drawing/2014/main" xmlns="" id="{AA4F0396-51B9-43B3-9A6C-AC0D5FDB96DB}"/>
                </a:ext>
              </a:extLst>
            </p:cNvPr>
            <p:cNvSpPr/>
            <p:nvPr/>
          </p:nvSpPr>
          <p:spPr>
            <a:xfrm>
              <a:off x="4958655" y="2505371"/>
              <a:ext cx="1152128" cy="307777"/>
            </a:xfrm>
            <a:prstGeom prst="parallelogram">
              <a:avLst>
                <a:gd name="adj" fmla="val 11098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8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2" name="평행 사변형 21">
              <a:extLst>
                <a:ext uri="{FF2B5EF4-FFF2-40B4-BE49-F238E27FC236}">
                  <a16:creationId xmlns:a16="http://schemas.microsoft.com/office/drawing/2014/main" xmlns="" id="{54518AD4-C38A-4AB6-AD68-B2FFDB7FD54B}"/>
                </a:ext>
              </a:extLst>
            </p:cNvPr>
            <p:cNvSpPr/>
            <p:nvPr/>
          </p:nvSpPr>
          <p:spPr>
            <a:xfrm>
              <a:off x="2131553" y="2826840"/>
              <a:ext cx="1152128" cy="307777"/>
            </a:xfrm>
            <a:prstGeom prst="parallelogram">
              <a:avLst>
                <a:gd name="adj" fmla="val 11098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9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3" name="평행 사변형 22">
              <a:extLst>
                <a:ext uri="{FF2B5EF4-FFF2-40B4-BE49-F238E27FC236}">
                  <a16:creationId xmlns:a16="http://schemas.microsoft.com/office/drawing/2014/main" xmlns="" id="{FE6E3088-BEEB-42A0-9917-2F65482E8A87}"/>
                </a:ext>
              </a:extLst>
            </p:cNvPr>
            <p:cNvSpPr/>
            <p:nvPr/>
          </p:nvSpPr>
          <p:spPr>
            <a:xfrm>
              <a:off x="2957239" y="2826840"/>
              <a:ext cx="1152128" cy="307777"/>
            </a:xfrm>
            <a:prstGeom prst="parallelogram">
              <a:avLst>
                <a:gd name="adj" fmla="val 11098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10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4" name="평행 사변형 23">
              <a:extLst>
                <a:ext uri="{FF2B5EF4-FFF2-40B4-BE49-F238E27FC236}">
                  <a16:creationId xmlns:a16="http://schemas.microsoft.com/office/drawing/2014/main" xmlns="" id="{12484AFF-9D0B-481B-95EC-466B6875A3C7}"/>
                </a:ext>
              </a:extLst>
            </p:cNvPr>
            <p:cNvSpPr/>
            <p:nvPr/>
          </p:nvSpPr>
          <p:spPr>
            <a:xfrm>
              <a:off x="3782925" y="2826840"/>
              <a:ext cx="1152128" cy="307777"/>
            </a:xfrm>
            <a:prstGeom prst="parallelogram">
              <a:avLst>
                <a:gd name="adj" fmla="val 11098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11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5" name="평행 사변형 24">
              <a:extLst>
                <a:ext uri="{FF2B5EF4-FFF2-40B4-BE49-F238E27FC236}">
                  <a16:creationId xmlns:a16="http://schemas.microsoft.com/office/drawing/2014/main" xmlns="" id="{2D57F5B1-B7ED-45F7-87C2-E9950E950365}"/>
                </a:ext>
              </a:extLst>
            </p:cNvPr>
            <p:cNvSpPr/>
            <p:nvPr/>
          </p:nvSpPr>
          <p:spPr>
            <a:xfrm>
              <a:off x="4608611" y="2826840"/>
              <a:ext cx="1152128" cy="307777"/>
            </a:xfrm>
            <a:prstGeom prst="parallelogram">
              <a:avLst>
                <a:gd name="adj" fmla="val 11098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12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0B2DD7DD-59A3-47FD-B4B7-62D705C77E5F}"/>
                </a:ext>
              </a:extLst>
            </p:cNvPr>
            <p:cNvSpPr/>
            <p:nvPr/>
          </p:nvSpPr>
          <p:spPr>
            <a:xfrm>
              <a:off x="2131553" y="3134617"/>
              <a:ext cx="825686" cy="3527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18F7F76A-FEDC-4BDD-BB95-48CACCE2CA0F}"/>
                </a:ext>
              </a:extLst>
            </p:cNvPr>
            <p:cNvSpPr/>
            <p:nvPr/>
          </p:nvSpPr>
          <p:spPr>
            <a:xfrm>
              <a:off x="2960228" y="3134617"/>
              <a:ext cx="825686" cy="3527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CBBACFDA-8C45-47BC-B69C-46F99DEA2A75}"/>
                </a:ext>
              </a:extLst>
            </p:cNvPr>
            <p:cNvSpPr/>
            <p:nvPr/>
          </p:nvSpPr>
          <p:spPr>
            <a:xfrm>
              <a:off x="3796047" y="3134617"/>
              <a:ext cx="825686" cy="3527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06C09441-5EA8-4750-B5B0-54F31E171FDB}"/>
                </a:ext>
              </a:extLst>
            </p:cNvPr>
            <p:cNvSpPr/>
            <p:nvPr/>
          </p:nvSpPr>
          <p:spPr>
            <a:xfrm>
              <a:off x="4617577" y="3132956"/>
              <a:ext cx="825686" cy="3527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3" name="평행 사변형 12">
              <a:extLst>
                <a:ext uri="{FF2B5EF4-FFF2-40B4-BE49-F238E27FC236}">
                  <a16:creationId xmlns:a16="http://schemas.microsoft.com/office/drawing/2014/main" xmlns="" id="{0C3D4DF5-45F0-448C-A22C-BE2118C4D1FA}"/>
                </a:ext>
              </a:extLst>
            </p:cNvPr>
            <p:cNvSpPr/>
            <p:nvPr/>
          </p:nvSpPr>
          <p:spPr>
            <a:xfrm rot="8208459">
              <a:off x="5263057" y="3007811"/>
              <a:ext cx="704325" cy="273956"/>
            </a:xfrm>
            <a:prstGeom prst="parallelogram">
              <a:avLst>
                <a:gd name="adj" fmla="val 9543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1" name="평행 사변형 30">
              <a:extLst>
                <a:ext uri="{FF2B5EF4-FFF2-40B4-BE49-F238E27FC236}">
                  <a16:creationId xmlns:a16="http://schemas.microsoft.com/office/drawing/2014/main" xmlns="" id="{ED418400-249F-417F-A732-3CA9C56E0CEE}"/>
                </a:ext>
              </a:extLst>
            </p:cNvPr>
            <p:cNvSpPr/>
            <p:nvPr/>
          </p:nvSpPr>
          <p:spPr>
            <a:xfrm rot="8208459">
              <a:off x="5589157" y="2706654"/>
              <a:ext cx="715966" cy="273956"/>
            </a:xfrm>
            <a:prstGeom prst="parallelogram">
              <a:avLst>
                <a:gd name="adj" fmla="val 9543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2" name="평행 사변형 31">
              <a:extLst>
                <a:ext uri="{FF2B5EF4-FFF2-40B4-BE49-F238E27FC236}">
                  <a16:creationId xmlns:a16="http://schemas.microsoft.com/office/drawing/2014/main" xmlns="" id="{920F431A-E1AC-4581-A9A1-BD575AF3D81D}"/>
                </a:ext>
              </a:extLst>
            </p:cNvPr>
            <p:cNvSpPr/>
            <p:nvPr/>
          </p:nvSpPr>
          <p:spPr>
            <a:xfrm rot="8208459">
              <a:off x="5928956" y="2404684"/>
              <a:ext cx="701947" cy="273956"/>
            </a:xfrm>
            <a:prstGeom prst="parallelogram">
              <a:avLst>
                <a:gd name="adj" fmla="val 9543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6E96C654-5BA0-4844-A4BD-32D8BF85EC60}"/>
              </a:ext>
            </a:extLst>
          </p:cNvPr>
          <p:cNvSpPr txBox="1"/>
          <p:nvPr/>
        </p:nvSpPr>
        <p:spPr>
          <a:xfrm>
            <a:off x="6777501" y="3656084"/>
            <a:ext cx="16269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n-ea"/>
                <a:ea typeface="+mn-ea"/>
              </a:rPr>
              <a:t>전체 리스트명 </a:t>
            </a:r>
            <a:r>
              <a:rPr lang="en-US" altLang="ko-KR" sz="1000" dirty="0">
                <a:latin typeface="+mn-ea"/>
                <a:ea typeface="+mn-ea"/>
              </a:rPr>
              <a:t>: List2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B931B7B-DFFC-40CD-91C9-8CBDE3219CD2}"/>
              </a:ext>
            </a:extLst>
          </p:cNvPr>
          <p:cNvSpPr txBox="1"/>
          <p:nvPr/>
        </p:nvSpPr>
        <p:spPr>
          <a:xfrm>
            <a:off x="2686320" y="3583655"/>
            <a:ext cx="23276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+mn-ea"/>
                <a:ea typeface="+mn-ea"/>
              </a:rPr>
              <a:t>출력결과</a:t>
            </a:r>
            <a:endParaRPr lang="en-US" altLang="ko-KR" sz="1600" dirty="0">
              <a:latin typeface="+mn-ea"/>
              <a:ea typeface="+mn-ea"/>
            </a:endParaRPr>
          </a:p>
          <a:p>
            <a:r>
              <a:rPr lang="en-US" altLang="ko-KR" sz="1600" dirty="0">
                <a:latin typeface="+mn-ea"/>
                <a:ea typeface="+mn-ea"/>
              </a:rPr>
              <a:t>1 2 3 4</a:t>
            </a:r>
          </a:p>
          <a:p>
            <a:r>
              <a:rPr lang="en-US" altLang="ko-KR" sz="1600" dirty="0">
                <a:latin typeface="+mn-ea"/>
                <a:ea typeface="+mn-ea"/>
              </a:rPr>
              <a:t>5 6 7 8</a:t>
            </a:r>
          </a:p>
          <a:p>
            <a:r>
              <a:rPr lang="en-US" altLang="ko-KR" sz="1600" dirty="0">
                <a:latin typeface="+mn-ea"/>
                <a:ea typeface="+mn-ea"/>
              </a:rPr>
              <a:t>9 10 11 12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D2B1FFE-79DE-4C7F-81F5-92FFB791C62F}"/>
              </a:ext>
            </a:extLst>
          </p:cNvPr>
          <p:cNvSpPr txBox="1"/>
          <p:nvPr/>
        </p:nvSpPr>
        <p:spPr>
          <a:xfrm>
            <a:off x="3923928" y="1647708"/>
            <a:ext cx="1380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+mn-ea"/>
                <a:ea typeface="+mn-ea"/>
              </a:rPr>
              <a:t>리스트 조작 함수</a:t>
            </a:r>
            <a:endParaRPr lang="ko-KR" altLang="en-US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80999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>
            <a:off x="1" y="3219148"/>
            <a:ext cx="1983991" cy="1924352"/>
          </a:xfrm>
          <a:custGeom>
            <a:avLst/>
            <a:gdLst/>
            <a:ahLst/>
            <a:cxnLst/>
            <a:rect l="l" t="t" r="r" b="b"/>
            <a:pathLst>
              <a:path w="1983991" h="1924352">
                <a:moveTo>
                  <a:pt x="867867" y="0"/>
                </a:moveTo>
                <a:lnTo>
                  <a:pt x="1983991" y="1924352"/>
                </a:lnTo>
                <a:lnTo>
                  <a:pt x="0" y="1924352"/>
                </a:lnTo>
                <a:lnTo>
                  <a:pt x="0" y="1496323"/>
                </a:lnTo>
                <a:close/>
              </a:path>
            </a:pathLst>
          </a:custGeom>
          <a:solidFill>
            <a:srgbClr val="2963A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flipV="1">
            <a:off x="7164288" y="355"/>
            <a:ext cx="1979712" cy="1924352"/>
          </a:xfrm>
          <a:custGeom>
            <a:avLst/>
            <a:gdLst/>
            <a:ahLst/>
            <a:cxnLst/>
            <a:rect l="l" t="t" r="r" b="b"/>
            <a:pathLst>
              <a:path w="1979712" h="1924352">
                <a:moveTo>
                  <a:pt x="0" y="1924352"/>
                </a:moveTo>
                <a:lnTo>
                  <a:pt x="1979712" y="1924352"/>
                </a:lnTo>
                <a:lnTo>
                  <a:pt x="1979712" y="1488945"/>
                </a:lnTo>
                <a:lnTo>
                  <a:pt x="1116124" y="0"/>
                </a:lnTo>
                <a:close/>
              </a:path>
            </a:pathLst>
          </a:custGeom>
          <a:solidFill>
            <a:srgbClr val="2963A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/>
        </p:nvSpPr>
        <p:spPr>
          <a:xfrm rot="2217044">
            <a:off x="6862026" y="269489"/>
            <a:ext cx="1224136" cy="1055290"/>
          </a:xfrm>
          <a:prstGeom prst="triangle">
            <a:avLst/>
          </a:prstGeom>
          <a:solidFill>
            <a:srgbClr val="FAD03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 rot="19836011" flipH="1">
            <a:off x="846879" y="3388038"/>
            <a:ext cx="1426852" cy="1230045"/>
          </a:xfrm>
          <a:prstGeom prst="triangle">
            <a:avLst/>
          </a:prstGeom>
          <a:solidFill>
            <a:srgbClr val="FAD03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2326282">
            <a:off x="953137" y="3591641"/>
            <a:ext cx="581528" cy="501317"/>
          </a:xfrm>
          <a:prstGeom prst="triangl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9273718" flipH="1">
            <a:off x="7401200" y="682374"/>
            <a:ext cx="581528" cy="501317"/>
          </a:xfrm>
          <a:prstGeom prst="triangl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 descr="C:\Users\SeongYun\Desktop\다운로드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102872"/>
            <a:ext cx="494599" cy="48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11682" y="119285"/>
            <a:ext cx="274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lt"/>
              </a:rPr>
              <a:t>리스트의 응용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>
                <a:latin typeface="+mn-lt"/>
              </a:rPr>
              <a:t>주의</a:t>
            </a:r>
            <a:endParaRPr lang="en-US" altLang="ko-KR" dirty="0"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4436" y="518885"/>
            <a:ext cx="6365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  <a:ea typeface="+mn-ea"/>
              </a:rPr>
              <a:t>*</a:t>
            </a:r>
            <a:r>
              <a:rPr lang="ko-KR" altLang="en-US" sz="1600" dirty="0" err="1">
                <a:latin typeface="+mn-ea"/>
                <a:ea typeface="+mn-ea"/>
              </a:rPr>
              <a:t>컴프리헨션</a:t>
            </a:r>
            <a:r>
              <a:rPr lang="en-US" altLang="ko-KR" sz="1600" dirty="0">
                <a:latin typeface="+mn-ea"/>
                <a:ea typeface="+mn-ea"/>
              </a:rPr>
              <a:t>(</a:t>
            </a:r>
            <a:r>
              <a:rPr lang="ko-KR" altLang="en-US" sz="1600" dirty="0">
                <a:latin typeface="+mn-ea"/>
                <a:ea typeface="+mn-ea"/>
              </a:rPr>
              <a:t>함축</a:t>
            </a:r>
            <a:r>
              <a:rPr lang="en-US" altLang="ko-KR" sz="1600" dirty="0">
                <a:latin typeface="+mn-ea"/>
                <a:ea typeface="+mn-ea"/>
              </a:rPr>
              <a:t>) </a:t>
            </a:r>
            <a:r>
              <a:rPr lang="ko-KR" altLang="en-US" sz="1600" dirty="0">
                <a:latin typeface="+mn-ea"/>
                <a:ea typeface="+mn-ea"/>
              </a:rPr>
              <a:t>순차적인 리스트를 한 줄로 만드는 간단한 방법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59FB085-9EF8-40E4-8060-A7D5DC8F8BEB}"/>
              </a:ext>
            </a:extLst>
          </p:cNvPr>
          <p:cNvSpPr txBox="1"/>
          <p:nvPr/>
        </p:nvSpPr>
        <p:spPr>
          <a:xfrm>
            <a:off x="420272" y="936599"/>
            <a:ext cx="804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리스트 </a:t>
            </a:r>
            <a:r>
              <a:rPr lang="en-US" altLang="ko-KR" sz="1200" dirty="0">
                <a:latin typeface="+mn-ea"/>
                <a:ea typeface="+mn-ea"/>
              </a:rPr>
              <a:t>= [</a:t>
            </a:r>
            <a:r>
              <a:rPr lang="ko-KR" altLang="en-US" sz="1200" dirty="0">
                <a:latin typeface="+mn-ea"/>
                <a:ea typeface="+mn-ea"/>
              </a:rPr>
              <a:t>수식 </a:t>
            </a:r>
            <a:r>
              <a:rPr lang="en-US" altLang="ko-KR" sz="1200" dirty="0">
                <a:latin typeface="+mn-ea"/>
                <a:ea typeface="+mn-ea"/>
              </a:rPr>
              <a:t>for </a:t>
            </a:r>
            <a:r>
              <a:rPr lang="ko-KR" altLang="en-US" sz="1200" dirty="0">
                <a:latin typeface="+mn-ea"/>
                <a:ea typeface="+mn-ea"/>
              </a:rPr>
              <a:t>항목 </a:t>
            </a:r>
            <a:r>
              <a:rPr lang="en-US" altLang="ko-KR" sz="1200" dirty="0">
                <a:latin typeface="+mn-ea"/>
                <a:ea typeface="+mn-ea"/>
              </a:rPr>
              <a:t>in range() if </a:t>
            </a:r>
            <a:r>
              <a:rPr lang="ko-KR" altLang="en-US" sz="1200" dirty="0">
                <a:latin typeface="+mn-ea"/>
                <a:ea typeface="+mn-ea"/>
              </a:rPr>
              <a:t>조건식</a:t>
            </a:r>
            <a:r>
              <a:rPr lang="en-US" altLang="ko-KR" sz="1200" dirty="0">
                <a:latin typeface="+mn-ea"/>
                <a:ea typeface="+mn-ea"/>
              </a:rPr>
              <a:t>]</a:t>
            </a:r>
          </a:p>
          <a:p>
            <a:r>
              <a:rPr lang="en-US" altLang="ko-KR" sz="1200" dirty="0">
                <a:latin typeface="+mn-ea"/>
                <a:ea typeface="+mn-ea"/>
              </a:rPr>
              <a:t>Ex) </a:t>
            </a:r>
            <a:r>
              <a:rPr lang="ko-KR" altLang="en-US" sz="1200" dirty="0">
                <a:latin typeface="+mn-ea"/>
                <a:ea typeface="+mn-ea"/>
              </a:rPr>
              <a:t>제곱으로 구성된 리스트</a:t>
            </a:r>
            <a:endParaRPr lang="en-US" altLang="ko-KR" sz="1200" dirty="0">
              <a:latin typeface="+mn-ea"/>
              <a:ea typeface="+mn-ea"/>
            </a:endParaRPr>
          </a:p>
          <a:p>
            <a:r>
              <a:rPr lang="en-US" altLang="ko-KR" sz="1200" dirty="0" err="1">
                <a:latin typeface="+mn-ea"/>
                <a:ea typeface="+mn-ea"/>
              </a:rPr>
              <a:t>numList</a:t>
            </a:r>
            <a:r>
              <a:rPr lang="en-US" altLang="ko-KR" sz="1200" dirty="0">
                <a:latin typeface="+mn-ea"/>
                <a:ea typeface="+mn-ea"/>
              </a:rPr>
              <a:t> = [num * num for num in range(1, 6) </a:t>
            </a:r>
            <a:r>
              <a:rPr lang="en-US" altLang="ko-KR" sz="1200" dirty="0">
                <a:latin typeface="+mn-ea"/>
                <a:ea typeface="+mn-ea"/>
                <a:sym typeface="Wingdings" panose="05000000000000000000" pitchFamily="2" charset="2"/>
              </a:rPr>
              <a:t> [1, 4, 9, 16, 25]</a:t>
            </a:r>
          </a:p>
          <a:p>
            <a:r>
              <a:rPr lang="en-US" altLang="ko-KR" sz="1200" dirty="0">
                <a:latin typeface="+mn-ea"/>
                <a:ea typeface="+mn-ea"/>
                <a:sym typeface="Wingdings" panose="05000000000000000000" pitchFamily="2" charset="2"/>
              </a:rPr>
              <a:t>Ex) </a:t>
            </a:r>
            <a:r>
              <a:rPr lang="ko-KR" altLang="en-US" sz="1200" dirty="0">
                <a:latin typeface="+mn-ea"/>
                <a:ea typeface="+mn-ea"/>
                <a:sym typeface="Wingdings" panose="05000000000000000000" pitchFamily="2" charset="2"/>
              </a:rPr>
              <a:t>범위내의 </a:t>
            </a:r>
            <a:r>
              <a:rPr lang="en-US" altLang="ko-KR" sz="1200" dirty="0">
                <a:latin typeface="+mn-ea"/>
                <a:ea typeface="+mn-ea"/>
                <a:sym typeface="Wingdings" panose="05000000000000000000" pitchFamily="2" charset="2"/>
              </a:rPr>
              <a:t>3</a:t>
            </a:r>
            <a:r>
              <a:rPr lang="ko-KR" altLang="en-US" sz="1200" dirty="0">
                <a:latin typeface="+mn-ea"/>
                <a:ea typeface="+mn-ea"/>
                <a:sym typeface="Wingdings" panose="05000000000000000000" pitchFamily="2" charset="2"/>
              </a:rPr>
              <a:t>의 배수 출력</a:t>
            </a:r>
            <a:endParaRPr lang="en-US" altLang="ko-KR" sz="1200" dirty="0">
              <a:latin typeface="+mn-ea"/>
              <a:ea typeface="+mn-ea"/>
              <a:sym typeface="Wingdings" panose="05000000000000000000" pitchFamily="2" charset="2"/>
            </a:endParaRPr>
          </a:p>
          <a:p>
            <a:r>
              <a:rPr lang="en-US" altLang="ko-KR" sz="1200" dirty="0" err="1">
                <a:latin typeface="+mn-ea"/>
                <a:ea typeface="+mn-ea"/>
                <a:sym typeface="Wingdings" panose="05000000000000000000" pitchFamily="2" charset="2"/>
              </a:rPr>
              <a:t>numList</a:t>
            </a:r>
            <a:r>
              <a:rPr lang="ko-KR" altLang="en-US" sz="1200" dirty="0">
                <a:latin typeface="+mn-ea"/>
                <a:ea typeface="+mn-ea"/>
                <a:sym typeface="Wingdings" panose="05000000000000000000" pitchFamily="2" charset="2"/>
              </a:rPr>
              <a:t> </a:t>
            </a:r>
            <a:r>
              <a:rPr lang="en-US" altLang="ko-KR" sz="1200" dirty="0">
                <a:latin typeface="+mn-ea"/>
                <a:ea typeface="+mn-ea"/>
                <a:sym typeface="Wingdings" panose="05000000000000000000" pitchFamily="2" charset="2"/>
              </a:rPr>
              <a:t>=</a:t>
            </a:r>
            <a:r>
              <a:rPr lang="ko-KR" altLang="en-US" sz="1200" dirty="0">
                <a:latin typeface="+mn-ea"/>
                <a:ea typeface="+mn-ea"/>
                <a:sym typeface="Wingdings" panose="05000000000000000000" pitchFamily="2" charset="2"/>
              </a:rPr>
              <a:t> </a:t>
            </a:r>
            <a:r>
              <a:rPr lang="en-US" altLang="ko-KR" sz="1200" dirty="0">
                <a:latin typeface="+mn-ea"/>
                <a:ea typeface="+mn-ea"/>
                <a:sym typeface="Wingdings" panose="05000000000000000000" pitchFamily="2" charset="2"/>
              </a:rPr>
              <a:t>[num</a:t>
            </a:r>
            <a:r>
              <a:rPr lang="ko-KR" altLang="en-US" sz="1200" dirty="0">
                <a:latin typeface="+mn-ea"/>
                <a:ea typeface="+mn-ea"/>
                <a:sym typeface="Wingdings" panose="05000000000000000000" pitchFamily="2" charset="2"/>
              </a:rPr>
              <a:t> </a:t>
            </a:r>
            <a:r>
              <a:rPr lang="en-US" altLang="ko-KR" sz="1200" dirty="0">
                <a:latin typeface="+mn-ea"/>
                <a:ea typeface="+mn-ea"/>
                <a:sym typeface="Wingdings" panose="05000000000000000000" pitchFamily="2" charset="2"/>
              </a:rPr>
              <a:t>for</a:t>
            </a:r>
            <a:r>
              <a:rPr lang="ko-KR" altLang="en-US" sz="1200" dirty="0">
                <a:latin typeface="+mn-ea"/>
                <a:ea typeface="+mn-ea"/>
                <a:sym typeface="Wingdings" panose="05000000000000000000" pitchFamily="2" charset="2"/>
              </a:rPr>
              <a:t> </a:t>
            </a:r>
            <a:r>
              <a:rPr lang="en-US" altLang="ko-KR" sz="1200" dirty="0">
                <a:latin typeface="+mn-ea"/>
                <a:ea typeface="+mn-ea"/>
                <a:sym typeface="Wingdings" panose="05000000000000000000" pitchFamily="2" charset="2"/>
              </a:rPr>
              <a:t>num</a:t>
            </a:r>
            <a:r>
              <a:rPr lang="ko-KR" altLang="en-US" sz="1200" dirty="0">
                <a:latin typeface="+mn-ea"/>
                <a:ea typeface="+mn-ea"/>
                <a:sym typeface="Wingdings" panose="05000000000000000000" pitchFamily="2" charset="2"/>
              </a:rPr>
              <a:t> </a:t>
            </a:r>
            <a:r>
              <a:rPr lang="en-US" altLang="ko-KR" sz="1200" dirty="0">
                <a:latin typeface="+mn-ea"/>
                <a:ea typeface="+mn-ea"/>
                <a:sym typeface="Wingdings" panose="05000000000000000000" pitchFamily="2" charset="2"/>
              </a:rPr>
              <a:t>in</a:t>
            </a:r>
            <a:r>
              <a:rPr lang="ko-KR" altLang="en-US" sz="1200" dirty="0">
                <a:latin typeface="+mn-ea"/>
                <a:ea typeface="+mn-ea"/>
                <a:sym typeface="Wingdings" panose="05000000000000000000" pitchFamily="2" charset="2"/>
              </a:rPr>
              <a:t> </a:t>
            </a:r>
            <a:r>
              <a:rPr lang="en-US" altLang="ko-KR" sz="1200" dirty="0">
                <a:latin typeface="+mn-ea"/>
                <a:ea typeface="+mn-ea"/>
                <a:sym typeface="Wingdings" panose="05000000000000000000" pitchFamily="2" charset="2"/>
              </a:rPr>
              <a:t>range(1,</a:t>
            </a:r>
            <a:r>
              <a:rPr lang="ko-KR" altLang="en-US" sz="1200" dirty="0">
                <a:latin typeface="+mn-ea"/>
                <a:ea typeface="+mn-ea"/>
                <a:sym typeface="Wingdings" panose="05000000000000000000" pitchFamily="2" charset="2"/>
              </a:rPr>
              <a:t> </a:t>
            </a:r>
            <a:r>
              <a:rPr lang="en-US" altLang="ko-KR" sz="1200" dirty="0">
                <a:latin typeface="+mn-ea"/>
                <a:ea typeface="+mn-ea"/>
                <a:sym typeface="Wingdings" panose="05000000000000000000" pitchFamily="2" charset="2"/>
              </a:rPr>
              <a:t>21)</a:t>
            </a:r>
            <a:r>
              <a:rPr lang="ko-KR" altLang="en-US" sz="1200" dirty="0">
                <a:latin typeface="+mn-ea"/>
                <a:ea typeface="+mn-ea"/>
                <a:sym typeface="Wingdings" panose="05000000000000000000" pitchFamily="2" charset="2"/>
              </a:rPr>
              <a:t> </a:t>
            </a:r>
            <a:r>
              <a:rPr lang="en-US" altLang="ko-KR" sz="1200" dirty="0">
                <a:latin typeface="+mn-ea"/>
                <a:ea typeface="+mn-ea"/>
                <a:sym typeface="Wingdings" panose="05000000000000000000" pitchFamily="2" charset="2"/>
              </a:rPr>
              <a:t>if num % 3 ==0]   [3, 6, 9, 12, 15, 18]</a:t>
            </a:r>
            <a:r>
              <a:rPr lang="en-US" altLang="ko-KR" sz="1200" dirty="0">
                <a:latin typeface="+mn-ea"/>
                <a:ea typeface="+mn-ea"/>
              </a:rPr>
              <a:t>	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endParaRPr lang="en-US" altLang="ko-KR" sz="1200" dirty="0">
              <a:latin typeface="+mn-ea"/>
              <a:ea typeface="+mn-ea"/>
            </a:endParaRPr>
          </a:p>
          <a:p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EF372A0-5A67-4156-A09F-DD4AFC9FA1B7}"/>
              </a:ext>
            </a:extLst>
          </p:cNvPr>
          <p:cNvSpPr txBox="1"/>
          <p:nvPr/>
        </p:nvSpPr>
        <p:spPr>
          <a:xfrm>
            <a:off x="494457" y="2075787"/>
            <a:ext cx="6813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  <a:ea typeface="+mn-ea"/>
              </a:rPr>
              <a:t>*</a:t>
            </a:r>
            <a:r>
              <a:rPr lang="ko-KR" altLang="en-US" sz="1600" dirty="0">
                <a:latin typeface="+mn-ea"/>
                <a:ea typeface="+mn-ea"/>
              </a:rPr>
              <a:t>리스트의 복사 </a:t>
            </a:r>
            <a:r>
              <a:rPr lang="en-US" altLang="ko-KR" sz="1600" dirty="0">
                <a:latin typeface="+mn-ea"/>
                <a:ea typeface="+mn-ea"/>
              </a:rPr>
              <a:t>: </a:t>
            </a:r>
            <a:r>
              <a:rPr lang="ko-KR" altLang="en-US" sz="1600" dirty="0">
                <a:latin typeface="+mn-ea"/>
                <a:ea typeface="+mn-ea"/>
              </a:rPr>
              <a:t>리스트 </a:t>
            </a:r>
            <a:r>
              <a:rPr lang="ko-KR" altLang="en-US" sz="1600" dirty="0" err="1">
                <a:latin typeface="+mn-ea"/>
                <a:ea typeface="+mn-ea"/>
              </a:rPr>
              <a:t>복사시</a:t>
            </a:r>
            <a:r>
              <a:rPr lang="ko-KR" altLang="en-US" sz="1600" dirty="0">
                <a:latin typeface="+mn-ea"/>
                <a:ea typeface="+mn-ea"/>
              </a:rPr>
              <a:t> 원본과 복사본은 메모리를 공유한다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582EA80-B6FD-485A-9C3E-9A1400F1771F}"/>
              </a:ext>
            </a:extLst>
          </p:cNvPr>
          <p:cNvSpPr txBox="1"/>
          <p:nvPr/>
        </p:nvSpPr>
        <p:spPr>
          <a:xfrm>
            <a:off x="860240" y="2406408"/>
            <a:ext cx="36397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+mn-ea"/>
                <a:ea typeface="+mn-ea"/>
              </a:rPr>
              <a:t>oldList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=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[‘</a:t>
            </a:r>
            <a:r>
              <a:rPr lang="ko-KR" altLang="en-US" sz="1200" dirty="0">
                <a:latin typeface="+mn-ea"/>
                <a:ea typeface="+mn-ea"/>
              </a:rPr>
              <a:t>고기</a:t>
            </a:r>
            <a:r>
              <a:rPr lang="en-US" altLang="ko-KR" sz="1200" dirty="0">
                <a:latin typeface="+mn-ea"/>
                <a:ea typeface="+mn-ea"/>
              </a:rPr>
              <a:t>’, ‘</a:t>
            </a:r>
            <a:r>
              <a:rPr lang="ko-KR" altLang="en-US" sz="1200" dirty="0">
                <a:latin typeface="+mn-ea"/>
                <a:ea typeface="+mn-ea"/>
              </a:rPr>
              <a:t>치킨</a:t>
            </a:r>
            <a:r>
              <a:rPr lang="en-US" altLang="ko-KR" sz="1200" dirty="0">
                <a:latin typeface="+mn-ea"/>
                <a:ea typeface="+mn-ea"/>
              </a:rPr>
              <a:t>’, ‘</a:t>
            </a:r>
            <a:r>
              <a:rPr lang="ko-KR" altLang="en-US" sz="1200" dirty="0">
                <a:latin typeface="+mn-ea"/>
                <a:ea typeface="+mn-ea"/>
              </a:rPr>
              <a:t>곱창</a:t>
            </a:r>
            <a:r>
              <a:rPr lang="en-US" altLang="ko-KR" sz="1200" dirty="0">
                <a:latin typeface="+mn-ea"/>
                <a:ea typeface="+mn-ea"/>
              </a:rPr>
              <a:t>’]</a:t>
            </a:r>
          </a:p>
          <a:p>
            <a:r>
              <a:rPr lang="en-US" altLang="ko-KR" sz="1200" dirty="0" err="1">
                <a:latin typeface="+mn-ea"/>
                <a:ea typeface="+mn-ea"/>
              </a:rPr>
              <a:t>newList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=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 err="1">
                <a:latin typeface="+mn-ea"/>
                <a:ea typeface="+mn-ea"/>
              </a:rPr>
              <a:t>oldList</a:t>
            </a:r>
            <a:endParaRPr lang="en-US" altLang="ko-KR" sz="1200" dirty="0">
              <a:latin typeface="+mn-ea"/>
              <a:ea typeface="+mn-ea"/>
            </a:endParaRPr>
          </a:p>
          <a:p>
            <a:r>
              <a:rPr lang="en-US" altLang="ko-KR" sz="1200" dirty="0">
                <a:latin typeface="+mn-ea"/>
                <a:ea typeface="+mn-ea"/>
              </a:rPr>
              <a:t>print(</a:t>
            </a:r>
            <a:r>
              <a:rPr lang="en-US" altLang="ko-KR" sz="1200" dirty="0" err="1">
                <a:latin typeface="+mn-ea"/>
                <a:ea typeface="+mn-ea"/>
              </a:rPr>
              <a:t>newList</a:t>
            </a:r>
            <a:r>
              <a:rPr lang="en-US" altLang="ko-KR" sz="1200" dirty="0">
                <a:latin typeface="+mn-ea"/>
                <a:ea typeface="+mn-ea"/>
              </a:rPr>
              <a:t>)  #</a:t>
            </a:r>
            <a:r>
              <a:rPr lang="ko-KR" altLang="en-US" sz="1200" dirty="0">
                <a:latin typeface="+mn-ea"/>
                <a:ea typeface="+mn-ea"/>
              </a:rPr>
              <a:t>출력</a:t>
            </a:r>
            <a:r>
              <a:rPr lang="en-US" altLang="ko-KR" sz="1200" dirty="0">
                <a:latin typeface="+mn-ea"/>
                <a:ea typeface="+mn-ea"/>
              </a:rPr>
              <a:t>:[‘</a:t>
            </a:r>
            <a:r>
              <a:rPr lang="ko-KR" altLang="en-US" sz="1200" dirty="0">
                <a:latin typeface="+mn-ea"/>
                <a:ea typeface="+mn-ea"/>
              </a:rPr>
              <a:t>고기</a:t>
            </a:r>
            <a:r>
              <a:rPr lang="en-US" altLang="ko-KR" sz="1200" dirty="0">
                <a:latin typeface="+mn-ea"/>
                <a:ea typeface="+mn-ea"/>
              </a:rPr>
              <a:t>’, ‘</a:t>
            </a:r>
            <a:r>
              <a:rPr lang="ko-KR" altLang="en-US" sz="1200" dirty="0">
                <a:latin typeface="+mn-ea"/>
                <a:ea typeface="+mn-ea"/>
              </a:rPr>
              <a:t>치킨</a:t>
            </a:r>
            <a:r>
              <a:rPr lang="en-US" altLang="ko-KR" sz="1200" dirty="0">
                <a:latin typeface="+mn-ea"/>
                <a:ea typeface="+mn-ea"/>
              </a:rPr>
              <a:t>’, ‘</a:t>
            </a:r>
            <a:r>
              <a:rPr lang="ko-KR" altLang="en-US" sz="1200" dirty="0">
                <a:latin typeface="+mn-ea"/>
                <a:ea typeface="+mn-ea"/>
              </a:rPr>
              <a:t>곱창</a:t>
            </a:r>
            <a:r>
              <a:rPr lang="en-US" altLang="ko-KR" sz="1200" dirty="0">
                <a:latin typeface="+mn-ea"/>
                <a:ea typeface="+mn-ea"/>
              </a:rPr>
              <a:t>’]          </a:t>
            </a:r>
          </a:p>
          <a:p>
            <a:r>
              <a:rPr lang="en-US" altLang="ko-KR" sz="1200" dirty="0" err="1">
                <a:latin typeface="+mn-ea"/>
                <a:ea typeface="+mn-ea"/>
              </a:rPr>
              <a:t>oldList.append</a:t>
            </a:r>
            <a:r>
              <a:rPr lang="en-US" altLang="ko-KR" sz="1200" dirty="0">
                <a:latin typeface="+mn-ea"/>
                <a:ea typeface="+mn-ea"/>
              </a:rPr>
              <a:t>(‘</a:t>
            </a:r>
            <a:r>
              <a:rPr lang="ko-KR" altLang="en-US" sz="1200" dirty="0">
                <a:latin typeface="+mn-ea"/>
                <a:ea typeface="+mn-ea"/>
              </a:rPr>
              <a:t>소주</a:t>
            </a:r>
            <a:r>
              <a:rPr lang="en-US" altLang="ko-KR" sz="1200" dirty="0">
                <a:latin typeface="+mn-ea"/>
                <a:ea typeface="+mn-ea"/>
              </a:rPr>
              <a:t>’)</a:t>
            </a:r>
          </a:p>
          <a:p>
            <a:r>
              <a:rPr lang="en-US" altLang="ko-KR" sz="1200" dirty="0">
                <a:latin typeface="+mn-ea"/>
                <a:ea typeface="+mn-ea"/>
              </a:rPr>
              <a:t>print(</a:t>
            </a:r>
            <a:r>
              <a:rPr lang="en-US" altLang="ko-KR" sz="1200" dirty="0" err="1">
                <a:latin typeface="+mn-ea"/>
                <a:ea typeface="+mn-ea"/>
              </a:rPr>
              <a:t>newList</a:t>
            </a:r>
            <a:r>
              <a:rPr lang="en-US" altLang="ko-KR" sz="1200" dirty="0">
                <a:latin typeface="+mn-ea"/>
                <a:ea typeface="+mn-ea"/>
              </a:rPr>
              <a:t>)  #</a:t>
            </a:r>
            <a:r>
              <a:rPr lang="ko-KR" altLang="en-US" sz="1200" dirty="0">
                <a:latin typeface="+mn-ea"/>
                <a:ea typeface="+mn-ea"/>
              </a:rPr>
              <a:t>출력</a:t>
            </a:r>
            <a:r>
              <a:rPr lang="en-US" altLang="ko-KR" sz="1200" dirty="0">
                <a:latin typeface="+mn-ea"/>
                <a:ea typeface="+mn-ea"/>
              </a:rPr>
              <a:t>:[‘</a:t>
            </a:r>
            <a:r>
              <a:rPr lang="ko-KR" altLang="en-US" sz="1200" dirty="0">
                <a:latin typeface="+mn-ea"/>
                <a:ea typeface="+mn-ea"/>
              </a:rPr>
              <a:t>고기</a:t>
            </a:r>
            <a:r>
              <a:rPr lang="en-US" altLang="ko-KR" sz="1200" dirty="0">
                <a:latin typeface="+mn-ea"/>
                <a:ea typeface="+mn-ea"/>
              </a:rPr>
              <a:t>’, ‘</a:t>
            </a:r>
            <a:r>
              <a:rPr lang="ko-KR" altLang="en-US" sz="1200" dirty="0">
                <a:latin typeface="+mn-ea"/>
                <a:ea typeface="+mn-ea"/>
              </a:rPr>
              <a:t>치킨</a:t>
            </a:r>
            <a:r>
              <a:rPr lang="en-US" altLang="ko-KR" sz="1200" dirty="0">
                <a:latin typeface="+mn-ea"/>
                <a:ea typeface="+mn-ea"/>
              </a:rPr>
              <a:t>’, ‘</a:t>
            </a:r>
            <a:r>
              <a:rPr lang="ko-KR" altLang="en-US" sz="1200" dirty="0">
                <a:latin typeface="+mn-ea"/>
                <a:ea typeface="+mn-ea"/>
              </a:rPr>
              <a:t>곱창</a:t>
            </a:r>
            <a:r>
              <a:rPr lang="en-US" altLang="ko-KR" sz="1200" dirty="0">
                <a:latin typeface="+mn-ea"/>
                <a:ea typeface="+mn-ea"/>
              </a:rPr>
              <a:t>’, ‘</a:t>
            </a:r>
            <a:r>
              <a:rPr lang="ko-KR" altLang="en-US" sz="1200" dirty="0">
                <a:latin typeface="+mn-ea"/>
                <a:ea typeface="+mn-ea"/>
              </a:rPr>
              <a:t>소주</a:t>
            </a:r>
            <a:r>
              <a:rPr lang="en-US" altLang="ko-KR" sz="1200" dirty="0">
                <a:latin typeface="+mn-ea"/>
                <a:ea typeface="+mn-ea"/>
              </a:rPr>
              <a:t>’]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80331BC-4EF0-42BE-B146-28CAD2E3E2B1}"/>
              </a:ext>
            </a:extLst>
          </p:cNvPr>
          <p:cNvSpPr txBox="1"/>
          <p:nvPr/>
        </p:nvSpPr>
        <p:spPr>
          <a:xfrm>
            <a:off x="4528109" y="2436059"/>
            <a:ext cx="3639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+mn-ea"/>
                <a:ea typeface="+mn-ea"/>
              </a:rPr>
              <a:t>oldList</a:t>
            </a:r>
            <a:r>
              <a:rPr lang="ko-KR" altLang="en-US" sz="1200" dirty="0">
                <a:latin typeface="+mn-ea"/>
                <a:ea typeface="+mn-ea"/>
              </a:rPr>
              <a:t>와 </a:t>
            </a:r>
            <a:r>
              <a:rPr lang="en-US" altLang="ko-KR" sz="1200" dirty="0" err="1">
                <a:latin typeface="+mn-ea"/>
                <a:ea typeface="+mn-ea"/>
              </a:rPr>
              <a:t>newList</a:t>
            </a:r>
            <a:r>
              <a:rPr lang="ko-KR" altLang="en-US" sz="1200" dirty="0">
                <a:latin typeface="+mn-ea"/>
                <a:ea typeface="+mn-ea"/>
              </a:rPr>
              <a:t>는 </a:t>
            </a:r>
            <a:r>
              <a:rPr lang="en-US" altLang="ko-KR" sz="1200" dirty="0">
                <a:latin typeface="+mn-ea"/>
                <a:ea typeface="+mn-ea"/>
              </a:rPr>
              <a:t>‘</a:t>
            </a:r>
            <a:r>
              <a:rPr lang="ko-KR" altLang="en-US" sz="1200" dirty="0">
                <a:latin typeface="+mn-ea"/>
                <a:ea typeface="+mn-ea"/>
              </a:rPr>
              <a:t>소주</a:t>
            </a:r>
            <a:r>
              <a:rPr lang="en-US" altLang="ko-KR" sz="1200" dirty="0">
                <a:latin typeface="+mn-ea"/>
                <a:ea typeface="+mn-ea"/>
              </a:rPr>
              <a:t>’</a:t>
            </a:r>
            <a:r>
              <a:rPr lang="ko-KR" altLang="en-US" sz="1200" dirty="0">
                <a:latin typeface="+mn-ea"/>
                <a:ea typeface="+mn-ea"/>
              </a:rPr>
              <a:t>를 공유한다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endParaRPr lang="en-US" altLang="ko-KR" sz="1200" dirty="0">
              <a:latin typeface="+mn-ea"/>
              <a:ea typeface="+mn-ea"/>
            </a:endParaRPr>
          </a:p>
          <a:p>
            <a:r>
              <a:rPr lang="ko-KR" altLang="en-US" sz="1200" dirty="0">
                <a:latin typeface="+mn-ea"/>
                <a:ea typeface="+mn-ea"/>
              </a:rPr>
              <a:t>즉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동일한 메모리 공간을 공유한다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r>
              <a:rPr lang="ko-KR" altLang="en-US" sz="1200" dirty="0">
                <a:latin typeface="+mn-ea"/>
                <a:ea typeface="+mn-ea"/>
              </a:rPr>
              <a:t>이를 </a:t>
            </a:r>
            <a:r>
              <a:rPr lang="ko-KR" altLang="en-US" sz="1200" dirty="0" err="1">
                <a:latin typeface="+mn-ea"/>
                <a:ea typeface="+mn-ea"/>
              </a:rPr>
              <a:t>얕은복사</a:t>
            </a:r>
            <a:r>
              <a:rPr lang="en-US" altLang="ko-KR" sz="1200" dirty="0">
                <a:latin typeface="+mn-ea"/>
                <a:ea typeface="+mn-ea"/>
              </a:rPr>
              <a:t>(Shallow Copy)</a:t>
            </a:r>
            <a:r>
              <a:rPr lang="ko-KR" altLang="en-US" sz="1200" dirty="0">
                <a:latin typeface="+mn-ea"/>
                <a:ea typeface="+mn-ea"/>
              </a:rPr>
              <a:t>라 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3CD9CD0-FDBD-4403-8450-E910902A3164}"/>
              </a:ext>
            </a:extLst>
          </p:cNvPr>
          <p:cNvSpPr txBox="1"/>
          <p:nvPr/>
        </p:nvSpPr>
        <p:spPr>
          <a:xfrm>
            <a:off x="2051720" y="3503745"/>
            <a:ext cx="6813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+mn-ea"/>
                <a:ea typeface="+mn-ea"/>
              </a:rPr>
              <a:t>이를 방지하려면 </a:t>
            </a:r>
            <a:r>
              <a:rPr lang="en-US" altLang="ko-KR" sz="1600" dirty="0" err="1">
                <a:latin typeface="+mn-ea"/>
                <a:ea typeface="+mn-ea"/>
              </a:rPr>
              <a:t>newList</a:t>
            </a:r>
            <a:r>
              <a:rPr lang="en-US" altLang="ko-KR" sz="1600" dirty="0">
                <a:latin typeface="+mn-ea"/>
                <a:ea typeface="+mn-ea"/>
              </a:rPr>
              <a:t> = </a:t>
            </a:r>
            <a:r>
              <a:rPr lang="en-US" altLang="ko-KR" sz="1600" dirty="0" err="1">
                <a:latin typeface="+mn-ea"/>
                <a:ea typeface="+mn-ea"/>
              </a:rPr>
              <a:t>oldList</a:t>
            </a:r>
            <a:r>
              <a:rPr lang="en-US" altLang="ko-KR" sz="1600" dirty="0">
                <a:latin typeface="+mn-ea"/>
                <a:ea typeface="+mn-ea"/>
              </a:rPr>
              <a:t>[:]</a:t>
            </a:r>
            <a:r>
              <a:rPr lang="ko-KR" altLang="en-US" sz="1600" dirty="0">
                <a:latin typeface="+mn-ea"/>
                <a:ea typeface="+mn-ea"/>
              </a:rPr>
              <a:t>를 수정해준다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9440B33-A80F-4CBB-B7DB-B10435DCDAA5}"/>
              </a:ext>
            </a:extLst>
          </p:cNvPr>
          <p:cNvSpPr txBox="1"/>
          <p:nvPr/>
        </p:nvSpPr>
        <p:spPr>
          <a:xfrm>
            <a:off x="2577452" y="3848628"/>
            <a:ext cx="36397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+mn-ea"/>
                <a:ea typeface="+mn-ea"/>
              </a:rPr>
              <a:t>oldList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=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[‘</a:t>
            </a:r>
            <a:r>
              <a:rPr lang="ko-KR" altLang="en-US" sz="1200" dirty="0">
                <a:latin typeface="+mn-ea"/>
                <a:ea typeface="+mn-ea"/>
              </a:rPr>
              <a:t>고기</a:t>
            </a:r>
            <a:r>
              <a:rPr lang="en-US" altLang="ko-KR" sz="1200" dirty="0">
                <a:latin typeface="+mn-ea"/>
                <a:ea typeface="+mn-ea"/>
              </a:rPr>
              <a:t>’, ‘</a:t>
            </a:r>
            <a:r>
              <a:rPr lang="ko-KR" altLang="en-US" sz="1200" dirty="0">
                <a:latin typeface="+mn-ea"/>
                <a:ea typeface="+mn-ea"/>
              </a:rPr>
              <a:t>치킨</a:t>
            </a:r>
            <a:r>
              <a:rPr lang="en-US" altLang="ko-KR" sz="1200" dirty="0">
                <a:latin typeface="+mn-ea"/>
                <a:ea typeface="+mn-ea"/>
              </a:rPr>
              <a:t>’, ‘</a:t>
            </a:r>
            <a:r>
              <a:rPr lang="ko-KR" altLang="en-US" sz="1200" dirty="0">
                <a:latin typeface="+mn-ea"/>
                <a:ea typeface="+mn-ea"/>
              </a:rPr>
              <a:t>곱창</a:t>
            </a:r>
            <a:r>
              <a:rPr lang="en-US" altLang="ko-KR" sz="1200" dirty="0">
                <a:latin typeface="+mn-ea"/>
                <a:ea typeface="+mn-ea"/>
              </a:rPr>
              <a:t>’]</a:t>
            </a:r>
          </a:p>
          <a:p>
            <a:r>
              <a:rPr lang="en-US" altLang="ko-KR" sz="1200" dirty="0" err="1">
                <a:latin typeface="+mn-ea"/>
                <a:ea typeface="+mn-ea"/>
              </a:rPr>
              <a:t>newList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=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 err="1">
                <a:latin typeface="+mn-ea"/>
                <a:ea typeface="+mn-ea"/>
              </a:rPr>
              <a:t>oldList</a:t>
            </a:r>
            <a:r>
              <a:rPr lang="en-US" altLang="ko-KR" sz="1200" dirty="0">
                <a:latin typeface="+mn-ea"/>
                <a:ea typeface="+mn-ea"/>
              </a:rPr>
              <a:t>[:]</a:t>
            </a:r>
          </a:p>
          <a:p>
            <a:r>
              <a:rPr lang="en-US" altLang="ko-KR" sz="1200" dirty="0">
                <a:latin typeface="+mn-ea"/>
                <a:ea typeface="+mn-ea"/>
              </a:rPr>
              <a:t>print(</a:t>
            </a:r>
            <a:r>
              <a:rPr lang="en-US" altLang="ko-KR" sz="1200" dirty="0" err="1">
                <a:latin typeface="+mn-ea"/>
                <a:ea typeface="+mn-ea"/>
              </a:rPr>
              <a:t>newList</a:t>
            </a:r>
            <a:r>
              <a:rPr lang="en-US" altLang="ko-KR" sz="1200" dirty="0">
                <a:latin typeface="+mn-ea"/>
                <a:ea typeface="+mn-ea"/>
              </a:rPr>
              <a:t>)  #</a:t>
            </a:r>
            <a:r>
              <a:rPr lang="ko-KR" altLang="en-US" sz="1200" dirty="0">
                <a:latin typeface="+mn-ea"/>
                <a:ea typeface="+mn-ea"/>
              </a:rPr>
              <a:t>출력</a:t>
            </a:r>
            <a:r>
              <a:rPr lang="en-US" altLang="ko-KR" sz="1200" dirty="0">
                <a:latin typeface="+mn-ea"/>
                <a:ea typeface="+mn-ea"/>
              </a:rPr>
              <a:t>:[‘</a:t>
            </a:r>
            <a:r>
              <a:rPr lang="ko-KR" altLang="en-US" sz="1200" dirty="0">
                <a:latin typeface="+mn-ea"/>
                <a:ea typeface="+mn-ea"/>
              </a:rPr>
              <a:t>고기</a:t>
            </a:r>
            <a:r>
              <a:rPr lang="en-US" altLang="ko-KR" sz="1200" dirty="0">
                <a:latin typeface="+mn-ea"/>
                <a:ea typeface="+mn-ea"/>
              </a:rPr>
              <a:t>’, ‘</a:t>
            </a:r>
            <a:r>
              <a:rPr lang="ko-KR" altLang="en-US" sz="1200" dirty="0">
                <a:latin typeface="+mn-ea"/>
                <a:ea typeface="+mn-ea"/>
              </a:rPr>
              <a:t>치킨</a:t>
            </a:r>
            <a:r>
              <a:rPr lang="en-US" altLang="ko-KR" sz="1200" dirty="0">
                <a:latin typeface="+mn-ea"/>
                <a:ea typeface="+mn-ea"/>
              </a:rPr>
              <a:t>’, ‘</a:t>
            </a:r>
            <a:r>
              <a:rPr lang="ko-KR" altLang="en-US" sz="1200" dirty="0">
                <a:latin typeface="+mn-ea"/>
                <a:ea typeface="+mn-ea"/>
              </a:rPr>
              <a:t>곱창</a:t>
            </a:r>
            <a:r>
              <a:rPr lang="en-US" altLang="ko-KR" sz="1200" dirty="0">
                <a:latin typeface="+mn-ea"/>
                <a:ea typeface="+mn-ea"/>
              </a:rPr>
              <a:t>’]          </a:t>
            </a:r>
          </a:p>
          <a:p>
            <a:r>
              <a:rPr lang="en-US" altLang="ko-KR" sz="1200" dirty="0" err="1">
                <a:latin typeface="+mn-ea"/>
                <a:ea typeface="+mn-ea"/>
              </a:rPr>
              <a:t>oldList.append</a:t>
            </a:r>
            <a:r>
              <a:rPr lang="en-US" altLang="ko-KR" sz="1200" dirty="0">
                <a:latin typeface="+mn-ea"/>
                <a:ea typeface="+mn-ea"/>
              </a:rPr>
              <a:t>(‘</a:t>
            </a:r>
            <a:r>
              <a:rPr lang="ko-KR" altLang="en-US" sz="1200" dirty="0">
                <a:latin typeface="+mn-ea"/>
                <a:ea typeface="+mn-ea"/>
              </a:rPr>
              <a:t>소주</a:t>
            </a:r>
            <a:r>
              <a:rPr lang="en-US" altLang="ko-KR" sz="1200" dirty="0">
                <a:latin typeface="+mn-ea"/>
                <a:ea typeface="+mn-ea"/>
              </a:rPr>
              <a:t>’)</a:t>
            </a:r>
          </a:p>
          <a:p>
            <a:r>
              <a:rPr lang="en-US" altLang="ko-KR" sz="1200" dirty="0">
                <a:latin typeface="+mn-ea"/>
                <a:ea typeface="+mn-ea"/>
              </a:rPr>
              <a:t>print(</a:t>
            </a:r>
            <a:r>
              <a:rPr lang="en-US" altLang="ko-KR" sz="1200" dirty="0" err="1">
                <a:latin typeface="+mn-ea"/>
                <a:ea typeface="+mn-ea"/>
              </a:rPr>
              <a:t>newList</a:t>
            </a:r>
            <a:r>
              <a:rPr lang="en-US" altLang="ko-KR" sz="1200" dirty="0">
                <a:latin typeface="+mn-ea"/>
                <a:ea typeface="+mn-ea"/>
              </a:rPr>
              <a:t>)  #</a:t>
            </a:r>
            <a:r>
              <a:rPr lang="ko-KR" altLang="en-US" sz="1200" dirty="0">
                <a:latin typeface="+mn-ea"/>
                <a:ea typeface="+mn-ea"/>
              </a:rPr>
              <a:t>출력</a:t>
            </a:r>
            <a:r>
              <a:rPr lang="en-US" altLang="ko-KR" sz="1200" dirty="0">
                <a:latin typeface="+mn-ea"/>
                <a:ea typeface="+mn-ea"/>
              </a:rPr>
              <a:t>:[‘</a:t>
            </a:r>
            <a:r>
              <a:rPr lang="ko-KR" altLang="en-US" sz="1200" dirty="0">
                <a:latin typeface="+mn-ea"/>
                <a:ea typeface="+mn-ea"/>
              </a:rPr>
              <a:t>고기</a:t>
            </a:r>
            <a:r>
              <a:rPr lang="en-US" altLang="ko-KR" sz="1200" dirty="0">
                <a:latin typeface="+mn-ea"/>
                <a:ea typeface="+mn-ea"/>
              </a:rPr>
              <a:t>’, ‘</a:t>
            </a:r>
            <a:r>
              <a:rPr lang="ko-KR" altLang="en-US" sz="1200" dirty="0">
                <a:latin typeface="+mn-ea"/>
                <a:ea typeface="+mn-ea"/>
              </a:rPr>
              <a:t>치킨</a:t>
            </a:r>
            <a:r>
              <a:rPr lang="en-US" altLang="ko-KR" sz="1200" dirty="0">
                <a:latin typeface="+mn-ea"/>
                <a:ea typeface="+mn-ea"/>
              </a:rPr>
              <a:t>’, ‘</a:t>
            </a:r>
            <a:r>
              <a:rPr lang="ko-KR" altLang="en-US" sz="1200" dirty="0">
                <a:latin typeface="+mn-ea"/>
                <a:ea typeface="+mn-ea"/>
              </a:rPr>
              <a:t>곱창</a:t>
            </a:r>
            <a:r>
              <a:rPr lang="en-US" altLang="ko-KR" sz="1200" dirty="0">
                <a:latin typeface="+mn-ea"/>
                <a:ea typeface="+mn-ea"/>
              </a:rPr>
              <a:t>’]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15F1FCB-F1B3-46C2-975E-E64D1331309A}"/>
              </a:ext>
            </a:extLst>
          </p:cNvPr>
          <p:cNvSpPr txBox="1"/>
          <p:nvPr/>
        </p:nvSpPr>
        <p:spPr>
          <a:xfrm>
            <a:off x="5833188" y="4015097"/>
            <a:ext cx="3131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+mn-ea"/>
                <a:ea typeface="+mn-ea"/>
              </a:rPr>
              <a:t>newList</a:t>
            </a:r>
            <a:r>
              <a:rPr lang="en-US" altLang="ko-KR" sz="1200" dirty="0">
                <a:latin typeface="+mn-ea"/>
                <a:ea typeface="+mn-ea"/>
              </a:rPr>
              <a:t> = </a:t>
            </a:r>
            <a:r>
              <a:rPr lang="en-US" altLang="ko-KR" sz="1200" dirty="0" err="1">
                <a:latin typeface="+mn-ea"/>
                <a:ea typeface="+mn-ea"/>
              </a:rPr>
              <a:t>oldList.copy</a:t>
            </a:r>
            <a:r>
              <a:rPr lang="en-US" altLang="ko-KR" sz="1200" dirty="0">
                <a:latin typeface="+mn-ea"/>
                <a:ea typeface="+mn-ea"/>
              </a:rPr>
              <a:t>()</a:t>
            </a:r>
            <a:r>
              <a:rPr lang="ko-KR" altLang="en-US" sz="1200" dirty="0">
                <a:latin typeface="+mn-ea"/>
                <a:ea typeface="+mn-ea"/>
              </a:rPr>
              <a:t>를 사용해도 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endParaRPr lang="en-US" altLang="ko-KR" sz="1200" dirty="0">
              <a:latin typeface="+mn-ea"/>
              <a:ea typeface="+mn-ea"/>
            </a:endParaRPr>
          </a:p>
          <a:p>
            <a:r>
              <a:rPr lang="ko-KR" altLang="en-US" sz="1200" dirty="0">
                <a:latin typeface="+mn-ea"/>
                <a:ea typeface="+mn-ea"/>
              </a:rPr>
              <a:t>이를 </a:t>
            </a:r>
            <a:r>
              <a:rPr lang="ko-KR" altLang="en-US" sz="1200" dirty="0" err="1">
                <a:latin typeface="+mn-ea"/>
                <a:ea typeface="+mn-ea"/>
              </a:rPr>
              <a:t>깊은복사</a:t>
            </a:r>
            <a:r>
              <a:rPr lang="en-US" altLang="ko-KR" sz="1200" dirty="0">
                <a:latin typeface="+mn-ea"/>
                <a:ea typeface="+mn-ea"/>
              </a:rPr>
              <a:t>(Deep Copy)</a:t>
            </a:r>
            <a:r>
              <a:rPr lang="ko-KR" altLang="en-US" sz="1200" dirty="0">
                <a:latin typeface="+mn-ea"/>
                <a:ea typeface="+mn-ea"/>
              </a:rPr>
              <a:t>라 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8534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>
            <a:off x="1" y="3219148"/>
            <a:ext cx="1983991" cy="1924352"/>
          </a:xfrm>
          <a:custGeom>
            <a:avLst/>
            <a:gdLst/>
            <a:ahLst/>
            <a:cxnLst/>
            <a:rect l="l" t="t" r="r" b="b"/>
            <a:pathLst>
              <a:path w="1983991" h="1924352">
                <a:moveTo>
                  <a:pt x="867867" y="0"/>
                </a:moveTo>
                <a:lnTo>
                  <a:pt x="1983991" y="1924352"/>
                </a:lnTo>
                <a:lnTo>
                  <a:pt x="0" y="1924352"/>
                </a:lnTo>
                <a:lnTo>
                  <a:pt x="0" y="1496323"/>
                </a:lnTo>
                <a:close/>
              </a:path>
            </a:pathLst>
          </a:custGeom>
          <a:solidFill>
            <a:srgbClr val="2963A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flipV="1">
            <a:off x="7164288" y="355"/>
            <a:ext cx="1979712" cy="1924352"/>
          </a:xfrm>
          <a:custGeom>
            <a:avLst/>
            <a:gdLst/>
            <a:ahLst/>
            <a:cxnLst/>
            <a:rect l="l" t="t" r="r" b="b"/>
            <a:pathLst>
              <a:path w="1979712" h="1924352">
                <a:moveTo>
                  <a:pt x="0" y="1924352"/>
                </a:moveTo>
                <a:lnTo>
                  <a:pt x="1979712" y="1924352"/>
                </a:lnTo>
                <a:lnTo>
                  <a:pt x="1979712" y="1488945"/>
                </a:lnTo>
                <a:lnTo>
                  <a:pt x="1116124" y="0"/>
                </a:lnTo>
                <a:close/>
              </a:path>
            </a:pathLst>
          </a:custGeom>
          <a:solidFill>
            <a:srgbClr val="2963A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/>
        </p:nvSpPr>
        <p:spPr>
          <a:xfrm rot="2217044">
            <a:off x="6862026" y="269489"/>
            <a:ext cx="1224136" cy="1055290"/>
          </a:xfrm>
          <a:prstGeom prst="triangle">
            <a:avLst/>
          </a:prstGeom>
          <a:solidFill>
            <a:srgbClr val="FAD03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 rot="19836011" flipH="1">
            <a:off x="846879" y="3388038"/>
            <a:ext cx="1426852" cy="1230045"/>
          </a:xfrm>
          <a:prstGeom prst="triangle">
            <a:avLst/>
          </a:prstGeom>
          <a:solidFill>
            <a:srgbClr val="FAD03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2326282">
            <a:off x="953137" y="3591641"/>
            <a:ext cx="581528" cy="501317"/>
          </a:xfrm>
          <a:prstGeom prst="triangl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9273718" flipH="1">
            <a:off x="7401200" y="682374"/>
            <a:ext cx="581528" cy="501317"/>
          </a:xfrm>
          <a:prstGeom prst="triangl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 descr="C:\Users\SeongYun\Desktop\다운로드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102872"/>
            <a:ext cx="494599" cy="48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03244" y="102872"/>
            <a:ext cx="2206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+mn-lt"/>
              </a:rPr>
              <a:t>튜플</a:t>
            </a:r>
            <a:r>
              <a:rPr lang="en-US" altLang="ko-KR" dirty="0">
                <a:latin typeface="+mn-lt"/>
              </a:rPr>
              <a:t>(</a:t>
            </a:r>
            <a:r>
              <a:rPr lang="en-US" altLang="ko-KR" dirty="0">
                <a:latin typeface="Copperplate Gothic Light" pitchFamily="34" charset="0"/>
              </a:rPr>
              <a:t>Tuple</a:t>
            </a:r>
            <a:r>
              <a:rPr lang="en-US" altLang="ko-KR" dirty="0">
                <a:latin typeface="+mn-lt"/>
              </a:rPr>
              <a:t>)</a:t>
            </a:r>
            <a:endParaRPr lang="ko-KR" altLang="en-US" dirty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6842" y="1067709"/>
            <a:ext cx="84028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n-ea"/>
                <a:ea typeface="+mn-ea"/>
              </a:rPr>
              <a:t>리스트와 사용법은 비슷하지만 생성방법에서 차이를 보인다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  <a:p>
            <a:endParaRPr lang="en-US" altLang="ko-KR" sz="1400" dirty="0">
              <a:latin typeface="+mn-ea"/>
              <a:ea typeface="+mn-ea"/>
            </a:endParaRPr>
          </a:p>
          <a:p>
            <a:r>
              <a:rPr lang="ko-KR" altLang="en-US" sz="1400" dirty="0">
                <a:latin typeface="+mn-ea"/>
                <a:ea typeface="+mn-ea"/>
              </a:rPr>
              <a:t>리스트</a:t>
            </a:r>
            <a:r>
              <a:rPr lang="en-US" altLang="ko-KR" sz="1400" dirty="0">
                <a:latin typeface="+mn-ea"/>
                <a:ea typeface="+mn-ea"/>
              </a:rPr>
              <a:t>[]   </a:t>
            </a:r>
            <a:r>
              <a:rPr lang="ko-KR" altLang="en-US" sz="1400" dirty="0" err="1">
                <a:latin typeface="+mn-ea"/>
                <a:ea typeface="+mn-ea"/>
              </a:rPr>
              <a:t>튜플</a:t>
            </a:r>
            <a:r>
              <a:rPr lang="en-US" altLang="ko-KR" sz="1400" dirty="0">
                <a:latin typeface="+mn-ea"/>
                <a:ea typeface="+mn-ea"/>
              </a:rPr>
              <a:t>()</a:t>
            </a:r>
          </a:p>
          <a:p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!</a:t>
            </a:r>
            <a:r>
              <a:rPr lang="ko-KR" altLang="en-US" sz="1400" dirty="0" err="1">
                <a:latin typeface="+mn-ea"/>
                <a:ea typeface="+mn-ea"/>
              </a:rPr>
              <a:t>튜플값은</a:t>
            </a:r>
            <a:r>
              <a:rPr lang="ko-KR" altLang="en-US" sz="1400" dirty="0">
                <a:latin typeface="+mn-ea"/>
                <a:ea typeface="+mn-ea"/>
              </a:rPr>
              <a:t> 수정할 수 없으며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읽기 전용 자료를 저장할 때 사용한다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2102" y="612277"/>
            <a:ext cx="4883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  <a:ea typeface="+mn-ea"/>
              </a:rPr>
              <a:t>*</a:t>
            </a:r>
            <a:r>
              <a:rPr lang="ko-KR" altLang="en-US" sz="1600" dirty="0" err="1">
                <a:latin typeface="+mn-ea"/>
                <a:ea typeface="+mn-ea"/>
              </a:rPr>
              <a:t>튜플이란</a:t>
            </a:r>
            <a:r>
              <a:rPr lang="en-US" altLang="ko-KR" sz="1600" dirty="0">
                <a:latin typeface="+mn-ea"/>
                <a:ea typeface="+mn-ea"/>
              </a:rPr>
              <a:t>?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0264B4B0-6225-442B-8C9C-1F9042422157}"/>
              </a:ext>
            </a:extLst>
          </p:cNvPr>
          <p:cNvSpPr txBox="1"/>
          <p:nvPr/>
        </p:nvSpPr>
        <p:spPr>
          <a:xfrm>
            <a:off x="1174155" y="2507863"/>
            <a:ext cx="4883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  <a:ea typeface="+mn-ea"/>
              </a:rPr>
              <a:t>*</a:t>
            </a:r>
            <a:r>
              <a:rPr lang="ko-KR" altLang="en-US" sz="1600" dirty="0" err="1">
                <a:latin typeface="+mn-ea"/>
                <a:ea typeface="+mn-ea"/>
              </a:rPr>
              <a:t>튜플의</a:t>
            </a:r>
            <a:r>
              <a:rPr lang="ko-KR" altLang="en-US" sz="1600" dirty="0">
                <a:latin typeface="+mn-ea"/>
                <a:ea typeface="+mn-ea"/>
              </a:rPr>
              <a:t> 생성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925CECED-A074-4B44-9580-72886195537E}"/>
              </a:ext>
            </a:extLst>
          </p:cNvPr>
          <p:cNvSpPr txBox="1"/>
          <p:nvPr/>
        </p:nvSpPr>
        <p:spPr>
          <a:xfrm>
            <a:off x="1351298" y="2906241"/>
            <a:ext cx="59295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  <a:ea typeface="+mn-ea"/>
              </a:rPr>
              <a:t>Tt1 = (10, 20, 30)</a:t>
            </a:r>
          </a:p>
          <a:p>
            <a:r>
              <a:rPr lang="en-US" altLang="ko-KR" sz="1400" dirty="0">
                <a:latin typeface="+mn-ea"/>
                <a:ea typeface="+mn-ea"/>
              </a:rPr>
              <a:t>Tt2 = 10 , 20, 30   =&gt; </a:t>
            </a:r>
            <a:r>
              <a:rPr lang="ko-KR" altLang="en-US" sz="1400" dirty="0">
                <a:latin typeface="+mn-ea"/>
                <a:ea typeface="+mn-ea"/>
              </a:rPr>
              <a:t>소괄호를 생략해도 된다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  <a:p>
            <a:endParaRPr lang="en-US" altLang="ko-KR" sz="1400" dirty="0">
              <a:latin typeface="+mn-ea"/>
              <a:ea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DD3E9B9F-55FF-4AB4-91CC-010162AD1107}"/>
              </a:ext>
            </a:extLst>
          </p:cNvPr>
          <p:cNvSpPr txBox="1"/>
          <p:nvPr/>
        </p:nvSpPr>
        <p:spPr>
          <a:xfrm>
            <a:off x="2258286" y="3626311"/>
            <a:ext cx="4883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  <a:ea typeface="+mn-ea"/>
              </a:rPr>
              <a:t>*</a:t>
            </a:r>
            <a:r>
              <a:rPr lang="ko-KR" altLang="en-US" sz="1600" dirty="0" err="1">
                <a:latin typeface="+mn-ea"/>
                <a:ea typeface="+mn-ea"/>
              </a:rPr>
              <a:t>튜플의</a:t>
            </a:r>
            <a:r>
              <a:rPr lang="ko-KR" altLang="en-US" sz="1600" dirty="0">
                <a:latin typeface="+mn-ea"/>
                <a:ea typeface="+mn-ea"/>
              </a:rPr>
              <a:t>  사용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1CB6B5D0-569C-47C0-B234-72ADE9589027}"/>
              </a:ext>
            </a:extLst>
          </p:cNvPr>
          <p:cNvSpPr txBox="1"/>
          <p:nvPr/>
        </p:nvSpPr>
        <p:spPr>
          <a:xfrm>
            <a:off x="2641422" y="3924735"/>
            <a:ext cx="59295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  <a:ea typeface="+mn-ea"/>
              </a:rPr>
              <a:t>Tt1 = (10, 20, 30, 40, 50)</a:t>
            </a:r>
          </a:p>
          <a:p>
            <a:r>
              <a:rPr lang="en-US" altLang="ko-KR" sz="1400" dirty="0">
                <a:latin typeface="+mn-ea"/>
                <a:ea typeface="+mn-ea"/>
              </a:rPr>
              <a:t>Tt1[0]  -&gt; 10</a:t>
            </a:r>
          </a:p>
          <a:p>
            <a:r>
              <a:rPr lang="en-US" altLang="ko-KR" sz="1400" dirty="0">
                <a:latin typeface="+mn-ea"/>
                <a:ea typeface="+mn-ea"/>
              </a:rPr>
              <a:t>Tt1[0] + Tt[1] + Tt[2]  -&gt;  60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2D232E4E-CFD5-422E-8774-167E208424D6}"/>
              </a:ext>
            </a:extLst>
          </p:cNvPr>
          <p:cNvSpPr txBox="1"/>
          <p:nvPr/>
        </p:nvSpPr>
        <p:spPr>
          <a:xfrm>
            <a:off x="5486005" y="2507863"/>
            <a:ext cx="33123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  <a:ea typeface="+mn-ea"/>
              </a:rPr>
              <a:t>*</a:t>
            </a:r>
            <a:r>
              <a:rPr lang="ko-KR" altLang="en-US" sz="1400" dirty="0" err="1">
                <a:latin typeface="+mn-ea"/>
                <a:ea typeface="+mn-ea"/>
              </a:rPr>
              <a:t>튜플은</a:t>
            </a:r>
            <a:r>
              <a:rPr lang="ko-KR" altLang="en-US" sz="1400" dirty="0">
                <a:latin typeface="+mn-ea"/>
                <a:ea typeface="+mn-ea"/>
              </a:rPr>
              <a:t> 읽기 전용이므로</a:t>
            </a:r>
            <a:endParaRPr lang="en-US" altLang="ko-KR" sz="1400" dirty="0">
              <a:latin typeface="+mn-ea"/>
              <a:ea typeface="+mn-ea"/>
            </a:endParaRPr>
          </a:p>
          <a:p>
            <a:r>
              <a:rPr lang="ko-KR" altLang="en-US" sz="1400" dirty="0">
                <a:latin typeface="+mn-ea"/>
                <a:ea typeface="+mn-ea"/>
              </a:rPr>
              <a:t>수정 시 오류가 발생한다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  <a:p>
            <a:r>
              <a:rPr lang="en-US" altLang="ko-KR" sz="1400" dirty="0">
                <a:latin typeface="+mn-ea"/>
                <a:ea typeface="+mn-ea"/>
              </a:rPr>
              <a:t>Tt1.append(40)  -&gt; X</a:t>
            </a:r>
          </a:p>
          <a:p>
            <a:r>
              <a:rPr lang="en-US" altLang="ko-KR" sz="1400" dirty="0">
                <a:latin typeface="+mn-ea"/>
                <a:ea typeface="+mn-ea"/>
              </a:rPr>
              <a:t>Tt1[0] = 40  -&gt;  X</a:t>
            </a:r>
          </a:p>
          <a:p>
            <a:r>
              <a:rPr lang="en-US" altLang="ko-KR" sz="1400" dirty="0">
                <a:latin typeface="+mn-ea"/>
                <a:ea typeface="+mn-ea"/>
              </a:rPr>
              <a:t>Del(Tt1[0])  -&gt;  X</a:t>
            </a:r>
          </a:p>
        </p:txBody>
      </p:sp>
    </p:spTree>
    <p:extLst>
      <p:ext uri="{BB962C8B-B14F-4D97-AF65-F5344CB8AC3E}">
        <p14:creationId xmlns:p14="http://schemas.microsoft.com/office/powerpoint/2010/main" val="3366333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1771</TotalTime>
  <Words>2114</Words>
  <Application>Microsoft Office PowerPoint</Application>
  <PresentationFormat>화면 슬라이드 쇼(16:9)</PresentationFormat>
  <Paragraphs>452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Python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SeongYun</dc:creator>
  <cp:lastModifiedBy>SeongYun</cp:lastModifiedBy>
  <cp:revision>65</cp:revision>
  <dcterms:created xsi:type="dcterms:W3CDTF">2019-01-03T01:01:20Z</dcterms:created>
  <dcterms:modified xsi:type="dcterms:W3CDTF">2019-01-07T04:34:24Z</dcterms:modified>
</cp:coreProperties>
</file>