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61" r:id="rId3"/>
    <p:sldId id="259" r:id="rId4"/>
    <p:sldId id="260" r:id="rId5"/>
    <p:sldId id="275" r:id="rId6"/>
    <p:sldId id="256" r:id="rId7"/>
    <p:sldId id="257" r:id="rId8"/>
    <p:sldId id="276" r:id="rId9"/>
    <p:sldId id="277" r:id="rId10"/>
    <p:sldId id="278" r:id="rId11"/>
    <p:sldId id="279" r:id="rId12"/>
    <p:sldId id="280" r:id="rId13"/>
    <p:sldId id="263" r:id="rId14"/>
    <p:sldId id="281" r:id="rId15"/>
    <p:sldId id="282" r:id="rId16"/>
    <p:sldId id="283" r:id="rId17"/>
    <p:sldId id="284" r:id="rId18"/>
    <p:sldId id="285" r:id="rId19"/>
    <p:sldId id="258" r:id="rId20"/>
    <p:sldId id="270" r:id="rId21"/>
    <p:sldId id="267" r:id="rId22"/>
    <p:sldId id="271" r:id="rId23"/>
    <p:sldId id="266" r:id="rId24"/>
    <p:sldId id="268" r:id="rId25"/>
    <p:sldId id="269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F269-F4F1-4948-BC53-831361E1F5A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1B1F-6AEA-4A09-ACD2-3EE80C1A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현실의 문제에 적용하기 위해 큰 문제들에 대해 테이블 없이 </a:t>
            </a:r>
            <a:r>
              <a:rPr lang="en-US" altLang="ko-KR" dirty="0"/>
              <a:t>value function approximation</a:t>
            </a:r>
            <a:r>
              <a:rPr lang="ko-KR" altLang="en-US" dirty="0"/>
              <a:t>을 사용해 스케일을 키우기 위한 방법을 배운다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C07D-6727-462B-BD42-588FD487B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4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이전에는 각 칸의 </a:t>
            </a:r>
            <a:r>
              <a:rPr lang="en-US" altLang="ko-KR" dirty="0"/>
              <a:t>table</a:t>
            </a:r>
            <a:r>
              <a:rPr lang="ko-KR" altLang="en-US" dirty="0"/>
              <a:t>을 초기화 했었다</a:t>
            </a:r>
            <a:r>
              <a:rPr lang="en-US" altLang="ko-KR" dirty="0"/>
              <a:t>. </a:t>
            </a:r>
            <a:r>
              <a:rPr lang="ko-KR" altLang="en-US" dirty="0"/>
              <a:t>그러려면 </a:t>
            </a:r>
            <a:r>
              <a:rPr lang="en-US" altLang="ko-KR" dirty="0"/>
              <a:t>state</a:t>
            </a:r>
            <a:r>
              <a:rPr lang="ko-KR" altLang="en-US" dirty="0"/>
              <a:t>의 개수를 알아야 하는데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C07D-6727-462B-BD42-588FD487B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3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모방하는 함수의 종류가 이렇게 있는데</a:t>
            </a:r>
            <a:endParaRPr lang="en-US" altLang="ko-KR" dirty="0"/>
          </a:p>
          <a:p>
            <a:r>
              <a:rPr lang="ko-KR" altLang="en-US" dirty="0" err="1"/>
              <a:t>미분가능한</a:t>
            </a:r>
            <a:r>
              <a:rPr lang="ko-KR" altLang="en-US" dirty="0"/>
              <a:t> 함수를 써야 업데이트 가능하다 왜냐하면 </a:t>
            </a:r>
            <a:r>
              <a:rPr lang="ko-KR" altLang="en-US" dirty="0" err="1"/>
              <a:t>그래디언트를</a:t>
            </a:r>
            <a:r>
              <a:rPr lang="ko-KR" altLang="en-US" dirty="0"/>
              <a:t> 구해서 </a:t>
            </a:r>
            <a:r>
              <a:rPr lang="en-US" altLang="ko-KR" dirty="0"/>
              <a:t>w</a:t>
            </a:r>
            <a:r>
              <a:rPr lang="ko-KR" altLang="en-US" dirty="0"/>
              <a:t>를 업데이트하기 </a:t>
            </a:r>
            <a:r>
              <a:rPr lang="ko-KR" altLang="en-US" dirty="0" err="1"/>
              <a:t>떄문</a:t>
            </a:r>
            <a:endParaRPr lang="en-US" altLang="ko-KR" dirty="0"/>
          </a:p>
          <a:p>
            <a:r>
              <a:rPr lang="ko-KR" altLang="en-US" dirty="0"/>
              <a:t>그래서 우리는 선형인 </a:t>
            </a:r>
            <a:r>
              <a:rPr lang="ko-KR" altLang="en-US" dirty="0" err="1"/>
              <a:t>리니어콤피네이션즈오브피쳐</a:t>
            </a:r>
            <a:r>
              <a:rPr lang="ko-KR" altLang="en-US" dirty="0"/>
              <a:t> 와 비선형인 </a:t>
            </a:r>
            <a:r>
              <a:rPr lang="ko-KR" altLang="en-US" dirty="0" err="1"/>
              <a:t>뉴럴넷을</a:t>
            </a:r>
            <a:r>
              <a:rPr lang="ko-KR" altLang="en-US" dirty="0"/>
              <a:t>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학습방법은 </a:t>
            </a:r>
            <a:r>
              <a:rPr lang="ko-KR" altLang="en-US" dirty="0" err="1"/>
              <a:t>논스테이셔너리</a:t>
            </a:r>
            <a:r>
              <a:rPr lang="en-US" altLang="ko-KR" dirty="0"/>
              <a:t>, </a:t>
            </a:r>
            <a:r>
              <a:rPr lang="ko-KR" altLang="en-US" dirty="0" err="1"/>
              <a:t>논이드인데</a:t>
            </a:r>
            <a:r>
              <a:rPr lang="ko-KR" altLang="en-US" dirty="0"/>
              <a:t> </a:t>
            </a:r>
            <a:r>
              <a:rPr lang="ko-KR" altLang="en-US" dirty="0" err="1"/>
              <a:t>무슨말이냐면</a:t>
            </a:r>
            <a:r>
              <a:rPr lang="ko-KR" altLang="en-US" dirty="0"/>
              <a:t> </a:t>
            </a:r>
            <a:r>
              <a:rPr lang="ko-KR" altLang="en-US" dirty="0" err="1"/>
              <a:t>모분포가</a:t>
            </a:r>
            <a:r>
              <a:rPr lang="ko-KR" altLang="en-US" dirty="0"/>
              <a:t> 계속 바뀌고 서로 독립적이지 않다 앞의 데이터가 뒤에 영향을 주기 때문에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C07D-6727-462B-BD42-588FD487B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Off-Policy Learning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따라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 update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하다보면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값들이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C95D9B6-3592-46B6-AEF7-B080D3A5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FBB263-C98C-4445-909D-1A74AD77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6" y="1967666"/>
            <a:ext cx="6223408" cy="3124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5A18A-2BB9-487A-B1CC-73E42F956474}"/>
              </a:ext>
            </a:extLst>
          </p:cNvPr>
          <p:cNvCxnSpPr/>
          <p:nvPr/>
        </p:nvCxnSpPr>
        <p:spPr>
          <a:xfrm flipV="1">
            <a:off x="6518246" y="2441196"/>
            <a:ext cx="1484851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C9FCA6-0CBA-48DE-B87C-72C1F4383851}"/>
              </a:ext>
            </a:extLst>
          </p:cNvPr>
          <p:cNvCxnSpPr/>
          <p:nvPr/>
        </p:nvCxnSpPr>
        <p:spPr>
          <a:xfrm>
            <a:off x="6535024" y="3590488"/>
            <a:ext cx="1392572" cy="6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05B249-A69D-43E7-976A-3EC1EFB4C311}"/>
              </a:ext>
            </a:extLst>
          </p:cNvPr>
          <p:cNvSpPr txBox="1"/>
          <p:nvPr/>
        </p:nvSpPr>
        <p:spPr>
          <a:xfrm>
            <a:off x="8313490" y="223147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Importance Sampling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CB581-9DDA-4148-9708-DBD0963ED39F}"/>
              </a:ext>
            </a:extLst>
          </p:cNvPr>
          <p:cNvSpPr txBox="1"/>
          <p:nvPr/>
        </p:nvSpPr>
        <p:spPr>
          <a:xfrm>
            <a:off x="8313490" y="4169328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06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23960" y="0"/>
            <a:ext cx="914404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Which Function </a:t>
            </a:r>
            <a:r>
              <a:rPr lang="en-US" altLang="ko-KR" sz="3200" b="1" dirty="0" err="1"/>
              <a:t>Approximator</a:t>
            </a:r>
            <a:endParaRPr lang="ko-KR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268760"/>
            <a:ext cx="819812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23960" y="0"/>
            <a:ext cx="914404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Gradient Descent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5414"/>
            <a:ext cx="9144000" cy="498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73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3960" y="0"/>
            <a:ext cx="91440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/>
              <a:t>Value Function Approx. By Stochastic Gradient Descent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24744"/>
            <a:ext cx="798543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26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3960" y="0"/>
            <a:ext cx="91440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Feature Vectors</a:t>
            </a:r>
            <a:endParaRPr lang="ko-KR" alt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268760"/>
            <a:ext cx="705678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60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Linear Value Function Approximation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09B250C-7C71-4AF8-B351-91FEB43E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9" y="1351477"/>
            <a:ext cx="7535327" cy="5068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4D367B-5247-4B1C-A58C-3BA979D8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88" y="4723823"/>
            <a:ext cx="4563112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B0CF6-9712-4EAC-B802-AF9E7F0554BE}"/>
              </a:ext>
            </a:extLst>
          </p:cNvPr>
          <p:cNvSpPr txBox="1"/>
          <p:nvPr/>
        </p:nvSpPr>
        <p:spPr>
          <a:xfrm>
            <a:off x="7419338" y="4666565"/>
            <a:ext cx="480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[                                                   ]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Table Lookup Features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FE262-DB7C-428B-8F16-49CD2E76EAA7}"/>
              </a:ext>
            </a:extLst>
          </p:cNvPr>
          <p:cNvSpPr txBox="1"/>
          <p:nvPr/>
        </p:nvSpPr>
        <p:spPr>
          <a:xfrm>
            <a:off x="1333500" y="1130300"/>
            <a:ext cx="1041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-Table lookup </a:t>
            </a:r>
            <a:r>
              <a:rPr lang="ko-KR" altLang="en-US" sz="2000" b="1" dirty="0">
                <a:solidFill>
                  <a:schemeClr val="bg1"/>
                </a:solidFill>
              </a:rPr>
              <a:t>방식은 </a:t>
            </a:r>
            <a:r>
              <a:rPr lang="en-US" altLang="ko-KR" sz="2000" b="1" dirty="0">
                <a:solidFill>
                  <a:schemeClr val="bg1"/>
                </a:solidFill>
              </a:rPr>
              <a:t>linear value function approximation </a:t>
            </a:r>
            <a:r>
              <a:rPr lang="ko-KR" altLang="en-US" sz="2000" b="1" dirty="0">
                <a:solidFill>
                  <a:schemeClr val="bg1"/>
                </a:solidFill>
              </a:rPr>
              <a:t>의 방법 중 하나이다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BFF2B8-6976-44A4-94E8-7D022758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25629"/>
            <a:ext cx="6925642" cy="2010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864CD-953B-4FCB-81A1-CF7CDA126D8E}"/>
              </a:ext>
            </a:extLst>
          </p:cNvPr>
          <p:cNvSpPr txBox="1"/>
          <p:nvPr/>
        </p:nvSpPr>
        <p:spPr>
          <a:xfrm>
            <a:off x="1498600" y="3926196"/>
            <a:ext cx="1041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-&gt; </a:t>
            </a:r>
            <a:r>
              <a:rPr lang="ko-KR" altLang="en-US" sz="2000" b="1" dirty="0">
                <a:solidFill>
                  <a:schemeClr val="bg1"/>
                </a:solidFill>
              </a:rPr>
              <a:t>각 </a:t>
            </a:r>
            <a:r>
              <a:rPr lang="en-US" altLang="ko-KR" sz="2000" b="1" dirty="0">
                <a:solidFill>
                  <a:schemeClr val="bg1"/>
                </a:solidFill>
              </a:rPr>
              <a:t>states </a:t>
            </a:r>
            <a:r>
              <a:rPr lang="ko-KR" altLang="en-US" sz="2000" b="1" dirty="0">
                <a:solidFill>
                  <a:schemeClr val="bg1"/>
                </a:solidFill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</a:rPr>
              <a:t>value </a:t>
            </a:r>
            <a:r>
              <a:rPr lang="ko-KR" altLang="en-US" sz="2000" b="1" dirty="0">
                <a:solidFill>
                  <a:schemeClr val="bg1"/>
                </a:solidFill>
              </a:rPr>
              <a:t>값으로 </a:t>
            </a:r>
            <a:r>
              <a:rPr lang="ko-KR" altLang="en-US" sz="2000" b="1" dirty="0" err="1">
                <a:solidFill>
                  <a:schemeClr val="bg1"/>
                </a:solidFill>
              </a:rPr>
              <a:t>나타내짐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== Table lookup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D54CF2-01FF-4C97-B404-81AC584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5117037"/>
            <a:ext cx="4563112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328C7E-4BD4-40AC-9026-E92510558CA3}"/>
              </a:ext>
            </a:extLst>
          </p:cNvPr>
          <p:cNvSpPr txBox="1"/>
          <p:nvPr/>
        </p:nvSpPr>
        <p:spPr>
          <a:xfrm>
            <a:off x="1498600" y="5573457"/>
            <a:ext cx="1041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-&gt; supervisor </a:t>
            </a:r>
            <a:r>
              <a:rPr lang="ko-KR" altLang="en-US" sz="2000" b="1" dirty="0">
                <a:solidFill>
                  <a:schemeClr val="bg1"/>
                </a:solidFill>
              </a:rPr>
              <a:t>가 없다</a:t>
            </a:r>
            <a:r>
              <a:rPr lang="en-US" altLang="ko-KR" sz="2000" b="1" dirty="0">
                <a:solidFill>
                  <a:schemeClr val="bg1"/>
                </a:solidFill>
              </a:rPr>
              <a:t>??? </a:t>
            </a:r>
            <a:r>
              <a:rPr lang="ko-KR" altLang="en-US" sz="2000" b="1" dirty="0">
                <a:solidFill>
                  <a:schemeClr val="bg1"/>
                </a:solidFill>
              </a:rPr>
              <a:t>오직 </a:t>
            </a:r>
            <a:r>
              <a:rPr lang="en-US" altLang="ko-KR" sz="2000" b="1" dirty="0">
                <a:solidFill>
                  <a:schemeClr val="bg1"/>
                </a:solidFill>
              </a:rPr>
              <a:t>Rewards </a:t>
            </a:r>
            <a:r>
              <a:rPr lang="ko-KR" altLang="en-US" sz="2000" b="1" dirty="0">
                <a:solidFill>
                  <a:schemeClr val="bg1"/>
                </a:solidFill>
              </a:rPr>
              <a:t>만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1747E-06AE-4E8F-B263-D1CDF27E363A}"/>
              </a:ext>
            </a:extLst>
          </p:cNvPr>
          <p:cNvSpPr txBox="1"/>
          <p:nvPr/>
        </p:nvSpPr>
        <p:spPr>
          <a:xfrm>
            <a:off x="1498600" y="4687726"/>
            <a:ext cx="1041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의문점</a:t>
            </a:r>
            <a:r>
              <a:rPr lang="en-US" altLang="ko-KR" sz="2000" b="1" dirty="0">
                <a:solidFill>
                  <a:schemeClr val="bg1"/>
                </a:solidFill>
              </a:rPr>
              <a:t>….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6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TD Learning with Value Function Approximation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425CD0-58DA-4959-A4BA-3663FD1A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9" y="1117579"/>
            <a:ext cx="7437426" cy="332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B73867-EB00-434A-9691-1EAEEA2C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8" y="1551397"/>
            <a:ext cx="5125310" cy="815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CE7798-BD14-47A9-8347-F055F0D2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8" y="2546647"/>
            <a:ext cx="5030922" cy="3708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59EE93-E269-4D4A-ADC2-F090684A5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0" y="3096909"/>
            <a:ext cx="6783731" cy="3409765"/>
          </a:xfrm>
          <a:prstGeom prst="rect">
            <a:avLst/>
          </a:prstGeom>
        </p:spPr>
      </p:pic>
      <p:pic>
        <p:nvPicPr>
          <p:cNvPr id="18" name="그림 17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94D76EA2-C3F2-4B81-947F-76C3C192C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31" y="2521397"/>
            <a:ext cx="2621162" cy="7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Monte-Carlo with Value Function Approximation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03F32-C940-4AE2-B472-564BDDF4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70" y="1149326"/>
            <a:ext cx="4618724" cy="3831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AF256D-A1FE-4239-BF6D-1FD8664A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75" y="2073216"/>
            <a:ext cx="4800257" cy="1150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D5FC90-A35C-453A-AEBA-AAFEC9DA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4" y="3429000"/>
            <a:ext cx="6728856" cy="838827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CF3625EA-47EF-4AE0-8F0C-65E690CF3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75" y="1714464"/>
            <a:ext cx="3508353" cy="3815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C6B97E-B111-4C78-AC7B-1E9B73138233}"/>
              </a:ext>
            </a:extLst>
          </p:cNvPr>
          <p:cNvSpPr txBox="1"/>
          <p:nvPr/>
        </p:nvSpPr>
        <p:spPr>
          <a:xfrm>
            <a:off x="946201" y="3519764"/>
            <a:ext cx="91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MC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795794-68E0-4CC8-8DFD-1550659D4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13" y="4198666"/>
            <a:ext cx="7479156" cy="4176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0A858E-6076-4F9F-AFCE-BF4892399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13" y="5103171"/>
            <a:ext cx="6363588" cy="4191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729B414-882F-4BA2-921F-253D7CC6D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13" y="5523512"/>
            <a:ext cx="7323514" cy="6888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B34665-EB16-463A-8260-D226BADC2D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4" y="6212357"/>
            <a:ext cx="734480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8" y="438516"/>
            <a:ext cx="798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Control with Value Function Approximation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209676C-5306-4ED1-8295-E9EAA6238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9" y="899814"/>
            <a:ext cx="7651895" cy="2747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6A6732-E2D8-4E92-8F87-7EC4388D6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8" y="3857422"/>
            <a:ext cx="5763429" cy="1019317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347CDA00-EAF0-48A1-8150-DE8C9BF2F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8" y="4957218"/>
            <a:ext cx="730669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Linear Action-Value </a:t>
            </a:r>
            <a:r>
              <a:rPr lang="en-US" altLang="ko-KR" sz="2800" b="1" dirty="0" err="1">
                <a:solidFill>
                  <a:schemeClr val="bg1"/>
                </a:solidFill>
              </a:rPr>
              <a:t>Fuction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Approximation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A935D-D24A-4887-A0E4-47864665DC4E}"/>
              </a:ext>
            </a:extLst>
          </p:cNvPr>
          <p:cNvSpPr txBox="1"/>
          <p:nvPr/>
        </p:nvSpPr>
        <p:spPr>
          <a:xfrm>
            <a:off x="2276474" y="1051808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선형모델의 </a:t>
            </a:r>
            <a:r>
              <a:rPr lang="en-US" altLang="ko-KR" dirty="0"/>
              <a:t>action-value function </a:t>
            </a:r>
            <a:r>
              <a:rPr lang="ko-KR" altLang="en-US" dirty="0"/>
              <a:t>근사화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DAF8A8-A679-4542-8AF1-E9453C1211E8}"/>
                  </a:ext>
                </a:extLst>
              </p:cNvPr>
              <p:cNvSpPr/>
              <p:nvPr/>
            </p:nvSpPr>
            <p:spPr>
              <a:xfrm>
                <a:off x="2675479" y="1898248"/>
                <a:ext cx="2301079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x</a:t>
                </a:r>
                <a:r>
                  <a:rPr lang="en-US" altLang="ko-KR" spc="25" dirty="0">
                    <a:latin typeface="Tahoma"/>
                    <a:cs typeface="Tahoma"/>
                  </a:rPr>
                  <a:t>(</a:t>
                </a:r>
                <a:r>
                  <a:rPr lang="en-US" altLang="ko-KR" i="1" spc="25" dirty="0">
                    <a:latin typeface="Trebuchet MS"/>
                    <a:cs typeface="Trebuchet MS"/>
                  </a:rPr>
                  <a:t>S</a:t>
                </a:r>
                <a:r>
                  <a:rPr lang="en-US" altLang="ko-KR" i="1" spc="25" dirty="0">
                    <a:latin typeface="Century Gothic"/>
                    <a:cs typeface="Century Gothic"/>
                  </a:rPr>
                  <a:t>, </a:t>
                </a:r>
                <a:r>
                  <a:rPr lang="en-US" altLang="ko-KR" i="1" spc="25" dirty="0">
                    <a:latin typeface="Trebuchet MS"/>
                    <a:cs typeface="Trebuchet MS"/>
                  </a:rPr>
                  <a:t>A</a:t>
                </a:r>
                <a:r>
                  <a:rPr lang="en-US" altLang="ko-KR" spc="25" dirty="0">
                    <a:latin typeface="Tahoma"/>
                    <a:cs typeface="Tahoma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1" i="1" spc="-65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65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pc="-65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b="1" spc="-65" dirty="0">
                                <a:latin typeface="Gill Sans MT"/>
                                <a:cs typeface="Gill Sans M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pc="50" dirty="0">
                                <a:latin typeface="Tahoma"/>
                                <a:cs typeface="Tahoma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i="1" spc="50" dirty="0">
                                <a:latin typeface="Trebuchet MS"/>
                                <a:cs typeface="Trebuchet MS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ko-KR" i="1" spc="50" dirty="0">
                                <a:latin typeface="Century Gothic"/>
                                <a:cs typeface="Century Gothic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ko-KR" i="1" spc="-204" dirty="0">
                                <a:latin typeface="Century Gothic"/>
                                <a:cs typeface="Century Gothic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i="1" spc="25" dirty="0">
                                <a:latin typeface="Trebuchet MS"/>
                                <a:cs typeface="Trebuchet MS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ko-KR" spc="25" dirty="0">
                                <a:latin typeface="Tahoma"/>
                                <a:cs typeface="Tahoma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Tahoma"/>
                                <a:cs typeface="Tahoma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pc="-65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65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pc="-65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pc="50" dirty="0">
                                <a:latin typeface="Tahoma"/>
                                <a:cs typeface="Tahoma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i="1" spc="50" dirty="0">
                                <a:latin typeface="Trebuchet MS"/>
                                <a:cs typeface="Trebuchet MS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ko-KR" i="1" spc="50" dirty="0">
                                <a:latin typeface="Century Gothic"/>
                                <a:cs typeface="Century Gothic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ko-KR" i="1" spc="-204" dirty="0">
                                <a:latin typeface="Century Gothic"/>
                                <a:cs typeface="Century Gothic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i="1" spc="25" dirty="0">
                                <a:latin typeface="Trebuchet MS"/>
                                <a:cs typeface="Trebuchet MS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ko-KR" spc="25" dirty="0">
                                <a:latin typeface="Tahoma"/>
                                <a:cs typeface="Tahoma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Tahoma"/>
                                <a:cs typeface="Tahoma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pc="-210" dirty="0">
                    <a:latin typeface="Tahoma"/>
                    <a:cs typeface="Tahoma"/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DAF8A8-A679-4542-8AF1-E9453C121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79" y="1898248"/>
                <a:ext cx="2301079" cy="976614"/>
              </a:xfrm>
              <a:prstGeom prst="rect">
                <a:avLst/>
              </a:prstGeom>
              <a:blipFill>
                <a:blip r:embed="rId2"/>
                <a:stretch>
                  <a:fillRect l="-2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C1C5694-11DA-499D-A056-CB77A36A994E}"/>
                  </a:ext>
                </a:extLst>
              </p:cNvPr>
              <p:cNvSpPr/>
              <p:nvPr/>
            </p:nvSpPr>
            <p:spPr>
              <a:xfrm>
                <a:off x="2675479" y="3493166"/>
                <a:ext cx="4218334" cy="4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 </a:t>
                </a:r>
                <a:r>
                  <a:rPr lang="pl-PL" altLang="ko-KR" spc="4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= </a:t>
                </a:r>
                <a:r>
                  <a:rPr lang="en-US" altLang="ko-KR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ko-KR" i="1" spc="2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pPr>
                      <m:e>
                        <m:r>
                          <a:rPr lang="pl-PL" altLang="ko-KR" b="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pl-PL" altLang="ko-KR" b="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ebuchet MS"/>
                          </a:rPr>
                          <m:t>𝑆</m:t>
                        </m:r>
                        <m:r>
                          <a:rPr lang="pl-PL" altLang="ko-KR" b="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entury Gothic"/>
                          </a:rPr>
                          <m:t>, </m:t>
                        </m:r>
                        <m:r>
                          <a:rPr lang="pl-PL" altLang="ko-KR" b="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ebuchet MS"/>
                          </a:rPr>
                          <m:t>𝐴</m:t>
                        </m:r>
                        <m:r>
                          <a:rPr lang="pl-PL" altLang="ko-KR" b="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)</m:t>
                        </m:r>
                      </m:e>
                      <m:sup>
                        <m:r>
                          <a:rPr lang="en-US" altLang="ko-KR" b="0" i="1" spc="2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𝑇</m:t>
                        </m:r>
                      </m:sup>
                    </m:sSup>
                    <m:r>
                      <a:rPr lang="en-US" altLang="ko-KR" b="0" i="1" spc="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𝑤</m:t>
                    </m:r>
                  </m:oMath>
                </a14:m>
                <a:r>
                  <a:rPr lang="en-US" altLang="ko-KR" b="1" spc="10" dirty="0">
                    <a:latin typeface="Cambria Math" panose="02040503050406030204" pitchFamily="18" charset="0"/>
                    <a:ea typeface="Cambria Math" panose="02040503050406030204" pitchFamily="18" charset="0"/>
                    <a:cs typeface="Gill Sans M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pc="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pc="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pc="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l-PL" altLang="ko-KR" b="1" spc="10" dirty="0">
                    <a:latin typeface="Cambria Math" panose="02040503050406030204" pitchFamily="18" charset="0"/>
                    <a:ea typeface="Cambria Math" panose="02040503050406030204" pitchFamily="18" charset="0"/>
                    <a:cs typeface="Gill Sans MT"/>
                  </a:rPr>
                  <a:t>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C1C5694-11DA-499D-A056-CB77A36A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79" y="3493166"/>
                <a:ext cx="4218334" cy="404598"/>
              </a:xfrm>
              <a:prstGeom prst="rect">
                <a:avLst/>
              </a:prstGeom>
              <a:blipFill>
                <a:blip r:embed="rId3"/>
                <a:stretch>
                  <a:fillRect l="-1301" t="-109091" b="-16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05163EC-14C1-4964-B679-99E01DED1231}"/>
                  </a:ext>
                </a:extLst>
              </p:cNvPr>
              <p:cNvSpPr/>
              <p:nvPr/>
            </p:nvSpPr>
            <p:spPr>
              <a:xfrm>
                <a:off x="2675479" y="4732265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altLang="ko-KR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∆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𝑤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= </m:t>
                    </m:r>
                    <m:r>
                      <a:rPr lang="ko-KR" altLang="en-US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𝛼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(</m:t>
                    </m:r>
                    <m:sSub>
                      <m:sSubPr>
                        <m:ctrlP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pl-PL" altLang="ko-KR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(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S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, </m:t>
                    </m:r>
                    <m:r>
                      <m:rPr>
                        <m:nor/>
                      </m:rPr>
                      <a:rPr lang="pl-PL" altLang="ko-KR" i="1" spc="2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A</m:t>
                    </m:r>
                    <m:r>
                      <m:rPr>
                        <m:nor/>
                      </m:rPr>
                      <a:rPr lang="pl-PL" altLang="ko-KR" i="1" spc="2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,</m:t>
                    </m:r>
                    <m:r>
                      <m:rPr>
                        <m:nor/>
                      </m:rPr>
                      <a:rPr lang="en-US" altLang="ko-KR" i="1" spc="2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spc="2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w</m:t>
                    </m:r>
                    <m:r>
                      <m:rPr>
                        <m:nor/>
                      </m:rPr>
                      <a:rPr lang="pl-PL" altLang="ko-KR" spc="-2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 -  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pl-PL" altLang="ko-KR" b="1" spc="10" dirty="0">
                    <a:latin typeface="Cambria Math" panose="02040503050406030204" pitchFamily="18" charset="0"/>
                    <a:ea typeface="Cambria Math" panose="02040503050406030204" pitchFamily="18" charset="0"/>
                    <a:cs typeface="Gill Sans MT"/>
                  </a:rPr>
                  <a:t>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05163EC-14C1-4964-B679-99E01DED1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79" y="4732265"/>
                <a:ext cx="7257086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028CA4-3C02-4CC1-AA3A-5031EF543417}"/>
              </a:ext>
            </a:extLst>
          </p:cNvPr>
          <p:cNvSpPr txBox="1"/>
          <p:nvPr/>
        </p:nvSpPr>
        <p:spPr>
          <a:xfrm>
            <a:off x="2759978" y="3171039"/>
            <a:ext cx="65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선형모델의 </a:t>
            </a:r>
            <a:r>
              <a:rPr lang="en-US" altLang="ko-KR" dirty="0"/>
              <a:t>q</a:t>
            </a:r>
            <a:r>
              <a:rPr lang="ko-KR" altLang="en-US" dirty="0"/>
              <a:t>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429AD-40D1-4951-B98B-4B777C5B7863}"/>
              </a:ext>
            </a:extLst>
          </p:cNvPr>
          <p:cNvSpPr txBox="1"/>
          <p:nvPr/>
        </p:nvSpPr>
        <p:spPr>
          <a:xfrm>
            <a:off x="2759978" y="4374872"/>
            <a:ext cx="65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통계학적 </a:t>
            </a:r>
            <a:r>
              <a:rPr lang="en-US" altLang="ko-KR" dirty="0"/>
              <a:t>gradient descent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1" algn="ctr" latinLnBrk="0">
                <a:defRPr/>
              </a:pPr>
              <a:r>
                <a:rPr lang="en-US" altLang="ko-KR" sz="3600" b="1" kern="0" dirty="0">
                  <a:latin typeface="맑은 고딕" panose="020F0502020204030204"/>
                  <a:ea typeface="맑은 고딕" panose="020B0503020000020004" pitchFamily="50" charset="-127"/>
                </a:rPr>
                <a:t>Importance Sampling</a:t>
              </a:r>
              <a:endParaRPr lang="ko-KR" altLang="en-US" sz="3600" b="1" kern="0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52CE946-9ABC-481C-8AEB-A0B2649E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0" y="1417740"/>
            <a:ext cx="3772018" cy="18562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4CAEDD-7A3A-41EC-8847-80B1A79F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84" y="3923916"/>
            <a:ext cx="3772019" cy="522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AF4F9-826C-4CF1-8B22-B0F4D5DB1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84" y="4942752"/>
            <a:ext cx="4218568" cy="92333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86B2750-BAD2-46DF-8887-DC871C1D85CE}"/>
              </a:ext>
            </a:extLst>
          </p:cNvPr>
          <p:cNvSpPr/>
          <p:nvPr/>
        </p:nvSpPr>
        <p:spPr>
          <a:xfrm>
            <a:off x="5584272" y="5404417"/>
            <a:ext cx="738231" cy="33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C95D9B6-3592-46B6-AEF7-B080D3A5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7782E8-84A0-42F2-A3A3-0681BDF62B91}"/>
                  </a:ext>
                </a:extLst>
              </p:cNvPr>
              <p:cNvSpPr txBox="1"/>
              <p:nvPr/>
            </p:nvSpPr>
            <p:spPr>
              <a:xfrm>
                <a:off x="5196343" y="3923916"/>
                <a:ext cx="20596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m:rPr>
                          <m:nor/>
                        </m:rPr>
                        <a:rPr lang="en-US" altLang="ko-KR" dirty="0"/>
                        <m:t>behavior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policy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target policy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7782E8-84A0-42F2-A3A3-0681BDF62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43" y="3923916"/>
                <a:ext cx="2059666" cy="553998"/>
              </a:xfrm>
              <a:prstGeom prst="rect">
                <a:avLst/>
              </a:prstGeom>
              <a:blipFill>
                <a:blip r:embed="rId5"/>
                <a:stretch>
                  <a:fillRect l="-3846" t="-3297" r="-1183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A16E11-9BC5-4C2D-BCD2-FE98469866F6}"/>
              </a:ext>
            </a:extLst>
          </p:cNvPr>
          <p:cNvSpPr txBox="1"/>
          <p:nvPr/>
        </p:nvSpPr>
        <p:spPr>
          <a:xfrm>
            <a:off x="6571376" y="5406324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이 조금만 많아져도 발산하거나 </a:t>
            </a:r>
            <a:r>
              <a:rPr lang="en-US" altLang="ko-KR" dirty="0"/>
              <a:t>0</a:t>
            </a:r>
            <a:r>
              <a:rPr lang="ko-KR" altLang="en-US" dirty="0"/>
              <a:t>으로 수렴한다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9D35E-DFAE-4929-8784-6DF9C51F9C87}"/>
              </a:ext>
            </a:extLst>
          </p:cNvPr>
          <p:cNvSpPr txBox="1"/>
          <p:nvPr/>
        </p:nvSpPr>
        <p:spPr>
          <a:xfrm>
            <a:off x="4671247" y="6295809"/>
            <a:ext cx="38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현실적으로 불가능</a:t>
            </a:r>
          </a:p>
        </p:txBody>
      </p:sp>
    </p:spTree>
    <p:extLst>
      <p:ext uri="{BB962C8B-B14F-4D97-AF65-F5344CB8AC3E}">
        <p14:creationId xmlns:p14="http://schemas.microsoft.com/office/powerpoint/2010/main" val="17052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Control </a:t>
            </a:r>
            <a:r>
              <a:rPr lang="en-US" altLang="ko-KR" sz="2000" b="1" dirty="0">
                <a:solidFill>
                  <a:schemeClr val="bg1"/>
                </a:solidFill>
              </a:rPr>
              <a:t>Algorithms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A935D-D24A-4887-A0E4-47864665DC4E}"/>
                  </a:ext>
                </a:extLst>
              </p:cNvPr>
              <p:cNvSpPr txBox="1"/>
              <p:nvPr/>
            </p:nvSpPr>
            <p:spPr>
              <a:xfrm>
                <a:off x="2276474" y="1051808"/>
                <a:ext cx="8151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예측 모델에서 목표 값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pl-PL" altLang="ko-KR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(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S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, </m:t>
                    </m:r>
                    <m:r>
                      <m:rPr>
                        <m:nor/>
                      </m:rPr>
                      <a:rPr lang="en-US" altLang="ko-KR" b="0" i="1" spc="-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m:rPr>
                        <m:nor/>
                      </m:rPr>
                      <a:rPr lang="pl-PL" altLang="ko-KR" i="1" spc="2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A</m:t>
                    </m:r>
                    <m:r>
                      <m:rPr>
                        <m:nor/>
                      </m:rPr>
                      <a:rPr lang="pl-PL" altLang="ko-KR" spc="-2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A935D-D24A-4887-A0E4-47864665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4" y="1051808"/>
                <a:ext cx="8151041" cy="369332"/>
              </a:xfrm>
              <a:prstGeom prst="rect">
                <a:avLst/>
              </a:prstGeom>
              <a:blipFill>
                <a:blip r:embed="rId2"/>
                <a:stretch>
                  <a:fillRect l="-4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FE96BA-8EE6-4FD5-9FD7-54BFAB823A5F}"/>
                  </a:ext>
                </a:extLst>
              </p:cNvPr>
              <p:cNvSpPr/>
              <p:nvPr/>
            </p:nvSpPr>
            <p:spPr>
              <a:xfrm>
                <a:off x="2641923" y="1863980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altLang="ko-KR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∆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𝑤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= </m:t>
                    </m:r>
                    <m:r>
                      <a:rPr lang="ko-KR" altLang="en-US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𝛼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-  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FE96BA-8EE6-4FD5-9FD7-54BFAB82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1863980"/>
                <a:ext cx="7257086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5F1744-3AFE-4F60-A81B-0C78E5A7F3AD}"/>
                  </a:ext>
                </a:extLst>
              </p:cNvPr>
              <p:cNvSpPr txBox="1"/>
              <p:nvPr/>
            </p:nvSpPr>
            <p:spPr>
              <a:xfrm>
                <a:off x="2432807" y="1494296"/>
                <a:ext cx="756687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MC target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5F1744-3AFE-4F60-A81B-0C78E5A7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7" y="1494296"/>
                <a:ext cx="7566870" cy="374526"/>
              </a:xfrm>
              <a:prstGeom prst="rect">
                <a:avLst/>
              </a:prstGeom>
              <a:blipFill>
                <a:blip r:embed="rId4"/>
                <a:stretch>
                  <a:fillRect l="-645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217C6E-6CE6-4A20-B0F0-4D4125454DA4}"/>
                  </a:ext>
                </a:extLst>
              </p:cNvPr>
              <p:cNvSpPr txBox="1"/>
              <p:nvPr/>
            </p:nvSpPr>
            <p:spPr>
              <a:xfrm>
                <a:off x="2432807" y="2492902"/>
                <a:ext cx="756687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TD(0) target 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217C6E-6CE6-4A20-B0F0-4D412545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7" y="2492902"/>
                <a:ext cx="7566870" cy="374526"/>
              </a:xfrm>
              <a:prstGeom prst="rect">
                <a:avLst/>
              </a:prstGeom>
              <a:blipFill>
                <a:blip r:embed="rId5"/>
                <a:stretch>
                  <a:fillRect l="-64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AA64E23-7FC4-4C9F-AEF9-142B992DB445}"/>
                  </a:ext>
                </a:extLst>
              </p:cNvPr>
              <p:cNvSpPr/>
              <p:nvPr/>
            </p:nvSpPr>
            <p:spPr>
              <a:xfrm>
                <a:off x="2641923" y="2905291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altLang="ko-KR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∆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𝑤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= </m:t>
                    </m:r>
                    <m:r>
                      <a:rPr lang="ko-KR" altLang="en-US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𝛼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q</m:t>
                    </m:r>
                    <m:r>
                      <m:rPr>
                        <m:nor/>
                      </m:rPr>
                      <a:rPr lang="pl-PL" altLang="ko-KR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-  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AA64E23-7FC4-4C9F-AEF9-142B992DB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2905291"/>
                <a:ext cx="7257086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6377C-E84D-435B-92E3-8F2E96105AC5}"/>
                  </a:ext>
                </a:extLst>
              </p:cNvPr>
              <p:cNvSpPr txBox="1"/>
              <p:nvPr/>
            </p:nvSpPr>
            <p:spPr>
              <a:xfrm>
                <a:off x="2432807" y="3635822"/>
                <a:ext cx="756687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Forward-view TD(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6377C-E84D-435B-92E3-8F2E9610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7" y="3635822"/>
                <a:ext cx="7566870" cy="374526"/>
              </a:xfrm>
              <a:prstGeom prst="rect">
                <a:avLst/>
              </a:prstGeom>
              <a:blipFill>
                <a:blip r:embed="rId7"/>
                <a:stretch>
                  <a:fillRect l="-645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592DFB6-EC2B-468B-B296-A9F76E1E304A}"/>
                  </a:ext>
                </a:extLst>
              </p:cNvPr>
              <p:cNvSpPr/>
              <p:nvPr/>
            </p:nvSpPr>
            <p:spPr>
              <a:xfrm>
                <a:off x="2641923" y="4043017"/>
                <a:ext cx="7257086" cy="386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altLang="ko-KR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∆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𝑤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= </m:t>
                    </m:r>
                    <m:r>
                      <a:rPr lang="ko-KR" altLang="en-US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𝛼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(</m:t>
                    </m:r>
                    <m:sSubSup>
                      <m:sSubSupPr>
                        <m:ctrlP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ko-KR" altLang="en-US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-  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S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 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A</a:t>
                </a:r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592DFB6-EC2B-468B-B296-A9F76E1E3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4043017"/>
                <a:ext cx="7257086" cy="386388"/>
              </a:xfrm>
              <a:prstGeom prst="rect">
                <a:avLst/>
              </a:prstGeom>
              <a:blipFill>
                <a:blip r:embed="rId8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93D020-3E79-460F-8BA5-2A8CF9C85811}"/>
                  </a:ext>
                </a:extLst>
              </p:cNvPr>
              <p:cNvSpPr txBox="1"/>
              <p:nvPr/>
            </p:nvSpPr>
            <p:spPr>
              <a:xfrm>
                <a:off x="2432807" y="4924638"/>
                <a:ext cx="756687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Backward-view TD(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93D020-3E79-460F-8BA5-2A8CF9C8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7" y="4924638"/>
                <a:ext cx="7566870" cy="374526"/>
              </a:xfrm>
              <a:prstGeom prst="rect">
                <a:avLst/>
              </a:prstGeom>
              <a:blipFill>
                <a:blip r:embed="rId9"/>
                <a:stretch>
                  <a:fillRect l="-64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B1E81F-3676-494C-AEC5-5A9BE5F9E12B}"/>
                  </a:ext>
                </a:extLst>
              </p:cNvPr>
              <p:cNvSpPr/>
              <p:nvPr/>
            </p:nvSpPr>
            <p:spPr>
              <a:xfrm>
                <a:off x="2641923" y="6020260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altLang="ko-KR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∆</m:t>
                      </m:r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𝑤</m:t>
                      </m:r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sSub>
                        <m:sSubPr>
                          <m:ctrlPr>
                            <a:rPr lang="pl-PL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pl-PL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pl-PL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B1E81F-3676-494C-AEC5-5A9BE5F9E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6020260"/>
                <a:ext cx="72570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F4024B-0924-45E2-80E6-F10BC79429EA}"/>
                  </a:ext>
                </a:extLst>
              </p:cNvPr>
              <p:cNvSpPr/>
              <p:nvPr/>
            </p:nvSpPr>
            <p:spPr>
              <a:xfrm>
                <a:off x="2641923" y="5290380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altLang="ko-KR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pl-PL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= </m:t>
                    </m:r>
                    <m:sSub>
                      <m:sSubPr>
                        <m:ctrlP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pl-PL" altLang="ko-KR" i="1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q</m:t>
                    </m:r>
                    <m:r>
                      <m:rPr>
                        <m:nor/>
                      </m:rPr>
                      <a:rPr lang="pl-PL" altLang="ko-KR" spc="-9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-  </a:t>
                </a:r>
                <a:r>
                  <a:rPr lang="pl-PL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rebuchet MS"/>
                  </a:rPr>
                  <a:t>q</a:t>
                </a:r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F4024B-0924-45E2-80E6-F10BC7942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5290380"/>
                <a:ext cx="7257086" cy="369332"/>
              </a:xfrm>
              <a:prstGeom prst="rect">
                <a:avLst/>
              </a:prstGeom>
              <a:blipFill>
                <a:blip r:embed="rId11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45C3DC-F722-4CA9-8971-95D831522F65}"/>
                  </a:ext>
                </a:extLst>
              </p:cNvPr>
              <p:cNvSpPr/>
              <p:nvPr/>
            </p:nvSpPr>
            <p:spPr>
              <a:xfrm>
                <a:off x="2641923" y="5664906"/>
                <a:ext cx="7257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sSub>
                        <m:sSubPr>
                          <m:ctrl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𝛾𝜆</m:t>
                          </m:r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pl-PL" altLang="ko-KR" i="1" spc="-9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q</m:t>
                      </m:r>
                      <m:r>
                        <m:rPr>
                          <m:nor/>
                        </m:rPr>
                        <a:rPr lang="pl-PL" altLang="ko-KR" spc="-9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m:t>ˆ(</m:t>
                      </m:r>
                      <m:r>
                        <m:rPr>
                          <m:nor/>
                        </m:rPr>
                        <a:rPr lang="pl-PL" altLang="ko-KR" i="1" spc="-9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S</m:t>
                      </m:r>
                      <m:r>
                        <m:rPr>
                          <m:nor/>
                        </m:rPr>
                        <a:rPr lang="pl-PL" altLang="ko-KR" i="1" spc="-9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entury Gothic"/>
                        </a:rPr>
                        <m:t>, </m:t>
                      </m:r>
                      <m:r>
                        <m:rPr>
                          <m:nor/>
                        </m:rPr>
                        <a:rPr lang="pl-PL" altLang="ko-KR" i="1" spc="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A</m:t>
                      </m:r>
                      <m:r>
                        <m:rPr>
                          <m:nor/>
                        </m:rPr>
                        <a:rPr lang="pl-PL" altLang="ko-KR" i="1" spc="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entury Gothic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i="1" spc="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entury Gothic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1" spc="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entury Gothic"/>
                        </a:rPr>
                        <m:t>w</m:t>
                      </m:r>
                      <m:r>
                        <m:rPr>
                          <m:nor/>
                        </m:rPr>
                        <a:rPr lang="pl-PL" altLang="ko-KR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45C3DC-F722-4CA9-8971-95D83152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23" y="5664906"/>
                <a:ext cx="725708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68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7A87-0B4C-47DD-BA96-54AB135EFE39}"/>
              </a:ext>
            </a:extLst>
          </p:cNvPr>
          <p:cNvSpPr txBox="1"/>
          <p:nvPr/>
        </p:nvSpPr>
        <p:spPr>
          <a:xfrm>
            <a:off x="1872341" y="309356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altLang="ko-KR" spc="-40" dirty="0">
                <a:latin typeface="Tahoma"/>
                <a:cs typeface="Tahoma"/>
              </a:rPr>
              <a:t>* Linear </a:t>
            </a:r>
            <a:r>
              <a:rPr lang="en-US" altLang="ko-KR" spc="-60" dirty="0" err="1">
                <a:latin typeface="Tahoma"/>
                <a:cs typeface="Tahoma"/>
              </a:rPr>
              <a:t>Sarsa</a:t>
            </a:r>
            <a:r>
              <a:rPr lang="en-US" altLang="ko-KR" spc="-60" dirty="0">
                <a:latin typeface="Tahoma"/>
                <a:cs typeface="Tahoma"/>
              </a:rPr>
              <a:t> </a:t>
            </a:r>
            <a:r>
              <a:rPr lang="en-US" altLang="ko-KR" spc="-25" dirty="0">
                <a:latin typeface="Tahoma"/>
                <a:cs typeface="Tahoma"/>
              </a:rPr>
              <a:t>with </a:t>
            </a:r>
            <a:r>
              <a:rPr lang="en-US" altLang="ko-KR" spc="-60" dirty="0">
                <a:latin typeface="Tahoma"/>
                <a:cs typeface="Tahoma"/>
              </a:rPr>
              <a:t>Coarse </a:t>
            </a:r>
            <a:r>
              <a:rPr lang="en-US" altLang="ko-KR" spc="-30" dirty="0">
                <a:latin typeface="Tahoma"/>
                <a:cs typeface="Tahoma"/>
              </a:rPr>
              <a:t>Coding in </a:t>
            </a:r>
            <a:r>
              <a:rPr lang="en-US" altLang="ko-KR" spc="-15" dirty="0">
                <a:latin typeface="Tahoma"/>
                <a:cs typeface="Tahoma"/>
              </a:rPr>
              <a:t>Mountain</a:t>
            </a:r>
            <a:r>
              <a:rPr lang="en-US" altLang="ko-KR" spc="25" dirty="0">
                <a:latin typeface="Tahoma"/>
                <a:cs typeface="Tahoma"/>
              </a:rPr>
              <a:t> </a:t>
            </a:r>
            <a:r>
              <a:rPr lang="en-US" altLang="ko-KR" spc="-30" dirty="0">
                <a:latin typeface="Tahoma"/>
                <a:cs typeface="Tahoma"/>
              </a:rPr>
              <a:t>Car</a:t>
            </a: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E2A01FD-0857-4B22-B734-473DB8865CEC}"/>
              </a:ext>
            </a:extLst>
          </p:cNvPr>
          <p:cNvSpPr/>
          <p:nvPr/>
        </p:nvSpPr>
        <p:spPr>
          <a:xfrm>
            <a:off x="5232396" y="1534969"/>
            <a:ext cx="6684903" cy="418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92308-B9C1-4225-8F0A-706AC5F350DF}"/>
              </a:ext>
            </a:extLst>
          </p:cNvPr>
          <p:cNvSpPr txBox="1"/>
          <p:nvPr/>
        </p:nvSpPr>
        <p:spPr>
          <a:xfrm>
            <a:off x="2050673" y="2150694"/>
            <a:ext cx="3271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: [Position, Velocity]</a:t>
            </a:r>
          </a:p>
          <a:p>
            <a:endParaRPr lang="en-US" altLang="ko-KR" dirty="0"/>
          </a:p>
          <a:p>
            <a:r>
              <a:rPr lang="en-US" altLang="ko-KR" dirty="0"/>
              <a:t>Action : (-1, 0, 1) </a:t>
            </a:r>
            <a:r>
              <a:rPr lang="en-US" altLang="ko-KR" sz="1200" dirty="0"/>
              <a:t>(</a:t>
            </a:r>
            <a:r>
              <a:rPr lang="ko-KR" altLang="en-US" sz="1200" dirty="0"/>
              <a:t>일정한 속도로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Reward : </a:t>
            </a:r>
            <a:r>
              <a:rPr lang="en-US" altLang="ko-KR" i="1" dirty="0"/>
              <a:t>n</a:t>
            </a:r>
            <a:r>
              <a:rPr lang="en-US" altLang="ko-KR" dirty="0"/>
              <a:t> step per 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F2CC5-0A9B-4F0D-9710-5386C7495284}"/>
              </a:ext>
            </a:extLst>
          </p:cNvPr>
          <p:cNvSpPr txBox="1"/>
          <p:nvPr/>
        </p:nvSpPr>
        <p:spPr>
          <a:xfrm>
            <a:off x="5654180" y="5914240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State-Value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2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7A87-0B4C-47DD-BA96-54AB135EFE39}"/>
              </a:ext>
            </a:extLst>
          </p:cNvPr>
          <p:cNvSpPr txBox="1"/>
          <p:nvPr/>
        </p:nvSpPr>
        <p:spPr>
          <a:xfrm>
            <a:off x="1872341" y="309356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altLang="ko-KR" spc="-40" dirty="0">
                <a:latin typeface="Tahoma"/>
                <a:cs typeface="Tahoma"/>
              </a:rPr>
              <a:t>* Linear </a:t>
            </a:r>
            <a:r>
              <a:rPr lang="en-US" altLang="ko-KR" spc="-60" dirty="0" err="1">
                <a:latin typeface="Tahoma"/>
                <a:cs typeface="Tahoma"/>
              </a:rPr>
              <a:t>Sarsa</a:t>
            </a:r>
            <a:r>
              <a:rPr lang="en-US" altLang="ko-KR" spc="-60" dirty="0">
                <a:latin typeface="Tahoma"/>
                <a:cs typeface="Tahoma"/>
              </a:rPr>
              <a:t> </a:t>
            </a:r>
            <a:r>
              <a:rPr lang="en-US" altLang="ko-KR" spc="-25" dirty="0">
                <a:latin typeface="Tahoma"/>
                <a:cs typeface="Tahoma"/>
              </a:rPr>
              <a:t>with </a:t>
            </a:r>
            <a:r>
              <a:rPr lang="en-US" altLang="ko-KR" spc="-60" dirty="0">
                <a:latin typeface="Tahoma"/>
                <a:cs typeface="Tahoma"/>
              </a:rPr>
              <a:t>Coarse </a:t>
            </a:r>
            <a:r>
              <a:rPr lang="en-US" altLang="ko-KR" spc="-30" dirty="0">
                <a:latin typeface="Tahoma"/>
                <a:cs typeface="Tahoma"/>
              </a:rPr>
              <a:t>Coding in </a:t>
            </a:r>
            <a:r>
              <a:rPr lang="en-US" altLang="ko-KR" spc="-15" dirty="0">
                <a:latin typeface="Tahoma"/>
                <a:cs typeface="Tahoma"/>
              </a:rPr>
              <a:t>Mountain</a:t>
            </a:r>
            <a:r>
              <a:rPr lang="en-US" altLang="ko-KR" spc="25" dirty="0">
                <a:latin typeface="Tahoma"/>
                <a:cs typeface="Tahoma"/>
              </a:rPr>
              <a:t> </a:t>
            </a:r>
            <a:r>
              <a:rPr lang="en-US" altLang="ko-KR" spc="-30" dirty="0">
                <a:latin typeface="Tahoma"/>
                <a:cs typeface="Tahoma"/>
              </a:rPr>
              <a:t>Car</a:t>
            </a: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92308-B9C1-4225-8F0A-706AC5F350DF}"/>
              </a:ext>
            </a:extLst>
          </p:cNvPr>
          <p:cNvSpPr txBox="1"/>
          <p:nvPr/>
        </p:nvSpPr>
        <p:spPr>
          <a:xfrm>
            <a:off x="2050673" y="2150694"/>
            <a:ext cx="3271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: [Position, Velocity]</a:t>
            </a:r>
          </a:p>
          <a:p>
            <a:endParaRPr lang="en-US" altLang="ko-KR" dirty="0"/>
          </a:p>
          <a:p>
            <a:r>
              <a:rPr lang="en-US" altLang="ko-KR" dirty="0"/>
              <a:t>Action : (-1, 0, 1) </a:t>
            </a:r>
            <a:r>
              <a:rPr lang="en-US" altLang="ko-KR" sz="1200" dirty="0"/>
              <a:t>(</a:t>
            </a:r>
            <a:r>
              <a:rPr lang="ko-KR" altLang="en-US" sz="1200" dirty="0"/>
              <a:t>일정한 속도로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Reward : </a:t>
            </a:r>
            <a:r>
              <a:rPr lang="en-US" altLang="ko-KR" i="1" dirty="0"/>
              <a:t>n</a:t>
            </a:r>
            <a:r>
              <a:rPr lang="en-US" altLang="ko-KR" dirty="0"/>
              <a:t> step per -1</a:t>
            </a:r>
            <a:endParaRPr lang="ko-KR" altLang="en-US" dirty="0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A69AED93-3D0B-4CA0-BC60-A7A9E374AE0B}"/>
              </a:ext>
            </a:extLst>
          </p:cNvPr>
          <p:cNvSpPr/>
          <p:nvPr/>
        </p:nvSpPr>
        <p:spPr>
          <a:xfrm>
            <a:off x="5867881" y="1338363"/>
            <a:ext cx="5953125" cy="4579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11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/>
              <p:nvPr/>
            </p:nvSpPr>
            <p:spPr>
              <a:xfrm>
                <a:off x="2094947" y="383252"/>
                <a:ext cx="9064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Study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: Should We Bootstrap?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47" y="383252"/>
                <a:ext cx="9064352" cy="646331"/>
              </a:xfrm>
              <a:prstGeom prst="rect">
                <a:avLst/>
              </a:prstGeom>
              <a:blipFill>
                <a:blip r:embed="rId2"/>
                <a:stretch>
                  <a:fillRect l="-605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F52A29-1413-4164-AFA4-341CCCE7D8BA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80D87CBE-0EC3-4156-A15F-0B39F8BF7301}"/>
              </a:ext>
            </a:extLst>
          </p:cNvPr>
          <p:cNvSpPr/>
          <p:nvPr/>
        </p:nvSpPr>
        <p:spPr>
          <a:xfrm>
            <a:off x="3605968" y="1395677"/>
            <a:ext cx="6066537" cy="466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17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Baird’s Counter Example -&gt; TD(0)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2589258-FAF8-469F-95F9-75882CA7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07" y="3320777"/>
            <a:ext cx="5107250" cy="31539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61106-6CFF-4537-A4CC-70D3581CEE25}"/>
                  </a:ext>
                </a:extLst>
              </p:cNvPr>
              <p:cNvSpPr txBox="1"/>
              <p:nvPr/>
            </p:nvSpPr>
            <p:spPr>
              <a:xfrm>
                <a:off x="2082481" y="2770266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61106-6CFF-4537-A4CC-70D3581CE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81" y="2770266"/>
                <a:ext cx="335559" cy="396006"/>
              </a:xfrm>
              <a:prstGeom prst="rect">
                <a:avLst/>
              </a:prstGeom>
              <a:blipFill>
                <a:blip r:embed="rId3"/>
                <a:stretch>
                  <a:fillRect r="-60000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5AD81-D592-4A92-858C-9B3EF44DF866}"/>
                  </a:ext>
                </a:extLst>
              </p:cNvPr>
              <p:cNvSpPr txBox="1"/>
              <p:nvPr/>
            </p:nvSpPr>
            <p:spPr>
              <a:xfrm>
                <a:off x="2114450" y="1381758"/>
                <a:ext cx="2032436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5AD81-D592-4A92-858C-9B3EF44DF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50" y="1381758"/>
                <a:ext cx="2032436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A78C4B4-CFBF-4E8A-84FC-86D6A363F048}"/>
              </a:ext>
            </a:extLst>
          </p:cNvPr>
          <p:cNvSpPr txBox="1"/>
          <p:nvPr/>
        </p:nvSpPr>
        <p:spPr>
          <a:xfrm>
            <a:off x="2262726" y="766377"/>
            <a:ext cx="45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problem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3A7B7F-123E-4108-9810-96C4A0AF0CB9}"/>
                  </a:ext>
                </a:extLst>
              </p:cNvPr>
              <p:cNvSpPr txBox="1"/>
              <p:nvPr/>
            </p:nvSpPr>
            <p:spPr>
              <a:xfrm>
                <a:off x="3130668" y="2770602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3A7B7F-123E-4108-9810-96C4A0AF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68" y="2770602"/>
                <a:ext cx="335559" cy="396006"/>
              </a:xfrm>
              <a:prstGeom prst="rect">
                <a:avLst/>
              </a:prstGeom>
              <a:blipFill>
                <a:blip r:embed="rId5"/>
                <a:stretch>
                  <a:fillRect r="-60000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5F037-8870-4F5D-867F-54BCBB999A0E}"/>
                  </a:ext>
                </a:extLst>
              </p:cNvPr>
              <p:cNvSpPr txBox="1"/>
              <p:nvPr/>
            </p:nvSpPr>
            <p:spPr>
              <a:xfrm>
                <a:off x="4166389" y="2770602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5F037-8870-4F5D-867F-54BCBB99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89" y="2770602"/>
                <a:ext cx="335559" cy="396006"/>
              </a:xfrm>
              <a:prstGeom prst="rect">
                <a:avLst/>
              </a:prstGeom>
              <a:blipFill>
                <a:blip r:embed="rId6"/>
                <a:stretch>
                  <a:fillRect r="-58929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AA6BD1-8B4C-4646-8E39-AEFA1AB32C93}"/>
                  </a:ext>
                </a:extLst>
              </p:cNvPr>
              <p:cNvSpPr txBox="1"/>
              <p:nvPr/>
            </p:nvSpPr>
            <p:spPr>
              <a:xfrm>
                <a:off x="5170790" y="2770602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AA6BD1-8B4C-4646-8E39-AEFA1AB3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90" y="2770602"/>
                <a:ext cx="335559" cy="396006"/>
              </a:xfrm>
              <a:prstGeom prst="rect">
                <a:avLst/>
              </a:prstGeom>
              <a:blipFill>
                <a:blip r:embed="rId7"/>
                <a:stretch>
                  <a:fillRect r="-61818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79EED-9DC0-437A-BE6A-7C90474E86A6}"/>
                  </a:ext>
                </a:extLst>
              </p:cNvPr>
              <p:cNvSpPr txBox="1"/>
              <p:nvPr/>
            </p:nvSpPr>
            <p:spPr>
              <a:xfrm>
                <a:off x="6175191" y="2770602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79EED-9DC0-437A-BE6A-7C90474E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91" y="2770602"/>
                <a:ext cx="335559" cy="396006"/>
              </a:xfrm>
              <a:prstGeom prst="rect">
                <a:avLst/>
              </a:prstGeom>
              <a:blipFill>
                <a:blip r:embed="rId8"/>
                <a:stretch>
                  <a:fillRect r="-60000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81FA78-377D-4777-82FC-430FD1EB2C88}"/>
                  </a:ext>
                </a:extLst>
              </p:cNvPr>
              <p:cNvSpPr txBox="1"/>
              <p:nvPr/>
            </p:nvSpPr>
            <p:spPr>
              <a:xfrm>
                <a:off x="5571184" y="5426960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81FA78-377D-4777-82FC-430FD1EB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184" y="5426960"/>
                <a:ext cx="335559" cy="396006"/>
              </a:xfrm>
              <a:prstGeom prst="rect">
                <a:avLst/>
              </a:prstGeom>
              <a:blipFill>
                <a:blip r:embed="rId9"/>
                <a:stretch>
                  <a:fillRect r="-60000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52D864-2EF7-4212-AC2F-3688C3E84859}"/>
                  </a:ext>
                </a:extLst>
              </p:cNvPr>
              <p:cNvSpPr txBox="1"/>
              <p:nvPr/>
            </p:nvSpPr>
            <p:spPr>
              <a:xfrm>
                <a:off x="4785790" y="5203073"/>
                <a:ext cx="335559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(7)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52D864-2EF7-4212-AC2F-3688C3E8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90" y="5203073"/>
                <a:ext cx="335559" cy="396006"/>
              </a:xfrm>
              <a:prstGeom prst="rect">
                <a:avLst/>
              </a:prstGeom>
              <a:blipFill>
                <a:blip r:embed="rId10"/>
                <a:stretch>
                  <a:fillRect r="-61818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D5D24-C552-45C0-B327-59403791F9DF}"/>
                  </a:ext>
                </a:extLst>
              </p:cNvPr>
              <p:cNvSpPr txBox="1"/>
              <p:nvPr/>
            </p:nvSpPr>
            <p:spPr>
              <a:xfrm>
                <a:off x="2149123" y="3012438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D5D24-C552-45C0-B327-59403791F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23" y="3012438"/>
                <a:ext cx="335559" cy="369332"/>
              </a:xfrm>
              <a:prstGeom prst="rect">
                <a:avLst/>
              </a:prstGeom>
              <a:blipFill>
                <a:blip r:embed="rId11"/>
                <a:stretch>
                  <a:fillRect r="-18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CDF682-8100-4A20-8466-784CD11B56EA}"/>
                  </a:ext>
                </a:extLst>
              </p:cNvPr>
              <p:cNvSpPr txBox="1"/>
              <p:nvPr/>
            </p:nvSpPr>
            <p:spPr>
              <a:xfrm>
                <a:off x="3186007" y="3012438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CDF682-8100-4A20-8466-784CD11B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07" y="3012438"/>
                <a:ext cx="335559" cy="369332"/>
              </a:xfrm>
              <a:prstGeom prst="rect">
                <a:avLst/>
              </a:prstGeom>
              <a:blipFill>
                <a:blip r:embed="rId12"/>
                <a:stretch>
                  <a:fillRect r="-3636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637DC3-117A-4C3E-8B92-459D9D81B158}"/>
                  </a:ext>
                </a:extLst>
              </p:cNvPr>
              <p:cNvSpPr txBox="1"/>
              <p:nvPr/>
            </p:nvSpPr>
            <p:spPr>
              <a:xfrm>
                <a:off x="4218512" y="3012438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637DC3-117A-4C3E-8B92-459D9D81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12" y="3012438"/>
                <a:ext cx="335559" cy="369332"/>
              </a:xfrm>
              <a:prstGeom prst="rect">
                <a:avLst/>
              </a:prstGeom>
              <a:blipFill>
                <a:blip r:embed="rId13"/>
                <a:stretch>
                  <a:fillRect r="-545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B6223-186F-494A-A935-B299236132E6}"/>
                  </a:ext>
                </a:extLst>
              </p:cNvPr>
              <p:cNvSpPr txBox="1"/>
              <p:nvPr/>
            </p:nvSpPr>
            <p:spPr>
              <a:xfrm>
                <a:off x="5218608" y="3012438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B6223-186F-494A-A935-B2992361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8" y="3012438"/>
                <a:ext cx="335559" cy="369332"/>
              </a:xfrm>
              <a:prstGeom prst="rect">
                <a:avLst/>
              </a:prstGeom>
              <a:blipFill>
                <a:blip r:embed="rId14"/>
                <a:stretch>
                  <a:fillRect r="-3636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BA333-813B-44C5-B893-BAB162D7ED22}"/>
                  </a:ext>
                </a:extLst>
              </p:cNvPr>
              <p:cNvSpPr txBox="1"/>
              <p:nvPr/>
            </p:nvSpPr>
            <p:spPr>
              <a:xfrm>
                <a:off x="6227748" y="3012438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BA333-813B-44C5-B893-BAB162D7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48" y="3012438"/>
                <a:ext cx="335559" cy="369332"/>
              </a:xfrm>
              <a:prstGeom prst="rect">
                <a:avLst/>
              </a:prstGeom>
              <a:blipFill>
                <a:blip r:embed="rId15"/>
                <a:stretch>
                  <a:fillRect r="-545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6D8017-F065-4EB5-B8AA-EC40B2A88FEB}"/>
                  </a:ext>
                </a:extLst>
              </p:cNvPr>
              <p:cNvSpPr txBox="1"/>
              <p:nvPr/>
            </p:nvSpPr>
            <p:spPr>
              <a:xfrm>
                <a:off x="4726119" y="5404926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6D8017-F065-4EB5-B8AA-EC40B2A8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19" y="5404926"/>
                <a:ext cx="335559" cy="369332"/>
              </a:xfrm>
              <a:prstGeom prst="rect">
                <a:avLst/>
              </a:prstGeom>
              <a:blipFill>
                <a:blip r:embed="rId16"/>
                <a:stretch>
                  <a:fillRect r="-5455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FAE942-6A4B-4241-9AD1-8EC2D233BFE3}"/>
                  </a:ext>
                </a:extLst>
              </p:cNvPr>
              <p:cNvSpPr txBox="1"/>
              <p:nvPr/>
            </p:nvSpPr>
            <p:spPr>
              <a:xfrm>
                <a:off x="5430323" y="5550135"/>
                <a:ext cx="33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FAE942-6A4B-4241-9AD1-8EC2D233B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23" y="5550135"/>
                <a:ext cx="335559" cy="369332"/>
              </a:xfrm>
              <a:prstGeom prst="rect">
                <a:avLst/>
              </a:prstGeom>
              <a:blipFill>
                <a:blip r:embed="rId17"/>
                <a:stretch>
                  <a:fillRect r="-3636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2F3289-7D0B-44FC-9226-0652BBAF47CF}"/>
                  </a:ext>
                </a:extLst>
              </p:cNvPr>
              <p:cNvSpPr txBox="1"/>
              <p:nvPr/>
            </p:nvSpPr>
            <p:spPr>
              <a:xfrm>
                <a:off x="4166389" y="760769"/>
                <a:ext cx="2390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2F3289-7D0B-44FC-9226-0652BBAF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89" y="760769"/>
                <a:ext cx="2390207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F4E73D-C55A-4B3F-B140-3B096871B70D}"/>
                  </a:ext>
                </a:extLst>
              </p:cNvPr>
              <p:cNvSpPr txBox="1"/>
              <p:nvPr/>
            </p:nvSpPr>
            <p:spPr>
              <a:xfrm>
                <a:off x="6627123" y="1756091"/>
                <a:ext cx="510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F4E73D-C55A-4B3F-B140-3B096871B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23" y="1756091"/>
                <a:ext cx="5107250" cy="369332"/>
              </a:xfrm>
              <a:prstGeom prst="rect">
                <a:avLst/>
              </a:prstGeom>
              <a:blipFill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B319D5-1493-446B-9644-27506F06A194}"/>
              </a:ext>
            </a:extLst>
          </p:cNvPr>
          <p:cNvSpPr/>
          <p:nvPr/>
        </p:nvSpPr>
        <p:spPr>
          <a:xfrm>
            <a:off x="6611239" y="1417256"/>
            <a:ext cx="4479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TD(0) Value Function Approximation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046AC9-FAC8-400A-A693-16862870BEFB}"/>
                  </a:ext>
                </a:extLst>
              </p:cNvPr>
              <p:cNvSpPr txBox="1"/>
              <p:nvPr/>
            </p:nvSpPr>
            <p:spPr>
              <a:xfrm>
                <a:off x="6627123" y="2139216"/>
                <a:ext cx="510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046AC9-FAC8-400A-A693-16862870B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23" y="2139216"/>
                <a:ext cx="5107250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표 47">
                <a:extLst>
                  <a:ext uri="{FF2B5EF4-FFF2-40B4-BE49-F238E27FC236}">
                    <a16:creationId xmlns:a16="http://schemas.microsoft.com/office/drawing/2014/main" id="{B51FBFA4-E41A-4267-A95D-C2EC9911C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218180"/>
                  </p:ext>
                </p:extLst>
              </p:nvPr>
            </p:nvGraphicFramePr>
            <p:xfrm>
              <a:off x="7006065" y="3226780"/>
              <a:ext cx="4862672" cy="32479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715">
                      <a:extLst>
                        <a:ext uri="{9D8B030D-6E8A-4147-A177-3AD203B41FA5}">
                          <a16:colId xmlns:a16="http://schemas.microsoft.com/office/drawing/2014/main" val="1483951944"/>
                        </a:ext>
                      </a:extLst>
                    </a:gridCol>
                    <a:gridCol w="568953">
                      <a:extLst>
                        <a:ext uri="{9D8B030D-6E8A-4147-A177-3AD203B41FA5}">
                          <a16:colId xmlns:a16="http://schemas.microsoft.com/office/drawing/2014/main" val="2192477544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62398129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562045369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01449987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018727919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89316180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687839412"/>
                        </a:ext>
                      </a:extLst>
                    </a:gridCol>
                  </a:tblGrid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3647140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9013804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8232446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1432014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332841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732295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553769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12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표 47">
                <a:extLst>
                  <a:ext uri="{FF2B5EF4-FFF2-40B4-BE49-F238E27FC236}">
                    <a16:creationId xmlns:a16="http://schemas.microsoft.com/office/drawing/2014/main" id="{B51FBFA4-E41A-4267-A95D-C2EC9911C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218180"/>
                  </p:ext>
                </p:extLst>
              </p:nvPr>
            </p:nvGraphicFramePr>
            <p:xfrm>
              <a:off x="7006065" y="3226780"/>
              <a:ext cx="4862672" cy="32479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715">
                      <a:extLst>
                        <a:ext uri="{9D8B030D-6E8A-4147-A177-3AD203B41FA5}">
                          <a16:colId xmlns:a16="http://schemas.microsoft.com/office/drawing/2014/main" val="1483951944"/>
                        </a:ext>
                      </a:extLst>
                    </a:gridCol>
                    <a:gridCol w="568953">
                      <a:extLst>
                        <a:ext uri="{9D8B030D-6E8A-4147-A177-3AD203B41FA5}">
                          <a16:colId xmlns:a16="http://schemas.microsoft.com/office/drawing/2014/main" val="2192477544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62398129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562045369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01449987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018727919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89316180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687839412"/>
                        </a:ext>
                      </a:extLst>
                    </a:gridCol>
                  </a:tblGrid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3830" t="-1493" r="-639362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3030" t="-1493" r="-507071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300000" t="-1493" r="-402000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400000" t="-1493" r="-302000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500000" t="-1493" r="-202000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606061" t="-1493" r="-104040" b="-7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699000" t="-1493" r="-3000" b="-710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647140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101493" r="-655660" b="-6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9013804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204545" r="-655660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8232446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300000" r="-655660" b="-4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1432014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400000" r="-655660" b="-3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332841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500000" r="-655660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732295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609091" r="-655660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553769"/>
                      </a:ext>
                    </a:extLst>
                  </a:tr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943" t="-698507" r="-65566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12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FDA8B4F-3A76-4845-BE4B-2A98C81A9840}"/>
                  </a:ext>
                </a:extLst>
              </p:cNvPr>
              <p:cNvSpPr/>
              <p:nvPr/>
            </p:nvSpPr>
            <p:spPr>
              <a:xfrm>
                <a:off x="4056042" y="1726000"/>
                <a:ext cx="2657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FDA8B4F-3A76-4845-BE4B-2A98C81A9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42" y="1726000"/>
                <a:ext cx="2657138" cy="369332"/>
              </a:xfrm>
              <a:prstGeom prst="rect">
                <a:avLst/>
              </a:prstGeom>
              <a:blipFill>
                <a:blip r:embed="rId22"/>
                <a:stretch>
                  <a:fillRect t="-122951" b="-19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5E507E7-903D-46AF-AFF5-BEF8BA709E82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1">
                <a:extLst>
                  <a:ext uri="{FF2B5EF4-FFF2-40B4-BE49-F238E27FC236}">
                    <a16:creationId xmlns:a16="http://schemas.microsoft.com/office/drawing/2014/main" id="{D6CB48A7-B2EB-475A-BFA5-4BF48BA5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25225"/>
                  </p:ext>
                </p:extLst>
              </p:nvPr>
            </p:nvGraphicFramePr>
            <p:xfrm>
              <a:off x="7652780" y="2820784"/>
              <a:ext cx="4215957" cy="4059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8953">
                      <a:extLst>
                        <a:ext uri="{9D8B030D-6E8A-4147-A177-3AD203B41FA5}">
                          <a16:colId xmlns:a16="http://schemas.microsoft.com/office/drawing/2014/main" val="4249344627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203934343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888335413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244978672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894116047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95125938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094740640"/>
                        </a:ext>
                      </a:extLst>
                    </a:gridCol>
                  </a:tblGrid>
                  <a:tr h="4059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(6)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4546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1">
                <a:extLst>
                  <a:ext uri="{FF2B5EF4-FFF2-40B4-BE49-F238E27FC236}">
                    <a16:creationId xmlns:a16="http://schemas.microsoft.com/office/drawing/2014/main" id="{D6CB48A7-B2EB-475A-BFA5-4BF48BA5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25225"/>
                  </p:ext>
                </p:extLst>
              </p:nvPr>
            </p:nvGraphicFramePr>
            <p:xfrm>
              <a:off x="7652780" y="2820784"/>
              <a:ext cx="4215957" cy="4059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8953">
                      <a:extLst>
                        <a:ext uri="{9D8B030D-6E8A-4147-A177-3AD203B41FA5}">
                          <a16:colId xmlns:a16="http://schemas.microsoft.com/office/drawing/2014/main" val="4249344627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203934343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888335413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2449786728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894116047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3951259382"/>
                        </a:ext>
                      </a:extLst>
                    </a:gridCol>
                    <a:gridCol w="607834">
                      <a:extLst>
                        <a:ext uri="{9D8B030D-6E8A-4147-A177-3AD203B41FA5}">
                          <a16:colId xmlns:a16="http://schemas.microsoft.com/office/drawing/2014/main" val="1094740640"/>
                        </a:ext>
                      </a:extLst>
                    </a:gridCol>
                  </a:tblGrid>
                  <a:tr h="405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075" t="-1471" r="-64731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94000" t="-1471" r="-50200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94000" t="-1471" r="-40200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94000" t="-1471" r="-30200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397980" t="-1471" r="-205051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93000" t="-1471" r="-10300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93000" t="-1471" r="-3000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5468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90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Baird’s Counter Example -&gt; TD(0)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38FEAA0E-AB65-484B-BE65-58D18A5930CA}"/>
              </a:ext>
            </a:extLst>
          </p:cNvPr>
          <p:cNvSpPr/>
          <p:nvPr/>
        </p:nvSpPr>
        <p:spPr>
          <a:xfrm>
            <a:off x="2663159" y="1814506"/>
            <a:ext cx="7927927" cy="410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70FFA7-2476-4525-9DA0-9C8D484FFB5E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Convergence of Prediction </a:t>
            </a:r>
            <a:r>
              <a:rPr lang="en-US" altLang="ko-KR" b="1" dirty="0" err="1">
                <a:solidFill>
                  <a:schemeClr val="bg1"/>
                </a:solidFill>
              </a:rPr>
              <a:t>Alogorithms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9546A13A-B82A-413C-93DF-47B5F7448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4436"/>
              </p:ext>
            </p:extLst>
          </p:nvPr>
        </p:nvGraphicFramePr>
        <p:xfrm>
          <a:off x="3338819" y="2250593"/>
          <a:ext cx="6803472" cy="2356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82">
                <a:tc>
                  <a:txBody>
                    <a:bodyPr/>
                    <a:lstStyle/>
                    <a:p>
                      <a:pPr>
                        <a:lnSpc>
                          <a:spcPts val="1190"/>
                        </a:lnSpc>
                        <a:tabLst>
                          <a:tab pos="968375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On/Off-Policy	</a:t>
                      </a:r>
                      <a:r>
                        <a:rPr lang="en-US" altLang="ko-KR" sz="1200" spc="-5" dirty="0">
                          <a:latin typeface="Tahoma"/>
                          <a:cs typeface="Tahoma"/>
                        </a:rPr>
                        <a:t>                  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Algorithm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Table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Lookup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200" spc="-35" dirty="0">
                          <a:latin typeface="Tahoma"/>
                          <a:cs typeface="Tahoma"/>
                        </a:rPr>
                        <a:t>Linear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19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Non-Line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66">
                <a:tc>
                  <a:txBody>
                    <a:bodyPr/>
                    <a:lstStyle/>
                    <a:p>
                      <a:pPr marL="125730">
                        <a:lnSpc>
                          <a:spcPts val="670"/>
                        </a:lnSpc>
                        <a:spcBef>
                          <a:spcPts val="545"/>
                        </a:spcBef>
                        <a:tabLst>
                          <a:tab pos="1149985" algn="l"/>
                        </a:tabLst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On-Pol</a:t>
                      </a:r>
                      <a:r>
                        <a:rPr lang="en-US" sz="1600" spc="-15" dirty="0">
                          <a:latin typeface="Tahoma"/>
                          <a:cs typeface="Tahoma"/>
                        </a:rPr>
                        <a:t>icy                 MC</a:t>
                      </a:r>
                      <a:endParaRPr sz="2400" baseline="35353" dirty="0">
                        <a:latin typeface="Tahoma"/>
                        <a:cs typeface="Tahoma"/>
                      </a:endParaRPr>
                    </a:p>
                  </a:txBody>
                  <a:tcPr marL="0" marR="0" marT="1262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pPr marL="1069340">
                        <a:lnSpc>
                          <a:spcPts val="1225"/>
                        </a:lnSpc>
                      </a:pPr>
                      <a:r>
                        <a:rPr lang="en-US" altLang="ko-KR" sz="1600" spc="10" dirty="0">
                          <a:latin typeface="Tahoma"/>
                          <a:cs typeface="Tahoma"/>
                        </a:rPr>
                        <a:t>             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TD(0)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  <a:endParaRPr sz="16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29">
                <a:tc>
                  <a:txBody>
                    <a:bodyPr/>
                    <a:lstStyle/>
                    <a:p>
                      <a:pPr marL="1063625">
                        <a:lnSpc>
                          <a:spcPts val="1225"/>
                        </a:lnSpc>
                      </a:pPr>
                      <a:r>
                        <a:rPr lang="en-US" altLang="ko-KR" sz="1600" spc="30" dirty="0">
                          <a:latin typeface="Tahoma"/>
                          <a:cs typeface="Tahoma"/>
                        </a:rPr>
                        <a:t>             </a:t>
                      </a:r>
                      <a:r>
                        <a:rPr sz="1600" spc="30" dirty="0">
                          <a:latin typeface="Tahoma"/>
                          <a:cs typeface="Tahoma"/>
                        </a:rPr>
                        <a:t>TD(</a:t>
                      </a:r>
                      <a:r>
                        <a:rPr sz="1600" i="1" spc="30" dirty="0">
                          <a:latin typeface="Century Gothic"/>
                          <a:cs typeface="Century Gothic"/>
                        </a:rPr>
                        <a:t>λ</a:t>
                      </a:r>
                      <a:r>
                        <a:rPr sz="1600" spc="30" dirty="0">
                          <a:latin typeface="Tahoma"/>
                          <a:cs typeface="Tahoma"/>
                        </a:rPr>
                        <a:t>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121285">
                        <a:lnSpc>
                          <a:spcPts val="670"/>
                        </a:lnSpc>
                        <a:spcBef>
                          <a:spcPts val="545"/>
                        </a:spcBef>
                        <a:tabLst>
                          <a:tab pos="1149985" algn="l"/>
                        </a:tabLst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Off-Policy</a:t>
                      </a:r>
                      <a:r>
                        <a:rPr lang="en-US" altLang="ko-KR" sz="1600" spc="-15" dirty="0">
                          <a:latin typeface="Tahoma"/>
                          <a:cs typeface="Tahoma"/>
                        </a:rPr>
                        <a:t>                 MC</a:t>
                      </a:r>
                      <a:endParaRPr sz="2400" baseline="35353" dirty="0">
                        <a:latin typeface="Tahoma"/>
                        <a:cs typeface="Tahoma"/>
                      </a:endParaRPr>
                    </a:p>
                  </a:txBody>
                  <a:tcPr marL="0" marR="0" marT="1262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  <a:endParaRPr sz="16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190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pPr marL="1069340">
                        <a:lnSpc>
                          <a:spcPts val="1225"/>
                        </a:lnSpc>
                      </a:pPr>
                      <a:r>
                        <a:rPr lang="en-US" altLang="ko-KR" sz="1600" spc="10" dirty="0">
                          <a:latin typeface="Tahoma"/>
                          <a:cs typeface="Tahoma"/>
                        </a:rPr>
                        <a:t>             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TD(0)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  <a:endParaRPr sz="16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129">
                <a:tc>
                  <a:txBody>
                    <a:bodyPr/>
                    <a:lstStyle/>
                    <a:p>
                      <a:pPr marL="1063625">
                        <a:lnSpc>
                          <a:spcPts val="1225"/>
                        </a:lnSpc>
                      </a:pPr>
                      <a:r>
                        <a:rPr lang="en-US" altLang="ko-KR" sz="1600" spc="30" dirty="0">
                          <a:latin typeface="Tahoma"/>
                          <a:cs typeface="Tahoma"/>
                        </a:rPr>
                        <a:t>             </a:t>
                      </a:r>
                      <a:r>
                        <a:rPr sz="1600" spc="30" dirty="0">
                          <a:latin typeface="Tahoma"/>
                          <a:cs typeface="Tahoma"/>
                        </a:rPr>
                        <a:t>TD(</a:t>
                      </a:r>
                      <a:r>
                        <a:rPr sz="1600" i="1" spc="30" dirty="0">
                          <a:latin typeface="Century Gothic"/>
                          <a:cs typeface="Century Gothic"/>
                        </a:rPr>
                        <a:t>λ</a:t>
                      </a:r>
                      <a:r>
                        <a:rPr sz="1600" spc="30" dirty="0">
                          <a:latin typeface="Tahoma"/>
                          <a:cs typeface="Tahoma"/>
                        </a:rPr>
                        <a:t>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16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225"/>
                        </a:lnSpc>
                      </a:pPr>
                      <a:r>
                        <a:rPr lang="en-US" sz="1600" dirty="0">
                          <a:latin typeface="MS UI Gothic"/>
                          <a:cs typeface="MS UI Gothic"/>
                        </a:rPr>
                        <a:t>x</a:t>
                      </a:r>
                      <a:endParaRPr sz="16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CA2045-7A9B-44C4-AE4D-1F62CE01D9EF}"/>
              </a:ext>
            </a:extLst>
          </p:cNvPr>
          <p:cNvSpPr txBox="1"/>
          <p:nvPr/>
        </p:nvSpPr>
        <p:spPr>
          <a:xfrm>
            <a:off x="3338819" y="1737693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수렴성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49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Gradient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Temporal-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Difference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Learning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3862F36C-B757-4400-B11F-9ECE5E24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83761"/>
              </p:ext>
            </p:extLst>
          </p:nvPr>
        </p:nvGraphicFramePr>
        <p:xfrm>
          <a:off x="3178695" y="2789463"/>
          <a:ext cx="7466934" cy="22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089">
                <a:tc>
                  <a:txBody>
                    <a:bodyPr/>
                    <a:lstStyle/>
                    <a:p>
                      <a:pPr>
                        <a:lnSpc>
                          <a:spcPts val="1190"/>
                        </a:lnSpc>
                        <a:tabLst>
                          <a:tab pos="1049655" algn="l"/>
                        </a:tabLst>
                      </a:pPr>
                      <a:r>
                        <a:rPr sz="1900" spc="-5" dirty="0">
                          <a:latin typeface="Tahoma"/>
                          <a:cs typeface="Tahoma"/>
                        </a:rPr>
                        <a:t>On/Off-Policy	</a:t>
                      </a:r>
                      <a:r>
                        <a:rPr sz="1900" spc="-20" dirty="0">
                          <a:latin typeface="Tahoma"/>
                          <a:cs typeface="Tahoma"/>
                        </a:rPr>
                        <a:t>Algorithm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900" spc="-40" dirty="0">
                          <a:latin typeface="Tahoma"/>
                          <a:cs typeface="Tahoma"/>
                        </a:rPr>
                        <a:t>Table</a:t>
                      </a:r>
                      <a:r>
                        <a:rPr sz="19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Lookup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900" spc="-35" dirty="0">
                          <a:latin typeface="Tahoma"/>
                          <a:cs typeface="Tahoma"/>
                        </a:rPr>
                        <a:t>Linear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Non-Line</a:t>
                      </a:r>
                      <a:r>
                        <a:rPr sz="19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r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marL="125730" algn="l">
                        <a:lnSpc>
                          <a:spcPts val="670"/>
                        </a:lnSpc>
                        <a:spcBef>
                          <a:spcPts val="545"/>
                        </a:spcBef>
                        <a:tabLst>
                          <a:tab pos="1231265" algn="l"/>
                        </a:tabLst>
                      </a:pPr>
                      <a:r>
                        <a:rPr sz="1900" spc="-15" dirty="0">
                          <a:latin typeface="Tahoma"/>
                          <a:cs typeface="Tahoma"/>
                        </a:rPr>
                        <a:t>On-Policy	</a:t>
                      </a:r>
                      <a:r>
                        <a:rPr lang="en-US" altLang="ko-KR" sz="1900" spc="-15" dirty="0">
                          <a:latin typeface="Tahoma"/>
                          <a:cs typeface="Tahoma"/>
                        </a:rPr>
                        <a:t>                 </a:t>
                      </a:r>
                      <a:r>
                        <a:rPr lang="en-US" sz="1900" spc="-15" dirty="0">
                          <a:latin typeface="Tahoma"/>
                          <a:cs typeface="Tahoma"/>
                        </a:rPr>
                        <a:t>MC</a:t>
                      </a:r>
                      <a:endParaRPr sz="2700" baseline="35353" dirty="0">
                        <a:latin typeface="Tahoma"/>
                        <a:cs typeface="Tahoma"/>
                      </a:endParaRPr>
                    </a:p>
                  </a:txBody>
                  <a:tcPr marL="0" marR="0" marT="1312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26">
                <a:tc>
                  <a:txBody>
                    <a:bodyPr/>
                    <a:lstStyle/>
                    <a:p>
                      <a:pPr marR="337820" algn="ctr">
                        <a:lnSpc>
                          <a:spcPts val="1225"/>
                        </a:lnSpc>
                      </a:pPr>
                      <a:r>
                        <a:rPr lang="en-US" sz="1900" dirty="0">
                          <a:latin typeface="Tahoma"/>
                          <a:cs typeface="Tahoma"/>
                        </a:rPr>
                        <a:t>                              TD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225"/>
                        </a:lnSpc>
                      </a:pPr>
                      <a:r>
                        <a:rPr lang="en-US" sz="1900" dirty="0">
                          <a:latin typeface="MS UI Gothic"/>
                          <a:cs typeface="MS UI Gothic"/>
                        </a:rPr>
                        <a:t>x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pPr marR="67945" algn="ctr">
                        <a:lnSpc>
                          <a:spcPts val="1225"/>
                        </a:lnSpc>
                      </a:pPr>
                      <a:r>
                        <a:rPr lang="en-US" altLang="ko-KR" sz="19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                           </a:t>
                      </a:r>
                      <a:r>
                        <a:rPr sz="19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Gradient</a:t>
                      </a:r>
                      <a:r>
                        <a:rPr sz="190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6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TD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marL="121285">
                        <a:lnSpc>
                          <a:spcPts val="670"/>
                        </a:lnSpc>
                        <a:spcBef>
                          <a:spcPts val="545"/>
                        </a:spcBef>
                        <a:tabLst>
                          <a:tab pos="1231265" algn="l"/>
                        </a:tabLst>
                      </a:pPr>
                      <a:r>
                        <a:rPr sz="1900" spc="-15" dirty="0">
                          <a:latin typeface="Tahoma"/>
                          <a:cs typeface="Tahoma"/>
                        </a:rPr>
                        <a:t>Off-Policy</a:t>
                      </a:r>
                      <a:r>
                        <a:rPr lang="en-US" altLang="ko-KR" sz="1900" spc="-15" dirty="0">
                          <a:latin typeface="Tahoma"/>
                          <a:cs typeface="Tahoma"/>
                        </a:rPr>
                        <a:t>                     MC</a:t>
                      </a:r>
                      <a:endParaRPr sz="2700" baseline="35353" dirty="0">
                        <a:latin typeface="Tahoma"/>
                        <a:cs typeface="Tahoma"/>
                      </a:endParaRPr>
                    </a:p>
                  </a:txBody>
                  <a:tcPr marL="0" marR="0" marT="1312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190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  <a:endParaRPr sz="19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26">
                <a:tc>
                  <a:txBody>
                    <a:bodyPr/>
                    <a:lstStyle/>
                    <a:p>
                      <a:pPr marR="337820" algn="r">
                        <a:lnSpc>
                          <a:spcPts val="1225"/>
                        </a:lnSpc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lang="en-US" sz="1900" dirty="0">
                          <a:latin typeface="MS UI Gothic"/>
                          <a:cs typeface="MS UI Gothic"/>
                        </a:rPr>
                        <a:t>x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225"/>
                        </a:lnSpc>
                      </a:pPr>
                      <a:r>
                        <a:rPr lang="en-US" sz="1900" dirty="0">
                          <a:latin typeface="MS UI Gothic"/>
                          <a:cs typeface="MS UI Gothic"/>
                        </a:rPr>
                        <a:t>x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pPr marR="67945" algn="r">
                        <a:lnSpc>
                          <a:spcPts val="1225"/>
                        </a:lnSpc>
                      </a:pPr>
                      <a:r>
                        <a:rPr lang="en-US" altLang="ko-KR" sz="19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Gradient</a:t>
                      </a:r>
                      <a:r>
                        <a:rPr sz="190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6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TD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225"/>
                        </a:lnSpc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9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40EB18-466A-425E-9023-55F4775A6538}"/>
              </a:ext>
            </a:extLst>
          </p:cNvPr>
          <p:cNvSpPr txBox="1"/>
          <p:nvPr/>
        </p:nvSpPr>
        <p:spPr>
          <a:xfrm>
            <a:off x="3178695" y="1931519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TD</a:t>
            </a:r>
            <a:r>
              <a:rPr lang="ko-KR" altLang="en-US" dirty="0"/>
              <a:t>는 </a:t>
            </a:r>
            <a:r>
              <a:rPr lang="en-US" altLang="ko-KR" dirty="0"/>
              <a:t>Bellman error</a:t>
            </a:r>
            <a:r>
              <a:rPr lang="ko-KR" altLang="en-US" dirty="0"/>
              <a:t>의 </a:t>
            </a:r>
            <a:r>
              <a:rPr lang="en-US" altLang="ko-KR" dirty="0"/>
              <a:t>true gradient</a:t>
            </a:r>
            <a:r>
              <a:rPr lang="ko-KR" altLang="en-US" dirty="0"/>
              <a:t>를 따라간다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22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FEBBCE03-B6BB-46B4-8D72-80AAA27E7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52299"/>
              </p:ext>
            </p:extLst>
          </p:nvPr>
        </p:nvGraphicFramePr>
        <p:xfrm>
          <a:off x="3265291" y="2105678"/>
          <a:ext cx="7330005" cy="224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12"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Algorithm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Table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Lookup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Linear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19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Non-Line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</a:t>
                      </a: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68">
                <a:tc>
                  <a:txBody>
                    <a:bodyPr/>
                    <a:lstStyle/>
                    <a:p>
                      <a:pPr marR="68580" algn="ctr">
                        <a:lnSpc>
                          <a:spcPts val="1190"/>
                        </a:lnSpc>
                      </a:pPr>
                      <a:r>
                        <a:rPr sz="2200" spc="-25" dirty="0">
                          <a:latin typeface="Tahoma"/>
                          <a:cs typeface="Tahoma"/>
                        </a:rPr>
                        <a:t>Monte-Carlo</a:t>
                      </a:r>
                      <a:r>
                        <a:rPr sz="2200" spc="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25" dirty="0">
                          <a:latin typeface="Tahoma"/>
                          <a:cs typeface="Tahoma"/>
                        </a:rPr>
                        <a:t>Control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200" dirty="0">
                          <a:latin typeface="MS UI Gothic"/>
                          <a:cs typeface="MS UI Gothic"/>
                        </a:rPr>
                        <a:t>✓</a:t>
                      </a: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200" spc="-9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200" spc="-95" dirty="0">
                          <a:latin typeface="MS UI Gothic"/>
                          <a:cs typeface="MS UI Gothic"/>
                        </a:rPr>
                        <a:t>✓</a:t>
                      </a:r>
                      <a:r>
                        <a:rPr sz="2200" spc="-95" dirty="0">
                          <a:latin typeface="Tahoma"/>
                          <a:cs typeface="Tahoma"/>
                        </a:rPr>
                        <a:t>)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190"/>
                        </a:lnSpc>
                      </a:pPr>
                      <a:r>
                        <a:rPr lang="en-US" sz="2200" dirty="0">
                          <a:latin typeface="MS UI Gothic"/>
                          <a:cs typeface="MS UI Gothic"/>
                        </a:rPr>
                        <a:t>X</a:t>
                      </a:r>
                      <a:endParaRPr sz="22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9">
                <a:tc>
                  <a:txBody>
                    <a:bodyPr/>
                    <a:lstStyle/>
                    <a:p>
                      <a:pPr marR="67945" algn="ctr">
                        <a:lnSpc>
                          <a:spcPts val="1225"/>
                        </a:lnSpc>
                      </a:pPr>
                      <a:r>
                        <a:rPr sz="2200" spc="-50" dirty="0">
                          <a:latin typeface="Tahoma"/>
                          <a:cs typeface="Tahoma"/>
                        </a:rPr>
                        <a:t>Sarsa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2200" dirty="0">
                          <a:latin typeface="MS UI Gothic"/>
                          <a:cs typeface="MS UI Gothic"/>
                        </a:rPr>
                        <a:t>✓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2200" spc="-9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200" spc="-95" dirty="0">
                          <a:latin typeface="MS UI Gothic"/>
                          <a:cs typeface="MS UI Gothic"/>
                        </a:rPr>
                        <a:t>✓</a:t>
                      </a:r>
                      <a:r>
                        <a:rPr sz="2200" spc="-95" dirty="0">
                          <a:latin typeface="Tahoma"/>
                          <a:cs typeface="Tahoma"/>
                        </a:rPr>
                        <a:t>)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225"/>
                        </a:lnSpc>
                      </a:pPr>
                      <a:r>
                        <a:rPr lang="en-US" sz="2200" dirty="0">
                          <a:latin typeface="MS UI Gothic"/>
                          <a:cs typeface="MS UI Gothic"/>
                        </a:rPr>
                        <a:t>X</a:t>
                      </a:r>
                      <a:endParaRPr sz="22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9">
                <a:tc>
                  <a:txBody>
                    <a:bodyPr/>
                    <a:lstStyle/>
                    <a:p>
                      <a:pPr marR="67945" algn="ctr">
                        <a:lnSpc>
                          <a:spcPts val="1225"/>
                        </a:lnSpc>
                      </a:pPr>
                      <a:r>
                        <a:rPr sz="2200" spc="-40" dirty="0">
                          <a:latin typeface="Tahoma"/>
                          <a:cs typeface="Tahoma"/>
                        </a:rPr>
                        <a:t>Q-learning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2200" dirty="0">
                          <a:latin typeface="MS UI Gothic"/>
                          <a:cs typeface="MS UI Gothic"/>
                        </a:rPr>
                        <a:t>✓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lang="en-US" sz="2200" dirty="0">
                          <a:latin typeface="MS UI Gothic"/>
                          <a:cs typeface="MS UI Gothic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225"/>
                        </a:lnSpc>
                      </a:pPr>
                      <a:r>
                        <a:rPr lang="en-US" sz="2200" dirty="0">
                          <a:latin typeface="MS UI Gothic"/>
                          <a:cs typeface="MS UI Gothic"/>
                        </a:rPr>
                        <a:t>X</a:t>
                      </a:r>
                      <a:endParaRPr sz="2200" dirty="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630">
                <a:tc>
                  <a:txBody>
                    <a:bodyPr/>
                    <a:lstStyle/>
                    <a:p>
                      <a:pPr marR="69215" algn="ctr">
                        <a:lnSpc>
                          <a:spcPts val="1225"/>
                        </a:lnSpc>
                      </a:pPr>
                      <a:r>
                        <a:rPr sz="22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Gradient</a:t>
                      </a:r>
                      <a:r>
                        <a:rPr sz="2200" spc="-2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Q-learning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2200" dirty="0">
                          <a:latin typeface="MS UI Gothic"/>
                          <a:cs typeface="MS UI Gothic"/>
                        </a:rPr>
                        <a:t>✓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sz="2200" dirty="0">
                          <a:latin typeface="MS UI Gothic"/>
                          <a:cs typeface="MS UI Gothic"/>
                        </a:rPr>
                        <a:t>✓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225"/>
                        </a:lnSpc>
                      </a:pPr>
                      <a:r>
                        <a:rPr lang="en-US" sz="2200" dirty="0">
                          <a:latin typeface="MS UI Gothic"/>
                          <a:cs typeface="MS UI Gothic"/>
                        </a:rPr>
                        <a:t>X</a:t>
                      </a: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20">
            <a:extLst>
              <a:ext uri="{FF2B5EF4-FFF2-40B4-BE49-F238E27FC236}">
                <a16:creationId xmlns:a16="http://schemas.microsoft.com/office/drawing/2014/main" id="{37C60AB9-0854-4A37-AB80-0479D41245E8}"/>
              </a:ext>
            </a:extLst>
          </p:cNvPr>
          <p:cNvSpPr txBox="1"/>
          <p:nvPr/>
        </p:nvSpPr>
        <p:spPr>
          <a:xfrm>
            <a:off x="3265291" y="4626347"/>
            <a:ext cx="582641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Tahoma"/>
                <a:cs typeface="Tahoma"/>
              </a:rPr>
              <a:t>(</a:t>
            </a:r>
            <a:r>
              <a:rPr sz="1100" spc="-95" dirty="0">
                <a:latin typeface="MS UI Gothic"/>
                <a:cs typeface="MS UI Gothic"/>
              </a:rPr>
              <a:t>✓</a:t>
            </a:r>
            <a:r>
              <a:rPr sz="1100" spc="-95" dirty="0">
                <a:latin typeface="Tahoma"/>
                <a:cs typeface="Tahoma"/>
              </a:rPr>
              <a:t>) </a:t>
            </a:r>
            <a:r>
              <a:rPr sz="1100" spc="4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chatters </a:t>
            </a:r>
            <a:r>
              <a:rPr sz="1100" spc="-55" dirty="0">
                <a:latin typeface="Tahoma"/>
                <a:cs typeface="Tahoma"/>
              </a:rPr>
              <a:t>around </a:t>
            </a:r>
            <a:r>
              <a:rPr sz="1100" spc="-40" dirty="0">
                <a:latin typeface="Tahoma"/>
                <a:cs typeface="Tahoma"/>
              </a:rPr>
              <a:t>near-optimal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B114F-C83D-4C2F-890B-53368CF68E37}"/>
              </a:ext>
            </a:extLst>
          </p:cNvPr>
          <p:cNvSpPr txBox="1"/>
          <p:nvPr/>
        </p:nvSpPr>
        <p:spPr>
          <a:xfrm>
            <a:off x="97970" y="232053"/>
            <a:ext cx="1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Convergence of Control </a:t>
            </a:r>
            <a:r>
              <a:rPr lang="en-US" altLang="ko-KR" b="1" dirty="0" err="1">
                <a:solidFill>
                  <a:schemeClr val="bg1"/>
                </a:solidFill>
              </a:rPr>
              <a:t>Alogorithms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1" algn="ctr" latinLnBrk="0">
                <a:defRPr/>
              </a:pPr>
              <a:r>
                <a:rPr lang="en-US" altLang="ko-KR" sz="3600" b="1" kern="0" dirty="0">
                  <a:latin typeface="맑은 고딕" panose="020F0502020204030204"/>
                  <a:ea typeface="맑은 고딕" panose="020B0503020000020004" pitchFamily="50" charset="-127"/>
                </a:rPr>
                <a:t>Q-learning</a:t>
              </a:r>
              <a:endParaRPr lang="ko-KR" altLang="en-US" sz="3600" b="1" kern="0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Evaluate : </a:t>
            </a:r>
            <a:r>
              <a:rPr lang="ko-KR" altLang="en-US" dirty="0"/>
              <a:t>정해진 </a:t>
            </a:r>
            <a:r>
              <a:rPr lang="en-US" altLang="ko-KR" dirty="0"/>
              <a:t>p</a:t>
            </a:r>
            <a:r>
              <a:rPr lang="ko-KR" altLang="en-US" dirty="0"/>
              <a:t>를 따라 </a:t>
            </a:r>
            <a:r>
              <a:rPr lang="en-US" altLang="ko-KR" dirty="0"/>
              <a:t>value update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값들이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FFFE43-6DE6-4D1B-9323-AAB5C443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88" y="3633220"/>
            <a:ext cx="7155678" cy="520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A5358-FACF-4C75-BFB3-309E6AA4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49" y="4404265"/>
            <a:ext cx="6337956" cy="486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47DA1-05DC-4415-9422-E766F8F3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93" y="4932960"/>
            <a:ext cx="4588341" cy="1079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57C8A9-8787-400F-9BBE-9A12BC344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2" y="1591246"/>
            <a:ext cx="6662077" cy="1501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F548E1-FD11-4EF9-99BD-D63F7B682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078" y="4378671"/>
            <a:ext cx="390525" cy="4381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5A3597B-E7CA-40E7-880C-3EC275FE337C}"/>
              </a:ext>
            </a:extLst>
          </p:cNvPr>
          <p:cNvSpPr/>
          <p:nvPr/>
        </p:nvSpPr>
        <p:spPr>
          <a:xfrm>
            <a:off x="2625754" y="4564106"/>
            <a:ext cx="390525" cy="15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330F5CA-3130-47C2-A32B-B56916777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940" y="5028672"/>
            <a:ext cx="304800" cy="40005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7B585E-EB7C-493C-8387-3EC31351FD93}"/>
              </a:ext>
            </a:extLst>
          </p:cNvPr>
          <p:cNvSpPr/>
          <p:nvPr/>
        </p:nvSpPr>
        <p:spPr>
          <a:xfrm>
            <a:off x="2625754" y="5128122"/>
            <a:ext cx="390525" cy="15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4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Q-learning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따라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 update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하다보면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값들이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236D9D-2632-4BCA-9674-02339A62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35" y="3442996"/>
            <a:ext cx="6011730" cy="26547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D6789F-599F-4E2A-AABE-76A9927E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78" y="2323501"/>
            <a:ext cx="3780114" cy="449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FCF8B-345F-41F3-9086-51C12F7A8288}"/>
              </a:ext>
            </a:extLst>
          </p:cNvPr>
          <p:cNvSpPr txBox="1"/>
          <p:nvPr/>
        </p:nvSpPr>
        <p:spPr>
          <a:xfrm>
            <a:off x="1152173" y="1835862"/>
            <a:ext cx="94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738918-B7EB-4DF7-B426-91A761BBBEA5}"/>
              </a:ext>
            </a:extLst>
          </p:cNvPr>
          <p:cNvSpPr/>
          <p:nvPr/>
        </p:nvSpPr>
        <p:spPr>
          <a:xfrm>
            <a:off x="1072497" y="20289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1" algn="ctr" latinLnBrk="0">
                <a:defRPr/>
              </a:pPr>
              <a:r>
                <a:rPr lang="en-US" altLang="ko-KR" sz="3600" b="1" kern="0" dirty="0">
                  <a:latin typeface="맑은 고딕" panose="020F0502020204030204"/>
                  <a:ea typeface="맑은 고딕" panose="020B0503020000020004" pitchFamily="50" charset="-127"/>
                </a:rPr>
                <a:t>Q-learning for Blackjack</a:t>
              </a:r>
              <a:endParaRPr lang="ko-KR" altLang="en-US" sz="3600" b="1" kern="0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Evaluate : </a:t>
            </a:r>
            <a:r>
              <a:rPr lang="ko-KR" altLang="en-US" dirty="0"/>
              <a:t>정해진 </a:t>
            </a:r>
            <a:r>
              <a:rPr lang="en-US" altLang="ko-KR" dirty="0"/>
              <a:t>p</a:t>
            </a:r>
            <a:r>
              <a:rPr lang="ko-KR" altLang="en-US" dirty="0"/>
              <a:t>를 따라 </a:t>
            </a:r>
            <a:r>
              <a:rPr lang="en-US" altLang="ko-KR" dirty="0"/>
              <a:t>value update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값들이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AE0A08E-BD01-44E8-A269-1DF18A8D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1" y="1583632"/>
            <a:ext cx="4342354" cy="3281056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6D58D70-AFA9-4BEE-B965-CAAAD831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09" y="1573146"/>
            <a:ext cx="4517062" cy="333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67C54-01B8-4F47-B47B-1F8425DE01FB}"/>
              </a:ext>
            </a:extLst>
          </p:cNvPr>
          <p:cNvSpPr txBox="1"/>
          <p:nvPr/>
        </p:nvSpPr>
        <p:spPr>
          <a:xfrm>
            <a:off x="4311940" y="5229819"/>
            <a:ext cx="293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   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42%</a:t>
            </a:r>
          </a:p>
          <a:p>
            <a:r>
              <a:rPr lang="ko-KR" altLang="en-US" dirty="0"/>
              <a:t>패배   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49%</a:t>
            </a:r>
          </a:p>
          <a:p>
            <a:r>
              <a:rPr lang="ko-KR" altLang="en-US" dirty="0"/>
              <a:t>무승부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9%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2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27384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Value Function Approximation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132856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* Introduction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Incremental Methods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Batch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1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0" y="0"/>
            <a:ext cx="914404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Large-Scale Reinforcement Learning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852320"/>
            <a:ext cx="7337273" cy="215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4511" y="432823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문제에서 어떻게 </a:t>
            </a:r>
            <a:r>
              <a:rPr lang="en-US" altLang="ko-KR" dirty="0"/>
              <a:t>RL</a:t>
            </a:r>
            <a:r>
              <a:rPr lang="ko-KR" altLang="en-US" dirty="0"/>
              <a:t>이 동작 할 수 있느냐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어떻게 </a:t>
            </a:r>
            <a:r>
              <a:rPr lang="en-US" altLang="ko-KR" dirty="0"/>
              <a:t>scale up </a:t>
            </a:r>
            <a:r>
              <a:rPr lang="ko-KR" altLang="en-US" dirty="0"/>
              <a:t>하냐를 배운다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4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23960" y="0"/>
            <a:ext cx="914404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Value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Function Approximation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268760"/>
            <a:ext cx="782218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23960" y="0"/>
            <a:ext cx="9144040" cy="83671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Types of Value Function Approximation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844825"/>
            <a:ext cx="6324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937</Words>
  <Application>Microsoft Office PowerPoint</Application>
  <PresentationFormat>와이드스크린</PresentationFormat>
  <Paragraphs>281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MS UI Gothic</vt:lpstr>
      <vt:lpstr>맑은 고딕</vt:lpstr>
      <vt:lpstr>Arial</vt:lpstr>
      <vt:lpstr>Cambria Math</vt:lpstr>
      <vt:lpstr>Century Gothic</vt:lpstr>
      <vt:lpstr>Century Schoolbook</vt:lpstr>
      <vt:lpstr>Gill Sans MT</vt:lpstr>
      <vt:lpstr>Tahoma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Value Function Approximation</vt:lpstr>
      <vt:lpstr>Large-Scale Reinforcement Learning</vt:lpstr>
      <vt:lpstr>Value Function Approximation</vt:lpstr>
      <vt:lpstr>Types of Value Function Approximation</vt:lpstr>
      <vt:lpstr>Which Function Approximator</vt:lpstr>
      <vt:lpstr>Gradient Descent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102</cp:revision>
  <dcterms:created xsi:type="dcterms:W3CDTF">2019-05-01T03:51:59Z</dcterms:created>
  <dcterms:modified xsi:type="dcterms:W3CDTF">2019-07-10T09:55:20Z</dcterms:modified>
</cp:coreProperties>
</file>