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F269-F4F1-4948-BC53-831361E1F5AB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1B1F-6AEA-4A09-ACD2-3EE80C1A9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6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0835-1147-4559-AFB5-7B8EA3B7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B7CD2-1F34-43BF-AE0A-9413A7C0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E220-1596-47CB-A97B-91895F6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D875-D658-4724-8C24-882DABB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4944-8728-45B8-9AE8-15874D1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394C-9BDC-4B55-903E-C690267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86CEA-B8F8-4FC3-9E02-A2C97D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0F54-1446-4003-957A-483ACE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79C7-E380-4E6D-8B28-73DF5F54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4416-57B4-4636-8177-F4DC7E99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05347-047D-414F-BB21-0E3CF99C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95974-A2EA-43F1-A7D5-8F312F33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4ADC-5412-4C38-B334-64BDEC4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BB49-8700-47F2-A5AC-4810C76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AE62-B6C0-4A53-8D65-20EFF88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19B5-7E57-4812-A162-0425D07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550B1-2C79-4351-A68D-6177688A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8011-3CDA-453E-9D6A-37B71B9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E1D0-4CEF-4881-BDD5-11FFC72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B470B-E648-43E2-A549-A5DCE2B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FD69-9B0A-465E-B2EE-4FF498F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AEE6-F0C3-41D0-9551-001AC75A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76BC-23CE-428B-901F-4CD2588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80F-0F32-4D83-A9BA-71205049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57E6-71F2-4A61-8DFC-8C9FC92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341F-0B4B-4E4D-A9C0-C83704C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5CF93-42F5-4E3D-A204-517D6F9F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8C5D-6046-4837-AE72-7A3D68EA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C24C-F18A-4845-9CB6-68747B2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F747-A710-406D-A62E-4648C364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F6971-7625-4BB0-B3A7-CD444C6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99A-97FF-4021-80D3-F3EE57E7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AFE-950B-4AF2-BE9D-C84D2D77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89F6-3624-48F6-A4B7-E69FDA31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ABF6D-F6FC-4DE8-8CF8-ACF9FAC8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A5BDB-3D31-4550-94FB-FF546720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0069C-800F-4BFA-9E77-A9DC2E2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3A479-8337-45A6-8857-C29E6DA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5C4ACD-5DEB-4530-BDF6-8FD57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55F7-71A0-4ACE-85BB-591731F2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E674-0F4E-462C-8CBF-0994690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FFAC5-1624-4B1D-BBA5-9F5E091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047C7-8281-4B01-8A66-6A19448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6490-2D6B-488F-ABE2-EF10DA0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F1C7-6F2A-42DB-9DE2-12E7E51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7331-112A-421B-A221-966D2934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8DFD-4004-44D9-86D9-F765A6A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CB3C-006B-443C-B760-A30A8C6D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E1286-BA9E-49DC-B1FD-7011D746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507B-3CE2-44D1-8E91-08C03BB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1A9DF-662C-4E31-BF9E-B5A1B08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DD156-EA84-4B01-A360-C286BC6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5709-E0B5-46B9-85D9-F1F4EC7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AD05-EB83-4977-B822-800716DB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D086-AC07-4892-B753-DFE10055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25B87-10B5-43EB-8332-2C256570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8021-ED2B-4B42-B302-4FD5107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81D08-B2F8-4BF4-BB70-52EDAC1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99DA7-8186-4AD6-8AB6-4B527481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04A9C-5DCD-4C8D-87E2-C208328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1A9A-6B33-4B57-A5A0-5FA8EAF1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6B0-FB50-4700-8218-BC74D4716F8C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7D5-799C-4B99-A76D-91AD1A9B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52C6-58EF-4CDB-813F-B89CB8CD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Bias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Actor-Critic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Algorithms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00910A55-36AB-4BAD-9D7F-0C430D5D8BD2}"/>
              </a:ext>
            </a:extLst>
          </p:cNvPr>
          <p:cNvSpPr/>
          <p:nvPr/>
        </p:nvSpPr>
        <p:spPr>
          <a:xfrm>
            <a:off x="3944173" y="668639"/>
            <a:ext cx="536896" cy="1091733"/>
          </a:xfrm>
          <a:prstGeom prst="upArrow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FB47D-97DF-4A63-9597-003F7ED86D61}"/>
              </a:ext>
            </a:extLst>
          </p:cNvPr>
          <p:cNvSpPr txBox="1"/>
          <p:nvPr/>
        </p:nvSpPr>
        <p:spPr>
          <a:xfrm>
            <a:off x="3742837" y="1853891"/>
            <a:ext cx="93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Variance</a:t>
            </a:r>
            <a:endParaRPr lang="ko-KR" altLang="en-US" sz="1400" dirty="0"/>
          </a:p>
        </p:txBody>
      </p:sp>
      <p:sp>
        <p:nvSpPr>
          <p:cNvPr id="67" name="화살표: 위쪽 66">
            <a:extLst>
              <a:ext uri="{FF2B5EF4-FFF2-40B4-BE49-F238E27FC236}">
                <a16:creationId xmlns:a16="http://schemas.microsoft.com/office/drawing/2014/main" id="{B2E36C87-6E9B-4D26-A531-6AFB7428A8B2}"/>
              </a:ext>
            </a:extLst>
          </p:cNvPr>
          <p:cNvSpPr/>
          <p:nvPr/>
        </p:nvSpPr>
        <p:spPr>
          <a:xfrm>
            <a:off x="5143799" y="1374555"/>
            <a:ext cx="536896" cy="385817"/>
          </a:xfrm>
          <a:prstGeom prst="upArrow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DF1B29-028D-4A6E-A761-CFE73B05BF66}"/>
              </a:ext>
            </a:extLst>
          </p:cNvPr>
          <p:cNvSpPr txBox="1"/>
          <p:nvPr/>
        </p:nvSpPr>
        <p:spPr>
          <a:xfrm>
            <a:off x="4942463" y="1853891"/>
            <a:ext cx="93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Bias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67028-F83B-42B1-99CA-55A06F2BC28A}"/>
              </a:ext>
            </a:extLst>
          </p:cNvPr>
          <p:cNvSpPr txBox="1"/>
          <p:nvPr/>
        </p:nvSpPr>
        <p:spPr>
          <a:xfrm>
            <a:off x="3617001" y="2198056"/>
            <a:ext cx="235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MC Policy Gradient</a:t>
            </a:r>
            <a:endParaRPr lang="ko-KR" altLang="en-US" dirty="0"/>
          </a:p>
        </p:txBody>
      </p:sp>
      <p:sp>
        <p:nvSpPr>
          <p:cNvPr id="71" name="화살표: 위쪽 70">
            <a:extLst>
              <a:ext uri="{FF2B5EF4-FFF2-40B4-BE49-F238E27FC236}">
                <a16:creationId xmlns:a16="http://schemas.microsoft.com/office/drawing/2014/main" id="{49A7E388-7078-457B-B49A-9FFEDAEA75D7}"/>
              </a:ext>
            </a:extLst>
          </p:cNvPr>
          <p:cNvSpPr/>
          <p:nvPr/>
        </p:nvSpPr>
        <p:spPr>
          <a:xfrm>
            <a:off x="9036395" y="668639"/>
            <a:ext cx="536896" cy="1091733"/>
          </a:xfrm>
          <a:prstGeom prst="upArrow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654BAF-F722-4B53-ADFF-FE9E7D5E646B}"/>
              </a:ext>
            </a:extLst>
          </p:cNvPr>
          <p:cNvSpPr txBox="1"/>
          <p:nvPr/>
        </p:nvSpPr>
        <p:spPr>
          <a:xfrm>
            <a:off x="7635434" y="1853891"/>
            <a:ext cx="93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Variance</a:t>
            </a:r>
            <a:endParaRPr lang="ko-KR" altLang="en-US" sz="1400" dirty="0"/>
          </a:p>
        </p:txBody>
      </p:sp>
      <p:sp>
        <p:nvSpPr>
          <p:cNvPr id="73" name="화살표: 위쪽 72">
            <a:extLst>
              <a:ext uri="{FF2B5EF4-FFF2-40B4-BE49-F238E27FC236}">
                <a16:creationId xmlns:a16="http://schemas.microsoft.com/office/drawing/2014/main" id="{6823A58D-694D-406C-A679-9559CD618F08}"/>
              </a:ext>
            </a:extLst>
          </p:cNvPr>
          <p:cNvSpPr/>
          <p:nvPr/>
        </p:nvSpPr>
        <p:spPr>
          <a:xfrm>
            <a:off x="7836769" y="1374555"/>
            <a:ext cx="536896" cy="385817"/>
          </a:xfrm>
          <a:prstGeom prst="upArrow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EA9539-4DEF-4D36-8659-A6A1A4EE41CA}"/>
              </a:ext>
            </a:extLst>
          </p:cNvPr>
          <p:cNvSpPr txBox="1"/>
          <p:nvPr/>
        </p:nvSpPr>
        <p:spPr>
          <a:xfrm>
            <a:off x="8835060" y="1853891"/>
            <a:ext cx="93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Bias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FCD8F9-9742-4A56-9DA8-D6B787E158B1}"/>
              </a:ext>
            </a:extLst>
          </p:cNvPr>
          <p:cNvSpPr txBox="1"/>
          <p:nvPr/>
        </p:nvSpPr>
        <p:spPr>
          <a:xfrm>
            <a:off x="7509598" y="2198056"/>
            <a:ext cx="235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TD(0) Actor-Critic</a:t>
            </a:r>
            <a:endParaRPr lang="ko-KR" altLang="en-US" dirty="0"/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890814B3-08D3-4E2F-9C52-1D74D8B5C264}"/>
              </a:ext>
            </a:extLst>
          </p:cNvPr>
          <p:cNvSpPr/>
          <p:nvPr/>
        </p:nvSpPr>
        <p:spPr>
          <a:xfrm>
            <a:off x="6403051" y="1235807"/>
            <a:ext cx="711362" cy="277495"/>
          </a:xfrm>
          <a:prstGeom prst="stripedRightArrow">
            <a:avLst>
              <a:gd name="adj1" fmla="val 37907"/>
              <a:gd name="adj2" fmla="val 6813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FE4BE-6DDF-491E-8D73-A05E09E9D3C1}"/>
              </a:ext>
            </a:extLst>
          </p:cNvPr>
          <p:cNvSpPr txBox="1"/>
          <p:nvPr/>
        </p:nvSpPr>
        <p:spPr>
          <a:xfrm>
            <a:off x="2499919" y="2818700"/>
            <a:ext cx="71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Approximating the policy gradient introduces bias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274E46-D81F-4D14-A493-51D20C8E92D8}"/>
              </a:ext>
            </a:extLst>
          </p:cNvPr>
          <p:cNvSpPr txBox="1"/>
          <p:nvPr/>
        </p:nvSpPr>
        <p:spPr>
          <a:xfrm>
            <a:off x="2499919" y="3495895"/>
            <a:ext cx="71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A biased policy gradient may not find the right solution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3E7088-8DA9-4178-9881-5B41C2291013}"/>
              </a:ext>
            </a:extLst>
          </p:cNvPr>
          <p:cNvSpPr txBox="1"/>
          <p:nvPr/>
        </p:nvSpPr>
        <p:spPr>
          <a:xfrm>
            <a:off x="3033966" y="3853911"/>
            <a:ext cx="200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grid-world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80ED6F-3587-4C98-A0CC-B7B22BB00C6D}"/>
              </a:ext>
            </a:extLst>
          </p:cNvPr>
          <p:cNvSpPr txBox="1"/>
          <p:nvPr/>
        </p:nvSpPr>
        <p:spPr>
          <a:xfrm>
            <a:off x="2499919" y="4774206"/>
            <a:ext cx="942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Luckily, if we choose value function approximation carefully </a:t>
            </a:r>
          </a:p>
          <a:p>
            <a:r>
              <a:rPr lang="en-US" altLang="ko-KR" dirty="0"/>
              <a:t>  then we can avoid introducing any bias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CAD06FD-3A2B-4D64-9D32-866E7653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45" y="3904064"/>
            <a:ext cx="1742865" cy="7305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C3C731B-618A-4568-8E50-9D17151C3FB9}"/>
              </a:ext>
            </a:extLst>
          </p:cNvPr>
          <p:cNvSpPr txBox="1"/>
          <p:nvPr/>
        </p:nvSpPr>
        <p:spPr>
          <a:xfrm>
            <a:off x="2499919" y="5574427"/>
            <a:ext cx="9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i.e. We can still follow the exact policy gradient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C14588-3FEF-4A4C-A2D3-5E2CEFD9DB64}"/>
              </a:ext>
            </a:extLst>
          </p:cNvPr>
          <p:cNvSpPr txBox="1"/>
          <p:nvPr/>
        </p:nvSpPr>
        <p:spPr>
          <a:xfrm>
            <a:off x="9573292" y="2102601"/>
            <a:ext cx="46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429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Compatible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Approximation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3C731B-618A-4568-8E50-9D17151C3FB9}"/>
              </a:ext>
            </a:extLst>
          </p:cNvPr>
          <p:cNvSpPr txBox="1"/>
          <p:nvPr/>
        </p:nvSpPr>
        <p:spPr>
          <a:xfrm>
            <a:off x="2139193" y="1215584"/>
            <a:ext cx="70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Theorem(Compatible Function Approximation Theorem)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C70CA-C8BD-4EA0-8383-03420C153921}"/>
              </a:ext>
            </a:extLst>
          </p:cNvPr>
          <p:cNvSpPr txBox="1"/>
          <p:nvPr/>
        </p:nvSpPr>
        <p:spPr>
          <a:xfrm>
            <a:off x="2650920" y="1761689"/>
            <a:ext cx="8758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the following two conditions are satisfied:</a:t>
            </a:r>
          </a:p>
          <a:p>
            <a:r>
              <a:rPr lang="en-US" altLang="ko-KR" dirty="0"/>
              <a:t>	1. Value function approximator is compatible to the policy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2. Value function parameters w minimize the mean-squared error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Then the policy gradient is exact,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EC04C3-2C60-4821-B4C1-1116EECF6494}"/>
                  </a:ext>
                </a:extLst>
              </p:cNvPr>
              <p:cNvSpPr txBox="1"/>
              <p:nvPr/>
            </p:nvSpPr>
            <p:spPr>
              <a:xfrm>
                <a:off x="4815281" y="2728588"/>
                <a:ext cx="473139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EC04C3-2C60-4821-B4C1-1116EECF6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81" y="2728588"/>
                <a:ext cx="4731391" cy="374526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FB3D41-825E-4263-8A4F-657DA5FF1BA8}"/>
                  </a:ext>
                </a:extLst>
              </p:cNvPr>
              <p:cNvSpPr txBox="1"/>
              <p:nvPr/>
            </p:nvSpPr>
            <p:spPr>
              <a:xfrm>
                <a:off x="4815281" y="3965896"/>
                <a:ext cx="4731391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FB3D41-825E-4263-8A4F-657DA5FF1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81" y="3965896"/>
                <a:ext cx="4731391" cy="561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B3F5D-5F31-43FB-9944-6BF6F3D45A79}"/>
                  </a:ext>
                </a:extLst>
              </p:cNvPr>
              <p:cNvSpPr txBox="1"/>
              <p:nvPr/>
            </p:nvSpPr>
            <p:spPr>
              <a:xfrm>
                <a:off x="4815281" y="5369463"/>
                <a:ext cx="473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B3F5D-5F31-43FB-9944-6BF6F3D45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81" y="5369463"/>
                <a:ext cx="4731391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77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Proof of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Compatible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Approximation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3C731B-618A-4568-8E50-9D17151C3FB9}"/>
                  </a:ext>
                </a:extLst>
              </p:cNvPr>
              <p:cNvSpPr txBox="1"/>
              <p:nvPr/>
            </p:nvSpPr>
            <p:spPr>
              <a:xfrm>
                <a:off x="2224862" y="617132"/>
                <a:ext cx="961022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If </a:t>
                </a:r>
                <a:r>
                  <a:rPr lang="en-US" altLang="ko-KR" i="1" dirty="0"/>
                  <a:t>w</a:t>
                </a:r>
                <a:r>
                  <a:rPr lang="en-US" altLang="ko-KR" dirty="0"/>
                  <a:t> is chosen to minimize mean-squared error, gradient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ko-KR" dirty="0"/>
                  <a:t> w.r.t w must be zero,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/>
                  <a:t> can be substituted directly into the policy gradient</a:t>
                </a: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3C731B-618A-4568-8E50-9D17151C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862" y="617132"/>
                <a:ext cx="9610221" cy="4247317"/>
              </a:xfrm>
              <a:prstGeom prst="rect">
                <a:avLst/>
              </a:prstGeom>
              <a:blipFill>
                <a:blip r:embed="rId2"/>
                <a:stretch>
                  <a:fillRect l="-571" t="-717" b="-1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EC04C3-2C60-4821-B4C1-1116EECF6494}"/>
                  </a:ext>
                </a:extLst>
              </p:cNvPr>
              <p:cNvSpPr txBox="1"/>
              <p:nvPr/>
            </p:nvSpPr>
            <p:spPr>
              <a:xfrm>
                <a:off x="4815281" y="1950738"/>
                <a:ext cx="473139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EC04C3-2C60-4821-B4C1-1116EECF6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81" y="1950738"/>
                <a:ext cx="4731391" cy="374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B3F5D-5F31-43FB-9944-6BF6F3D45A79}"/>
                  </a:ext>
                </a:extLst>
              </p:cNvPr>
              <p:cNvSpPr txBox="1"/>
              <p:nvPr/>
            </p:nvSpPr>
            <p:spPr>
              <a:xfrm>
                <a:off x="4815281" y="5354289"/>
                <a:ext cx="473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B3F5D-5F31-43FB-9944-6BF6F3D45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81" y="5354289"/>
                <a:ext cx="4731391" cy="369332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11422E-863E-4B29-BD5E-7EB3F8F7F33C}"/>
                  </a:ext>
                </a:extLst>
              </p:cNvPr>
              <p:cNvSpPr txBox="1"/>
              <p:nvPr/>
            </p:nvSpPr>
            <p:spPr>
              <a:xfrm>
                <a:off x="4815281" y="2511959"/>
                <a:ext cx="4731391" cy="38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/>
                  <a:t>] = 0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11422E-863E-4B29-BD5E-7EB3F8F7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81" y="2511959"/>
                <a:ext cx="4731391" cy="381771"/>
              </a:xfrm>
              <a:prstGeom prst="rect">
                <a:avLst/>
              </a:prstGeom>
              <a:blipFill>
                <a:blip r:embed="rId5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D765AE-A68D-4FC0-A9AE-E7CFAE7C34AB}"/>
                  </a:ext>
                </a:extLst>
              </p:cNvPr>
              <p:cNvSpPr txBox="1"/>
              <p:nvPr/>
            </p:nvSpPr>
            <p:spPr>
              <a:xfrm>
                <a:off x="4815281" y="3080425"/>
                <a:ext cx="4731391" cy="38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] = 0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D765AE-A68D-4FC0-A9AE-E7CFAE7C3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81" y="3080425"/>
                <a:ext cx="4731391" cy="381771"/>
              </a:xfrm>
              <a:prstGeom prst="rect">
                <a:avLst/>
              </a:prstGeom>
              <a:blipFill>
                <a:blip r:embed="rId6"/>
                <a:stretch>
                  <a:fillRect t="-4762" r="-515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8A554A-05C6-4455-A1A3-520F21C83D55}"/>
                  </a:ext>
                </a:extLst>
              </p:cNvPr>
              <p:cNvSpPr txBox="1"/>
              <p:nvPr/>
            </p:nvSpPr>
            <p:spPr>
              <a:xfrm>
                <a:off x="4155576" y="3648891"/>
                <a:ext cx="5902824" cy="38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]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]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8A554A-05C6-4455-A1A3-520F21C83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76" y="3648891"/>
                <a:ext cx="5902824" cy="381771"/>
              </a:xfrm>
              <a:prstGeom prst="rect">
                <a:avLst/>
              </a:prstGeom>
              <a:blipFill>
                <a:blip r:embed="rId7"/>
                <a:stretch>
                  <a:fillRect t="-6452" r="-207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53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Compatible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Approximation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A7ED8C8-DDDE-4F62-97D8-CAE12FBA8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65" y="924485"/>
            <a:ext cx="7581387" cy="3378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10E796-A936-493D-B857-FA68D3CC1B23}"/>
              </a:ext>
            </a:extLst>
          </p:cNvPr>
          <p:cNvSpPr txBox="1"/>
          <p:nvPr/>
        </p:nvSpPr>
        <p:spPr>
          <a:xfrm>
            <a:off x="7734300" y="4450915"/>
            <a:ext cx="417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Policy Gradient Methods for Reinforcement Learning with Function Approximation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34142F-35D7-4910-BD34-66D6027475AF}"/>
                  </a:ext>
                </a:extLst>
              </p:cNvPr>
              <p:cNvSpPr txBox="1"/>
              <p:nvPr/>
            </p:nvSpPr>
            <p:spPr>
              <a:xfrm>
                <a:off x="4484462" y="5046865"/>
                <a:ext cx="47313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algn="ctr"/>
                <a:r>
                  <a:rPr lang="en-US" altLang="ko-KR" dirty="0"/>
                  <a:t>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34142F-35D7-4910-BD34-66D60274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62" y="5046865"/>
                <a:ext cx="4731391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55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Reducing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Variance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Using a Baseline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0C060-64A3-40D8-AC73-984CF63DAEA0}"/>
              </a:ext>
            </a:extLst>
          </p:cNvPr>
          <p:cNvSpPr txBox="1"/>
          <p:nvPr/>
        </p:nvSpPr>
        <p:spPr>
          <a:xfrm>
            <a:off x="2192055" y="363255"/>
            <a:ext cx="883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We subtract a baseline function B(s) from the policy gradient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8F556-A195-42BE-B062-48D87B5A403F}"/>
              </a:ext>
            </a:extLst>
          </p:cNvPr>
          <p:cNvSpPr txBox="1"/>
          <p:nvPr/>
        </p:nvSpPr>
        <p:spPr>
          <a:xfrm>
            <a:off x="2630466" y="801798"/>
            <a:ext cx="532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Variance</a:t>
            </a:r>
            <a:r>
              <a:rPr lang="ko-KR" altLang="en-US" dirty="0">
                <a:sym typeface="Wingdings" panose="05000000000000000000" pitchFamily="2" charset="2"/>
              </a:rPr>
              <a:t>를 어떻게 더 줄일 수 있을까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50E52-E8AE-4E22-8E27-FCF1823E73A2}"/>
              </a:ext>
            </a:extLst>
          </p:cNvPr>
          <p:cNvSpPr txBox="1"/>
          <p:nvPr/>
        </p:nvSpPr>
        <p:spPr>
          <a:xfrm>
            <a:off x="2192055" y="1284236"/>
            <a:ext cx="883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This can reduce variance, without changing expectation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D483674-2917-466E-8E73-FDA157E34FD1}"/>
                  </a:ext>
                </a:extLst>
              </p:cNvPr>
              <p:cNvSpPr/>
              <p:nvPr/>
            </p:nvSpPr>
            <p:spPr>
              <a:xfrm>
                <a:off x="3037562" y="2241197"/>
                <a:ext cx="6378413" cy="676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𝜋𝜃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	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𝜋𝜃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D483674-2917-466E-8E73-FDA157E34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562" y="2241197"/>
                <a:ext cx="6378413" cy="676339"/>
              </a:xfrm>
              <a:prstGeom prst="rect">
                <a:avLst/>
              </a:prstGeom>
              <a:blipFill>
                <a:blip r:embed="rId2"/>
                <a:stretch>
                  <a:fillRect t="-62162" b="-10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3C7D05-3D64-4C82-B317-786E82B2D64C}"/>
                  </a:ext>
                </a:extLst>
              </p:cNvPr>
              <p:cNvSpPr txBox="1"/>
              <p:nvPr/>
            </p:nvSpPr>
            <p:spPr>
              <a:xfrm>
                <a:off x="2192055" y="3075058"/>
                <a:ext cx="8830849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A good baseline is the state value 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3C7D05-3D64-4C82-B317-786E82B2D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55" y="3075058"/>
                <a:ext cx="8830849" cy="381451"/>
              </a:xfrm>
              <a:prstGeom prst="rect">
                <a:avLst/>
              </a:prstGeom>
              <a:blipFill>
                <a:blip r:embed="rId3"/>
                <a:stretch>
                  <a:fillRect l="-622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0E8877-CB3D-4DCE-84E6-C31708DB7A01}"/>
                  </a:ext>
                </a:extLst>
              </p:cNvPr>
              <p:cNvSpPr txBox="1"/>
              <p:nvPr/>
            </p:nvSpPr>
            <p:spPr>
              <a:xfrm>
                <a:off x="2192055" y="3676307"/>
                <a:ext cx="8830849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So we can rewrite the policy gradient using the advantage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0E8877-CB3D-4DCE-84E6-C31708DB7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55" y="3676307"/>
                <a:ext cx="8830849" cy="381451"/>
              </a:xfrm>
              <a:prstGeom prst="rect">
                <a:avLst/>
              </a:prstGeom>
              <a:blipFill>
                <a:blip r:embed="rId4"/>
                <a:stretch>
                  <a:fillRect l="-622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C2A1DA2-9DF5-4581-8A6E-3EEEDE5D23E1}"/>
                  </a:ext>
                </a:extLst>
              </p:cNvPr>
              <p:cNvSpPr/>
              <p:nvPr/>
            </p:nvSpPr>
            <p:spPr>
              <a:xfrm>
                <a:off x="3037562" y="4277556"/>
                <a:ext cx="3364639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C2A1DA2-9DF5-4581-8A6E-3EEEDE5D2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562" y="4277556"/>
                <a:ext cx="3364639" cy="381451"/>
              </a:xfrm>
              <a:prstGeom prst="rect">
                <a:avLst/>
              </a:prstGeom>
              <a:blipFill>
                <a:blip r:embed="rId5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0D4EA4-2ADF-44BA-A6BC-78B6D0225E96}"/>
                  </a:ext>
                </a:extLst>
              </p:cNvPr>
              <p:cNvSpPr txBox="1"/>
              <p:nvPr/>
            </p:nvSpPr>
            <p:spPr>
              <a:xfrm>
                <a:off x="4684584" y="5022634"/>
                <a:ext cx="4731391" cy="38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𝜋𝜃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0D4EA4-2ADF-44BA-A6BC-78B6D0225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584" y="5022634"/>
                <a:ext cx="4731391" cy="381771"/>
              </a:xfrm>
              <a:prstGeom prst="rect">
                <a:avLst/>
              </a:prstGeom>
              <a:blipFill>
                <a:blip r:embed="rId6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5496DA4-A1C2-4F4F-9491-0DDC49DCB1A1}"/>
              </a:ext>
            </a:extLst>
          </p:cNvPr>
          <p:cNvSpPr txBox="1"/>
          <p:nvPr/>
        </p:nvSpPr>
        <p:spPr>
          <a:xfrm>
            <a:off x="2630466" y="1714343"/>
            <a:ext cx="802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Variance</a:t>
            </a:r>
            <a:r>
              <a:rPr lang="ko-KR" altLang="en-US" dirty="0">
                <a:sym typeface="Wingdings" panose="05000000000000000000" pitchFamily="2" charset="2"/>
              </a:rPr>
              <a:t>를 어떻게 더 줄일 수 있을까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33BE31-B2F0-4904-88E4-CA3E716FF88A}"/>
              </a:ext>
            </a:extLst>
          </p:cNvPr>
          <p:cNvSpPr txBox="1"/>
          <p:nvPr/>
        </p:nvSpPr>
        <p:spPr>
          <a:xfrm>
            <a:off x="2192054" y="5577306"/>
            <a:ext cx="8830849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Policies Parameters</a:t>
            </a:r>
            <a:r>
              <a:rPr lang="ko-KR" altLang="en-US" dirty="0"/>
              <a:t>들은 상대적인 차이에 의해 </a:t>
            </a:r>
            <a:r>
              <a:rPr lang="en-US" altLang="ko-KR" dirty="0"/>
              <a:t>Policy</a:t>
            </a:r>
            <a:r>
              <a:rPr lang="ko-KR" altLang="en-US" dirty="0"/>
              <a:t>를 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ED30E4-A457-4B78-B1A6-433BC69B6234}"/>
                  </a:ext>
                </a:extLst>
              </p:cNvPr>
              <p:cNvSpPr txBox="1"/>
              <p:nvPr/>
            </p:nvSpPr>
            <p:spPr>
              <a:xfrm>
                <a:off x="2192054" y="6080951"/>
                <a:ext cx="9857984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100,000,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=99,998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보다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+1,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𝜋𝜃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 더 낫다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ED30E4-A457-4B78-B1A6-433BC69B6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54" y="6080951"/>
                <a:ext cx="9857984" cy="381451"/>
              </a:xfrm>
              <a:prstGeom prst="rect">
                <a:avLst/>
              </a:prstGeom>
              <a:blipFill>
                <a:blip r:embed="rId7"/>
                <a:stretch>
                  <a:fillRect l="-557" t="-6452" r="-989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87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6716</TotalTime>
  <Words>448</Words>
  <Application>Microsoft Office PowerPoint</Application>
  <PresentationFormat>와이드스크린</PresentationFormat>
  <Paragraphs>80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전상은</cp:lastModifiedBy>
  <cp:revision>126</cp:revision>
  <dcterms:created xsi:type="dcterms:W3CDTF">2019-05-01T03:51:59Z</dcterms:created>
  <dcterms:modified xsi:type="dcterms:W3CDTF">2019-07-29T09:45:32Z</dcterms:modified>
</cp:coreProperties>
</file>