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0E"/>
    <a:srgbClr val="FEE8EA"/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0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5DC5FB-8D9D-4203-A2B4-EE00EE771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308EEF-6821-48C4-A2A2-807B38D4E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4EF64A-EEF0-471C-97F3-1C38FBFC2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0583-BAC1-4044-A1CD-5EE0D3A2FA02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3B88FD-583C-4DFF-A870-57585C2EC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6D4F49-33D9-4C28-986A-55E17F3A7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267C-7F0B-4FD5-B4B2-43066EBF2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465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58BFC1-BE5B-48F6-AF72-F8104123C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98129D-3739-4C9A-AFDF-EF35C49B0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D97884-97BB-4044-AC33-02515722B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0583-BAC1-4044-A1CD-5EE0D3A2FA02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22341A-CFC5-461C-AD5D-E1EA5B4C8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7B8A4E-1B4C-413B-81B2-56275940C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267C-7F0B-4FD5-B4B2-43066EBF2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35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B401C6-6EA8-4DB3-B001-9AF9ECC34E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E7E6C9-A680-4943-A3FA-D67C22CAF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B4B47E-CB10-4D1A-A784-7E5A0FC24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0583-BAC1-4044-A1CD-5EE0D3A2FA02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DC64A1-EC8B-4065-BC84-41FE96E32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920A09-370F-4D4E-B1D5-88C774A4E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267C-7F0B-4FD5-B4B2-43066EBF2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059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28D56B-9D7E-4342-87B9-4F5D1031C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96EE6B-D61A-43FF-A1E8-4BACD5015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E8FE96-3ED4-4202-B608-4CFAFE57B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0583-BAC1-4044-A1CD-5EE0D3A2FA02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123C1B-5221-4176-831D-593CC9B15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0E4DA9-5E2A-4900-80CB-9D43DFEEA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267C-7F0B-4FD5-B4B2-43066EBF2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899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851AFF-F278-440D-849C-E9FF3C5F6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B6E43F-E069-4760-BC62-B145D073B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B003AF-FBDB-4F3E-9FAB-46C0F43C9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0583-BAC1-4044-A1CD-5EE0D3A2FA02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A983CA-B1A6-4C2E-ADA5-18EC15049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0D32B2-2268-4CFB-8212-FF9EF41C3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267C-7F0B-4FD5-B4B2-43066EBF2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146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80017B-508F-4B18-ADEE-75A7D0D9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1D4CB6-7B7D-4A8B-BA85-09BFD209CF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C087DC-4F55-4162-9A97-0C42CEAB7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471531-D9C5-4F4F-BD11-2EDCFD960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0583-BAC1-4044-A1CD-5EE0D3A2FA02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7E2CBE-F5F6-49CA-BE26-DE4E45BD9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769224-CB26-41DF-BA82-F42CB9F4D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267C-7F0B-4FD5-B4B2-43066EBF2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04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F7DD1-11BD-47EE-BD55-434882C64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2BA489-DF2D-4561-BAD1-C561F9F63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7F5376-2AF5-4112-9F9B-BE4AF1080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B237E2B-955D-4078-8D8D-8AD0C4ABC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769A21-2F56-495C-BB3C-39CE0C3175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86BAD4-4ECE-4A1A-95C7-058196F19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0583-BAC1-4044-A1CD-5EE0D3A2FA02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6A16594-BE9B-4D36-828D-B62A68A0C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0767D52-7E16-40C4-B784-E4DAA144D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267C-7F0B-4FD5-B4B2-43066EBF2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463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B47EE-080B-468B-A824-600FA57B8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3F796AD-18B9-47A8-AA6B-C2B58B83A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0583-BAC1-4044-A1CD-5EE0D3A2FA02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672B09F-0DAB-48A5-9206-C80150C7E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95740C-51D7-4F75-A29E-09C2BDB49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267C-7F0B-4FD5-B4B2-43066EBF2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226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0922F3-260F-4F4B-8A04-5098FB33E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0583-BAC1-4044-A1CD-5EE0D3A2FA02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2CBA4A5-F3F9-4945-90C0-3EC8C3492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FF819E-D0FB-4833-A982-9DB801CB2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267C-7F0B-4FD5-B4B2-43066EBF2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957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4FF43C-07D4-4C5D-A17D-D96AB0337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7D6370-799D-4872-A5D3-1CF44A367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213B7F-277E-4721-93E1-FC61EDBB3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3FA86A-8DE7-4849-8273-A59FD241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0583-BAC1-4044-A1CD-5EE0D3A2FA02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D47895-119A-44B2-BC28-DE0FABBE2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5CC71C-46B3-45A5-9B47-1AA6D6204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267C-7F0B-4FD5-B4B2-43066EBF2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32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79EFE8-57CC-4E88-BA99-843F059B7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DC8347A-6863-42CE-A021-79AFA87B6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45E01F-C94A-46DF-B6E0-8CAD5FD584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D70A58-FBE1-4FA7-81ED-96EA4BF68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0583-BAC1-4044-A1CD-5EE0D3A2FA02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26EFF4-DD15-438F-95FF-E9B7CADD2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46367F-D63A-4E2C-B9B3-779FB4434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267C-7F0B-4FD5-B4B2-43066EBF2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674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5202FEC-E7F6-4AC7-A86D-1414DD65F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9D868D-0201-4B9D-AD7B-18D3B187A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0EB78A-E52B-4B11-8125-1337A42793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A0583-BAC1-4044-A1CD-5EE0D3A2FA02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A5E120-F5A9-4346-B0E1-17872403D5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73D9FB-90D7-4395-98CF-9F883289B2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3267C-7F0B-4FD5-B4B2-43066EBF2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17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02E29B6-315B-4A61-ADEC-42279D35B473}"/>
              </a:ext>
            </a:extLst>
          </p:cNvPr>
          <p:cNvSpPr/>
          <p:nvPr/>
        </p:nvSpPr>
        <p:spPr>
          <a:xfrm>
            <a:off x="0" y="0"/>
            <a:ext cx="18723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B083B4-6A84-4C35-865D-5A3922698574}"/>
              </a:ext>
            </a:extLst>
          </p:cNvPr>
          <p:cNvSpPr txBox="1"/>
          <p:nvPr/>
        </p:nvSpPr>
        <p:spPr>
          <a:xfrm>
            <a:off x="0" y="19847"/>
            <a:ext cx="1774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Open ai gym</a:t>
            </a:r>
          </a:p>
          <a:p>
            <a:r>
              <a:rPr lang="en-US" altLang="ko-KR" sz="2000" b="1" dirty="0" err="1">
                <a:solidFill>
                  <a:schemeClr val="bg1"/>
                </a:solidFill>
              </a:rPr>
              <a:t>CarRacing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EF2E81-0AE4-413E-B40B-E3A89222DEA9}"/>
              </a:ext>
            </a:extLst>
          </p:cNvPr>
          <p:cNvSpPr txBox="1"/>
          <p:nvPr/>
        </p:nvSpPr>
        <p:spPr>
          <a:xfrm>
            <a:off x="1998575" y="211016"/>
            <a:ext cx="8194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목표</a:t>
            </a:r>
            <a:r>
              <a:rPr lang="en-US" altLang="ko-KR" dirty="0"/>
              <a:t> : 1000</a:t>
            </a:r>
            <a:r>
              <a:rPr lang="ko-KR" altLang="en-US" dirty="0"/>
              <a:t>번의 </a:t>
            </a:r>
            <a:r>
              <a:rPr lang="en-US" altLang="ko-KR" dirty="0"/>
              <a:t>step </a:t>
            </a:r>
            <a:r>
              <a:rPr lang="ko-KR" altLang="en-US" dirty="0"/>
              <a:t>동안 얼만큼 많은 트랙을 주행하였는가</a:t>
            </a:r>
            <a:r>
              <a:rPr lang="en-US" altLang="ko-KR" dirty="0"/>
              <a:t>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6A5B02-4F3C-4B01-ACFB-E6B3AD8837CF}"/>
              </a:ext>
            </a:extLst>
          </p:cNvPr>
          <p:cNvSpPr txBox="1"/>
          <p:nvPr/>
        </p:nvSpPr>
        <p:spPr>
          <a:xfrm>
            <a:off x="1872343" y="1070173"/>
            <a:ext cx="709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State: [96, 96, 3] # 96X96Pixel, RGB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584298-E10D-4F86-9EE0-EFE7471B8132}"/>
              </a:ext>
            </a:extLst>
          </p:cNvPr>
          <p:cNvSpPr txBox="1"/>
          <p:nvPr/>
        </p:nvSpPr>
        <p:spPr>
          <a:xfrm>
            <a:off x="1872343" y="1684418"/>
            <a:ext cx="7095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Action : [3] #[wheel direction, accelerator, brake]</a:t>
            </a:r>
          </a:p>
          <a:p>
            <a:r>
              <a:rPr lang="en-US" altLang="ko-KR" dirty="0"/>
              <a:t>	       -1.0~1.0             0~1         0~1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BB3E130-DCE6-4817-972A-D2992F482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053" y="3674920"/>
            <a:ext cx="3792474" cy="30099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00F0C92-77B4-4494-BA0F-38EB54881B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265" y="363131"/>
            <a:ext cx="3772094" cy="327676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9418F20-C34D-4E75-9184-8C7BF4ADD252}"/>
              </a:ext>
            </a:extLst>
          </p:cNvPr>
          <p:cNvSpPr txBox="1"/>
          <p:nvPr/>
        </p:nvSpPr>
        <p:spPr>
          <a:xfrm>
            <a:off x="1872343" y="2298663"/>
            <a:ext cx="7095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Reward : -0.1(every frame(step)) + 1000/N(every track tile visited</a:t>
            </a:r>
          </a:p>
          <a:p>
            <a:r>
              <a:rPr lang="en-US" altLang="ko-KR" dirty="0"/>
              <a:t>			      *N : total</a:t>
            </a:r>
            <a:r>
              <a:rPr lang="ko-KR" altLang="en-US" dirty="0"/>
              <a:t> </a:t>
            </a:r>
            <a:r>
              <a:rPr lang="en-US" altLang="ko-KR" dirty="0"/>
              <a:t>number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tiles</a:t>
            </a:r>
            <a:r>
              <a:rPr lang="ko-KR" altLang="en-US" dirty="0"/>
              <a:t> </a:t>
            </a:r>
            <a:r>
              <a:rPr lang="en-US" altLang="ko-KR" dirty="0"/>
              <a:t>in</a:t>
            </a:r>
            <a:r>
              <a:rPr lang="ko-KR" altLang="en-US" dirty="0"/>
              <a:t> </a:t>
            </a:r>
            <a:r>
              <a:rPr lang="en-US" altLang="ko-KR" dirty="0"/>
              <a:t>track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8D4B035-F107-484C-9C04-283DC9DEA660}"/>
              </a:ext>
            </a:extLst>
          </p:cNvPr>
          <p:cNvSpPr txBox="1"/>
          <p:nvPr/>
        </p:nvSpPr>
        <p:spPr>
          <a:xfrm>
            <a:off x="2208619" y="4000067"/>
            <a:ext cx="5912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trike="sngStrike" dirty="0"/>
              <a:t>1. DDPG </a:t>
            </a:r>
            <a:r>
              <a:rPr lang="ko-KR" altLang="en-US" strike="sngStrike" dirty="0"/>
              <a:t>알고리즘 시도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0294A82-1FA1-4A4D-B87A-9A64B886A360}"/>
              </a:ext>
            </a:extLst>
          </p:cNvPr>
          <p:cNvSpPr txBox="1"/>
          <p:nvPr/>
        </p:nvSpPr>
        <p:spPr>
          <a:xfrm>
            <a:off x="1998575" y="3547140"/>
            <a:ext cx="242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시도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23AFD7-8B7B-4604-BF7E-1F39620F1879}"/>
              </a:ext>
            </a:extLst>
          </p:cNvPr>
          <p:cNvSpPr txBox="1"/>
          <p:nvPr/>
        </p:nvSpPr>
        <p:spPr>
          <a:xfrm>
            <a:off x="2208619" y="4850416"/>
            <a:ext cx="5912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State</a:t>
            </a:r>
            <a:r>
              <a:rPr lang="ko-KR" altLang="en-US" dirty="0"/>
              <a:t>가 픽셀단위의 이미지 정보라 </a:t>
            </a:r>
            <a:r>
              <a:rPr lang="en-US" altLang="ko-KR" dirty="0"/>
              <a:t>CNN</a:t>
            </a:r>
            <a:r>
              <a:rPr lang="ko-KR" altLang="en-US" dirty="0"/>
              <a:t>을 이용해 </a:t>
            </a:r>
            <a:r>
              <a:rPr lang="en-US" altLang="ko-KR" dirty="0"/>
              <a:t>DDPG </a:t>
            </a:r>
            <a:r>
              <a:rPr lang="ko-KR" altLang="en-US" dirty="0"/>
              <a:t>알고리즘을 구현 시도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07CB16D-4FBA-4434-8133-E48172F4CC5E}"/>
              </a:ext>
            </a:extLst>
          </p:cNvPr>
          <p:cNvSpPr txBox="1"/>
          <p:nvPr/>
        </p:nvSpPr>
        <p:spPr>
          <a:xfrm>
            <a:off x="2208619" y="5903507"/>
            <a:ext cx="5912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trike="sngStrike" dirty="0"/>
              <a:t>3. Action</a:t>
            </a:r>
            <a:r>
              <a:rPr lang="ko-KR" altLang="en-US" strike="sngStrike" dirty="0"/>
              <a:t>을 임의의 선형모델로 바꾸어 </a:t>
            </a:r>
            <a:r>
              <a:rPr lang="en-US" altLang="ko-KR" strike="sngStrike" dirty="0"/>
              <a:t>DQN</a:t>
            </a:r>
            <a:r>
              <a:rPr lang="ko-KR" altLang="en-US" strike="sngStrike" dirty="0"/>
              <a:t>구현 시도</a:t>
            </a:r>
          </a:p>
        </p:txBody>
      </p:sp>
    </p:spTree>
    <p:extLst>
      <p:ext uri="{BB962C8B-B14F-4D97-AF65-F5344CB8AC3E}">
        <p14:creationId xmlns:p14="http://schemas.microsoft.com/office/powerpoint/2010/main" val="4242607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02E29B6-315B-4A61-ADEC-42279D35B473}"/>
              </a:ext>
            </a:extLst>
          </p:cNvPr>
          <p:cNvSpPr/>
          <p:nvPr/>
        </p:nvSpPr>
        <p:spPr>
          <a:xfrm>
            <a:off x="0" y="0"/>
            <a:ext cx="18723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B083B4-6A84-4C35-865D-5A3922698574}"/>
              </a:ext>
            </a:extLst>
          </p:cNvPr>
          <p:cNvSpPr txBox="1"/>
          <p:nvPr/>
        </p:nvSpPr>
        <p:spPr>
          <a:xfrm>
            <a:off x="0" y="19847"/>
            <a:ext cx="1774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Open ai gym</a:t>
            </a:r>
          </a:p>
          <a:p>
            <a:r>
              <a:rPr lang="en-US" altLang="ko-KR" sz="2000" b="1" dirty="0" err="1">
                <a:solidFill>
                  <a:schemeClr val="bg1"/>
                </a:solidFill>
              </a:rPr>
              <a:t>CarRacing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FE3FA4-9BC7-4C7E-B7F6-19249E165277}"/>
              </a:ext>
            </a:extLst>
          </p:cNvPr>
          <p:cNvSpPr txBox="1"/>
          <p:nvPr/>
        </p:nvSpPr>
        <p:spPr>
          <a:xfrm>
            <a:off x="1967763" y="743965"/>
            <a:ext cx="8996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State</a:t>
            </a:r>
            <a:r>
              <a:rPr lang="ko-KR" altLang="en-US" dirty="0"/>
              <a:t>가 픽셀단위의 이미지 정보라 </a:t>
            </a:r>
            <a:r>
              <a:rPr lang="en-US" altLang="ko-KR" dirty="0"/>
              <a:t>CNN</a:t>
            </a:r>
            <a:r>
              <a:rPr lang="ko-KR" altLang="en-US" dirty="0"/>
              <a:t>을 이용해 </a:t>
            </a:r>
            <a:r>
              <a:rPr lang="en-US" altLang="ko-KR" dirty="0"/>
              <a:t>DDPG </a:t>
            </a:r>
            <a:r>
              <a:rPr lang="ko-KR" altLang="en-US" dirty="0"/>
              <a:t>알고리즘을 구현 시도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054D49-CA5D-4FD0-817D-DFBF8B895771}"/>
              </a:ext>
            </a:extLst>
          </p:cNvPr>
          <p:cNvSpPr/>
          <p:nvPr/>
        </p:nvSpPr>
        <p:spPr>
          <a:xfrm>
            <a:off x="2223082" y="4505064"/>
            <a:ext cx="286021" cy="2071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정육면체 1">
            <a:extLst>
              <a:ext uri="{FF2B5EF4-FFF2-40B4-BE49-F238E27FC236}">
                <a16:creationId xmlns:a16="http://schemas.microsoft.com/office/drawing/2014/main" id="{B81F18E2-CE00-4C06-817C-85EF03273BD8}"/>
              </a:ext>
            </a:extLst>
          </p:cNvPr>
          <p:cNvSpPr/>
          <p:nvPr/>
        </p:nvSpPr>
        <p:spPr>
          <a:xfrm>
            <a:off x="2550254" y="2104371"/>
            <a:ext cx="1077578" cy="2836201"/>
          </a:xfrm>
          <a:prstGeom prst="cube">
            <a:avLst>
              <a:gd name="adj" fmla="val 810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2576E1-B9E4-4571-B180-187C99672B61}"/>
              </a:ext>
            </a:extLst>
          </p:cNvPr>
          <p:cNvSpPr txBox="1"/>
          <p:nvPr/>
        </p:nvSpPr>
        <p:spPr>
          <a:xfrm>
            <a:off x="2149261" y="3980874"/>
            <a:ext cx="415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96</a:t>
            </a:r>
            <a:endParaRPr lang="ko-KR" alt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3FB112-286D-449B-AEEB-3F9EFCCF4976}"/>
              </a:ext>
            </a:extLst>
          </p:cNvPr>
          <p:cNvSpPr txBox="1"/>
          <p:nvPr/>
        </p:nvSpPr>
        <p:spPr>
          <a:xfrm>
            <a:off x="2691744" y="2201624"/>
            <a:ext cx="415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96</a:t>
            </a:r>
            <a:endParaRPr lang="ko-KR" alt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A915E3-6A94-4A82-A112-4E005ED7D559}"/>
              </a:ext>
            </a:extLst>
          </p:cNvPr>
          <p:cNvSpPr txBox="1"/>
          <p:nvPr/>
        </p:nvSpPr>
        <p:spPr>
          <a:xfrm>
            <a:off x="2440881" y="5028606"/>
            <a:ext cx="415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3</a:t>
            </a:r>
            <a:endParaRPr lang="ko-KR" altLang="en-US" sz="1600" dirty="0"/>
          </a:p>
        </p:txBody>
      </p:sp>
      <p:sp>
        <p:nvSpPr>
          <p:cNvPr id="4" name="평행 사변형 3">
            <a:extLst>
              <a:ext uri="{FF2B5EF4-FFF2-40B4-BE49-F238E27FC236}">
                <a16:creationId xmlns:a16="http://schemas.microsoft.com/office/drawing/2014/main" id="{F0367E36-C62C-4C5C-8CDB-487D54FACEF6}"/>
              </a:ext>
            </a:extLst>
          </p:cNvPr>
          <p:cNvSpPr/>
          <p:nvPr/>
        </p:nvSpPr>
        <p:spPr>
          <a:xfrm rot="8177163">
            <a:off x="2520590" y="3097755"/>
            <a:ext cx="777492" cy="443976"/>
          </a:xfrm>
          <a:prstGeom prst="parallelogram">
            <a:avLst>
              <a:gd name="adj" fmla="val 96526"/>
            </a:avLst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D13E72-7FA7-40D3-875F-EE515E1B3AFB}"/>
              </a:ext>
            </a:extLst>
          </p:cNvPr>
          <p:cNvSpPr txBox="1"/>
          <p:nvPr/>
        </p:nvSpPr>
        <p:spPr>
          <a:xfrm>
            <a:off x="2787659" y="3642320"/>
            <a:ext cx="415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9</a:t>
            </a:r>
            <a:endParaRPr lang="ko-KR" alt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703491-2F40-42A6-A741-AD2A723EC4F0}"/>
              </a:ext>
            </a:extLst>
          </p:cNvPr>
          <p:cNvSpPr txBox="1"/>
          <p:nvPr/>
        </p:nvSpPr>
        <p:spPr>
          <a:xfrm>
            <a:off x="2987672" y="2986052"/>
            <a:ext cx="415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9</a:t>
            </a:r>
            <a:endParaRPr lang="ko-KR" altLang="en-US" sz="1600" dirty="0"/>
          </a:p>
        </p:txBody>
      </p:sp>
      <p:sp>
        <p:nvSpPr>
          <p:cNvPr id="20" name="정육면체 19">
            <a:extLst>
              <a:ext uri="{FF2B5EF4-FFF2-40B4-BE49-F238E27FC236}">
                <a16:creationId xmlns:a16="http://schemas.microsoft.com/office/drawing/2014/main" id="{6DF5F284-A124-47A6-9135-EB70FA9AAB93}"/>
              </a:ext>
            </a:extLst>
          </p:cNvPr>
          <p:cNvSpPr/>
          <p:nvPr/>
        </p:nvSpPr>
        <p:spPr>
          <a:xfrm>
            <a:off x="3874347" y="2663748"/>
            <a:ext cx="1172460" cy="2006959"/>
          </a:xfrm>
          <a:prstGeom prst="cube">
            <a:avLst>
              <a:gd name="adj" fmla="val 51907"/>
            </a:avLst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80FDAC-6FFC-408A-BD85-7D32C5EF2327}"/>
              </a:ext>
            </a:extLst>
          </p:cNvPr>
          <p:cNvSpPr txBox="1"/>
          <p:nvPr/>
        </p:nvSpPr>
        <p:spPr>
          <a:xfrm>
            <a:off x="3929963" y="4636021"/>
            <a:ext cx="415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6</a:t>
            </a:r>
            <a:endParaRPr lang="ko-KR" altLang="en-US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778C31-260B-4ADE-A417-686769697904}"/>
              </a:ext>
            </a:extLst>
          </p:cNvPr>
          <p:cNvSpPr txBox="1"/>
          <p:nvPr/>
        </p:nvSpPr>
        <p:spPr>
          <a:xfrm>
            <a:off x="3847584" y="2644068"/>
            <a:ext cx="415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88</a:t>
            </a:r>
            <a:endParaRPr lang="ko-KR" alt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184A8F-5D61-43F4-B1BF-916340902DA7}"/>
              </a:ext>
            </a:extLst>
          </p:cNvPr>
          <p:cNvSpPr txBox="1"/>
          <p:nvPr/>
        </p:nvSpPr>
        <p:spPr>
          <a:xfrm>
            <a:off x="3470033" y="3980874"/>
            <a:ext cx="415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88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09009C-943D-4FFC-ADCF-81A0549CB8E6}"/>
              </a:ext>
            </a:extLst>
          </p:cNvPr>
          <p:cNvSpPr txBox="1"/>
          <p:nvPr/>
        </p:nvSpPr>
        <p:spPr>
          <a:xfrm>
            <a:off x="2965407" y="4690387"/>
            <a:ext cx="96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CONV1(</a:t>
            </a:r>
            <a:r>
              <a:rPr lang="en-US" altLang="ko-KR" dirty="0" err="1"/>
              <a:t>ReLU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CD8393-5999-47BC-97B0-E23A23699BD3}"/>
              </a:ext>
            </a:extLst>
          </p:cNvPr>
          <p:cNvSpPr txBox="1"/>
          <p:nvPr/>
        </p:nvSpPr>
        <p:spPr>
          <a:xfrm>
            <a:off x="4550874" y="4645631"/>
            <a:ext cx="1019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Max_</a:t>
            </a:r>
          </a:p>
          <a:p>
            <a:pPr algn="ctr"/>
            <a:r>
              <a:rPr lang="en-US" altLang="ko-KR" dirty="0"/>
              <a:t>Pooling</a:t>
            </a:r>
          </a:p>
          <a:p>
            <a:pPr algn="ctr"/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25" name="정육면체 24">
            <a:extLst>
              <a:ext uri="{FF2B5EF4-FFF2-40B4-BE49-F238E27FC236}">
                <a16:creationId xmlns:a16="http://schemas.microsoft.com/office/drawing/2014/main" id="{655BCC64-B550-4FBA-9A3B-F7A98B8DA87D}"/>
              </a:ext>
            </a:extLst>
          </p:cNvPr>
          <p:cNvSpPr/>
          <p:nvPr/>
        </p:nvSpPr>
        <p:spPr>
          <a:xfrm>
            <a:off x="5355657" y="3140050"/>
            <a:ext cx="731486" cy="1252122"/>
          </a:xfrm>
          <a:prstGeom prst="cube">
            <a:avLst>
              <a:gd name="adj" fmla="val 51907"/>
            </a:avLst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A2D0A7-A4DF-4D4C-BC77-0A9E72BFE91E}"/>
              </a:ext>
            </a:extLst>
          </p:cNvPr>
          <p:cNvSpPr txBox="1"/>
          <p:nvPr/>
        </p:nvSpPr>
        <p:spPr>
          <a:xfrm>
            <a:off x="5355657" y="4361248"/>
            <a:ext cx="415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6</a:t>
            </a:r>
            <a:endParaRPr lang="ko-KR" alt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2F7D38-6241-4286-B7E8-EA83C9411890}"/>
              </a:ext>
            </a:extLst>
          </p:cNvPr>
          <p:cNvSpPr txBox="1"/>
          <p:nvPr/>
        </p:nvSpPr>
        <p:spPr>
          <a:xfrm>
            <a:off x="4994412" y="3851483"/>
            <a:ext cx="415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44</a:t>
            </a:r>
            <a:endParaRPr lang="ko-KR" altLang="en-US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AF8D61-606A-464D-BD88-16F7A5986FC7}"/>
              </a:ext>
            </a:extLst>
          </p:cNvPr>
          <p:cNvSpPr txBox="1"/>
          <p:nvPr/>
        </p:nvSpPr>
        <p:spPr>
          <a:xfrm>
            <a:off x="5269284" y="3076340"/>
            <a:ext cx="415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44</a:t>
            </a:r>
            <a:endParaRPr lang="ko-KR" altLang="en-US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E1BDEA-8EEC-4C9D-B58A-47A155CE12D0}"/>
              </a:ext>
            </a:extLst>
          </p:cNvPr>
          <p:cNvSpPr txBox="1"/>
          <p:nvPr/>
        </p:nvSpPr>
        <p:spPr>
          <a:xfrm>
            <a:off x="5554486" y="4861896"/>
            <a:ext cx="729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CONV2</a:t>
            </a:r>
          </a:p>
          <a:p>
            <a:pPr algn="ctr"/>
            <a:r>
              <a:rPr lang="en-US" altLang="ko-KR" sz="1200" dirty="0"/>
              <a:t>(</a:t>
            </a:r>
            <a:r>
              <a:rPr lang="en-US" altLang="ko-KR" sz="1200" dirty="0" err="1"/>
              <a:t>ReLU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9A0D34-AFB1-4559-8BA8-ED260BB1E66E}"/>
              </a:ext>
            </a:extLst>
          </p:cNvPr>
          <p:cNvSpPr txBox="1"/>
          <p:nvPr/>
        </p:nvSpPr>
        <p:spPr>
          <a:xfrm>
            <a:off x="6087143" y="4769562"/>
            <a:ext cx="855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Max_</a:t>
            </a:r>
          </a:p>
          <a:p>
            <a:pPr algn="ctr"/>
            <a:r>
              <a:rPr lang="en-US" altLang="ko-KR" sz="1200" dirty="0"/>
              <a:t>Pooling</a:t>
            </a:r>
          </a:p>
          <a:p>
            <a:pPr algn="ctr"/>
            <a:r>
              <a:rPr lang="en-US" altLang="ko-KR" sz="1200" dirty="0"/>
              <a:t>(2)</a:t>
            </a:r>
            <a:endParaRPr lang="ko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FD1B2A-CF68-4223-AF5F-1C8A37CC555E}"/>
              </a:ext>
            </a:extLst>
          </p:cNvPr>
          <p:cNvSpPr txBox="1"/>
          <p:nvPr/>
        </p:nvSpPr>
        <p:spPr>
          <a:xfrm>
            <a:off x="6722632" y="4861896"/>
            <a:ext cx="729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CONV3</a:t>
            </a:r>
          </a:p>
          <a:p>
            <a:pPr algn="ctr"/>
            <a:r>
              <a:rPr lang="en-US" altLang="ko-KR" sz="1200" dirty="0"/>
              <a:t>(</a:t>
            </a:r>
            <a:r>
              <a:rPr lang="en-US" altLang="ko-KR" sz="1200" dirty="0" err="1"/>
              <a:t>ReLU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96C64D-75B8-4EC3-8279-419165AF2E8C}"/>
              </a:ext>
            </a:extLst>
          </p:cNvPr>
          <p:cNvSpPr txBox="1"/>
          <p:nvPr/>
        </p:nvSpPr>
        <p:spPr>
          <a:xfrm>
            <a:off x="7255289" y="4769562"/>
            <a:ext cx="855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Max_</a:t>
            </a:r>
          </a:p>
          <a:p>
            <a:pPr algn="ctr"/>
            <a:r>
              <a:rPr lang="en-US" altLang="ko-KR" sz="1200" dirty="0"/>
              <a:t>Pooling</a:t>
            </a:r>
          </a:p>
          <a:p>
            <a:pPr algn="ctr"/>
            <a:r>
              <a:rPr lang="en-US" altLang="ko-KR" sz="1200" dirty="0"/>
              <a:t>(2)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A4F84F-5E3D-4E32-9E29-5695EB5D79ED}"/>
              </a:ext>
            </a:extLst>
          </p:cNvPr>
          <p:cNvSpPr txBox="1"/>
          <p:nvPr/>
        </p:nvSpPr>
        <p:spPr>
          <a:xfrm>
            <a:off x="5992612" y="3563833"/>
            <a:ext cx="1497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…</a:t>
            </a:r>
            <a:endParaRPr lang="ko-KR" altLang="en-US" sz="3200" dirty="0"/>
          </a:p>
        </p:txBody>
      </p:sp>
      <p:sp>
        <p:nvSpPr>
          <p:cNvPr id="34" name="정육면체 33">
            <a:extLst>
              <a:ext uri="{FF2B5EF4-FFF2-40B4-BE49-F238E27FC236}">
                <a16:creationId xmlns:a16="http://schemas.microsoft.com/office/drawing/2014/main" id="{9C9A3310-9D4B-4970-8576-F3141A74E5CE}"/>
              </a:ext>
            </a:extLst>
          </p:cNvPr>
          <p:cNvSpPr/>
          <p:nvPr/>
        </p:nvSpPr>
        <p:spPr>
          <a:xfrm>
            <a:off x="7490477" y="3429000"/>
            <a:ext cx="1295048" cy="679537"/>
          </a:xfrm>
          <a:prstGeom prst="cube">
            <a:avLst>
              <a:gd name="adj" fmla="val 31104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1EB737A-073C-418E-A2B6-0A018B406494}"/>
              </a:ext>
            </a:extLst>
          </p:cNvPr>
          <p:cNvSpPr txBox="1"/>
          <p:nvPr/>
        </p:nvSpPr>
        <p:spPr>
          <a:xfrm>
            <a:off x="7844126" y="4233758"/>
            <a:ext cx="415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16</a:t>
            </a:r>
            <a:endParaRPr lang="ko-KR" altLang="en-US" sz="1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7374BF-1319-48B1-BACB-BBBE3E029464}"/>
              </a:ext>
            </a:extLst>
          </p:cNvPr>
          <p:cNvSpPr txBox="1"/>
          <p:nvPr/>
        </p:nvSpPr>
        <p:spPr>
          <a:xfrm>
            <a:off x="7127114" y="3771350"/>
            <a:ext cx="415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5</a:t>
            </a:r>
            <a:endParaRPr lang="ko-KR" altLang="en-US" sz="1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0D3AA6F-771D-4A25-85D9-737208F6597E}"/>
              </a:ext>
            </a:extLst>
          </p:cNvPr>
          <p:cNvSpPr txBox="1"/>
          <p:nvPr/>
        </p:nvSpPr>
        <p:spPr>
          <a:xfrm>
            <a:off x="7274281" y="3281548"/>
            <a:ext cx="415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5</a:t>
            </a:r>
            <a:endParaRPr lang="ko-KR" altLang="en-US" sz="1600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00ADD25-4513-422D-9579-E8F8EC42B961}"/>
              </a:ext>
            </a:extLst>
          </p:cNvPr>
          <p:cNvCxnSpPr/>
          <p:nvPr/>
        </p:nvCxnSpPr>
        <p:spPr>
          <a:xfrm flipV="1">
            <a:off x="8555277" y="2768252"/>
            <a:ext cx="688931" cy="87406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23483D3-9A48-4B35-8954-E898817D74AA}"/>
              </a:ext>
            </a:extLst>
          </p:cNvPr>
          <p:cNvCxnSpPr>
            <a:cxnSpLocks/>
          </p:cNvCxnSpPr>
          <p:nvPr/>
        </p:nvCxnSpPr>
        <p:spPr>
          <a:xfrm flipV="1">
            <a:off x="8785525" y="2779248"/>
            <a:ext cx="458683" cy="66961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BFAB3E76-5569-48D6-BA93-84B2035EEBDB}"/>
              </a:ext>
            </a:extLst>
          </p:cNvPr>
          <p:cNvCxnSpPr>
            <a:cxnSpLocks/>
          </p:cNvCxnSpPr>
          <p:nvPr/>
        </p:nvCxnSpPr>
        <p:spPr>
          <a:xfrm>
            <a:off x="8793610" y="3874896"/>
            <a:ext cx="458683" cy="63016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B2A9577-44A9-4063-82E4-A268EBC4E9CD}"/>
              </a:ext>
            </a:extLst>
          </p:cNvPr>
          <p:cNvCxnSpPr>
            <a:cxnSpLocks/>
          </p:cNvCxnSpPr>
          <p:nvPr/>
        </p:nvCxnSpPr>
        <p:spPr>
          <a:xfrm>
            <a:off x="8555277" y="4077043"/>
            <a:ext cx="688931" cy="428021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C164C21-9143-47A7-A762-EDCF9E95CBE7}"/>
              </a:ext>
            </a:extLst>
          </p:cNvPr>
          <p:cNvSpPr/>
          <p:nvPr/>
        </p:nvSpPr>
        <p:spPr>
          <a:xfrm>
            <a:off x="9244208" y="2768252"/>
            <a:ext cx="275573" cy="17536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78C88FA-67D7-4201-B8B6-2B29697A8723}"/>
              </a:ext>
            </a:extLst>
          </p:cNvPr>
          <p:cNvSpPr txBox="1"/>
          <p:nvPr/>
        </p:nvSpPr>
        <p:spPr>
          <a:xfrm>
            <a:off x="9192296" y="4556932"/>
            <a:ext cx="1340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Fully-connected</a:t>
            </a:r>
          </a:p>
          <a:p>
            <a:pPr algn="ctr"/>
            <a:r>
              <a:rPr lang="en-US" altLang="ko-KR" dirty="0"/>
              <a:t>layer1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9CCAFEB-ACA5-4E41-9529-43332DF6ED07}"/>
              </a:ext>
            </a:extLst>
          </p:cNvPr>
          <p:cNvSpPr txBox="1"/>
          <p:nvPr/>
        </p:nvSpPr>
        <p:spPr>
          <a:xfrm>
            <a:off x="10285369" y="4628496"/>
            <a:ext cx="670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FC</a:t>
            </a:r>
          </a:p>
          <a:p>
            <a:pPr algn="ctr"/>
            <a:r>
              <a:rPr lang="en-US" altLang="ko-KR" sz="1000" dirty="0"/>
              <a:t>layer2</a:t>
            </a:r>
            <a:endParaRPr lang="ko-KR" altLang="en-US" sz="1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E42C415-A03A-4921-A425-0547DBA80CCB}"/>
              </a:ext>
            </a:extLst>
          </p:cNvPr>
          <p:cNvSpPr txBox="1"/>
          <p:nvPr/>
        </p:nvSpPr>
        <p:spPr>
          <a:xfrm>
            <a:off x="10680665" y="4628496"/>
            <a:ext cx="670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FC</a:t>
            </a:r>
          </a:p>
          <a:p>
            <a:pPr algn="ctr"/>
            <a:r>
              <a:rPr lang="en-US" altLang="ko-KR" sz="1000" dirty="0"/>
              <a:t>layer3</a:t>
            </a:r>
            <a:endParaRPr lang="ko-KR" altLang="en-US" sz="1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9A0BCB4-5E21-4F62-BE62-EA66A7D26927}"/>
              </a:ext>
            </a:extLst>
          </p:cNvPr>
          <p:cNvSpPr txBox="1"/>
          <p:nvPr/>
        </p:nvSpPr>
        <p:spPr>
          <a:xfrm>
            <a:off x="11062883" y="4628496"/>
            <a:ext cx="670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FC</a:t>
            </a:r>
          </a:p>
          <a:p>
            <a:pPr algn="ctr"/>
            <a:r>
              <a:rPr lang="en-US" altLang="ko-KR" sz="1000" dirty="0"/>
              <a:t>layer4</a:t>
            </a:r>
            <a:endParaRPr lang="ko-KR" altLang="en-US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B5E0F0A-D7A4-4EE5-B205-C6AC64E0031A}"/>
              </a:ext>
            </a:extLst>
          </p:cNvPr>
          <p:cNvSpPr txBox="1"/>
          <p:nvPr/>
        </p:nvSpPr>
        <p:spPr>
          <a:xfrm>
            <a:off x="9170538" y="3536422"/>
            <a:ext cx="4586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400</a:t>
            </a:r>
            <a:endParaRPr lang="ko-KR" altLang="en-US" sz="11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005DD06-02CD-4F22-9D6A-7A2FCE4425A8}"/>
              </a:ext>
            </a:extLst>
          </p:cNvPr>
          <p:cNvSpPr/>
          <p:nvPr/>
        </p:nvSpPr>
        <p:spPr>
          <a:xfrm>
            <a:off x="10042739" y="3005443"/>
            <a:ext cx="237208" cy="139759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3059DBD-3405-4A42-B031-05710042C7E1}"/>
              </a:ext>
            </a:extLst>
          </p:cNvPr>
          <p:cNvSpPr txBox="1"/>
          <p:nvPr/>
        </p:nvSpPr>
        <p:spPr>
          <a:xfrm>
            <a:off x="9959517" y="3589873"/>
            <a:ext cx="4586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300</a:t>
            </a:r>
            <a:endParaRPr lang="ko-KR" altLang="en-US" sz="11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E390C37-419B-435F-94E2-43F05FCA70EB}"/>
              </a:ext>
            </a:extLst>
          </p:cNvPr>
          <p:cNvSpPr/>
          <p:nvPr/>
        </p:nvSpPr>
        <p:spPr>
          <a:xfrm>
            <a:off x="10713114" y="3343416"/>
            <a:ext cx="237208" cy="7433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9023EBE-79BF-4804-9A29-9765C5706760}"/>
              </a:ext>
            </a:extLst>
          </p:cNvPr>
          <p:cNvSpPr txBox="1"/>
          <p:nvPr/>
        </p:nvSpPr>
        <p:spPr>
          <a:xfrm>
            <a:off x="10622294" y="3589873"/>
            <a:ext cx="4586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150</a:t>
            </a:r>
            <a:endParaRPr lang="ko-KR" altLang="en-US" sz="11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AE207B3-FA55-41CD-882D-AFF64D62455B}"/>
              </a:ext>
            </a:extLst>
          </p:cNvPr>
          <p:cNvSpPr/>
          <p:nvPr/>
        </p:nvSpPr>
        <p:spPr>
          <a:xfrm>
            <a:off x="11252318" y="3442770"/>
            <a:ext cx="231916" cy="5314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E2AB0C0-BFC6-44E9-AA9A-F27D3053DC37}"/>
              </a:ext>
            </a:extLst>
          </p:cNvPr>
          <p:cNvSpPr txBox="1"/>
          <p:nvPr/>
        </p:nvSpPr>
        <p:spPr>
          <a:xfrm>
            <a:off x="11161498" y="3589873"/>
            <a:ext cx="4586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100</a:t>
            </a:r>
            <a:endParaRPr lang="ko-KR" altLang="en-US" sz="1100" dirty="0"/>
          </a:p>
        </p:txBody>
      </p: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61C68952-785C-4AE9-88C3-54E499EBAA9D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11620181" y="3720678"/>
            <a:ext cx="302611" cy="2409215"/>
          </a:xfrm>
          <a:prstGeom prst="bentConnector3">
            <a:avLst>
              <a:gd name="adj1" fmla="val 1755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그림 66">
            <a:extLst>
              <a:ext uri="{FF2B5EF4-FFF2-40B4-BE49-F238E27FC236}">
                <a16:creationId xmlns:a16="http://schemas.microsoft.com/office/drawing/2014/main" id="{2DA88502-49B3-4A2D-962F-D0ABF085AB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940" y="5878079"/>
            <a:ext cx="4960411" cy="436795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765CA183-03BE-4838-B428-79CA698B34EF}"/>
              </a:ext>
            </a:extLst>
          </p:cNvPr>
          <p:cNvSpPr txBox="1"/>
          <p:nvPr/>
        </p:nvSpPr>
        <p:spPr>
          <a:xfrm>
            <a:off x="8812883" y="6328880"/>
            <a:ext cx="163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7183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3146</TotalTime>
  <Words>167</Words>
  <Application>Microsoft Office PowerPoint</Application>
  <PresentationFormat>와이드스크린</PresentationFormat>
  <Paragraphs>57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ICSL</dc:creator>
  <cp:lastModifiedBy>전상은</cp:lastModifiedBy>
  <cp:revision>72</cp:revision>
  <dcterms:created xsi:type="dcterms:W3CDTF">2019-05-08T04:21:03Z</dcterms:created>
  <dcterms:modified xsi:type="dcterms:W3CDTF">2019-09-05T10:00:39Z</dcterms:modified>
</cp:coreProperties>
</file>