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1" r:id="rId3"/>
    <p:sldId id="300" r:id="rId4"/>
    <p:sldId id="311" r:id="rId5"/>
    <p:sldId id="316" r:id="rId6"/>
    <p:sldId id="312" r:id="rId7"/>
    <p:sldId id="314" r:id="rId8"/>
    <p:sldId id="315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0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307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15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98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4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34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55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9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85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4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0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BB9-D4C0-45BB-9840-8BDDEB69288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A2E2-4B19-42A4-B8DD-5E7422CFAC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8EEFD7-FFBF-45AA-A061-2E5377BA51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631D018-56C4-46CF-88A3-39BEB776E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4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1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27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02.png"/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08.png"/><Relationship Id="rId10" Type="http://schemas.openxmlformats.org/officeDocument/2006/relationships/image" Target="../media/image147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Relationship Id="rId1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CB0CF-4E18-41FD-82E1-180D45653FFD}"/>
              </a:ext>
            </a:extLst>
          </p:cNvPr>
          <p:cNvSpPr txBox="1"/>
          <p:nvPr/>
        </p:nvSpPr>
        <p:spPr>
          <a:xfrm>
            <a:off x="339754" y="2373561"/>
            <a:ext cx="880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latinLnBrk="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Reinforcement Learning for 5G Networks:</a:t>
            </a:r>
          </a:p>
          <a:p>
            <a:pPr algn="ctr" defTabSz="685800" latinLnBrk="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Joint Beamforming, Power Control, and</a:t>
            </a:r>
          </a:p>
          <a:p>
            <a:pPr algn="ctr" defTabSz="685800" latinLnBrk="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Interference Coordination</a:t>
            </a:r>
            <a:endParaRPr lang="ko-KR" alt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92865-6E97-4709-BE30-6038078CC8B7}"/>
              </a:ext>
            </a:extLst>
          </p:cNvPr>
          <p:cNvSpPr txBox="1"/>
          <p:nvPr/>
        </p:nvSpPr>
        <p:spPr>
          <a:xfrm>
            <a:off x="339755" y="942178"/>
            <a:ext cx="487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IEEE TRANSACTIONS ON COMMUNICATIONS, VOL. 68, NO. 3, MARCH 2020</a:t>
            </a:r>
            <a:endParaRPr lang="ko-KR" altLang="en-US" sz="1050" i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BD9A7-D95F-42DF-A935-879459D9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17" y="3660944"/>
            <a:ext cx="5267757" cy="4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&amp; 2.1 </a:t>
            </a:r>
            <a:r>
              <a:rPr lang="en-US" altLang="ko-KR" dirty="0" err="1"/>
              <a:t>Physicla</a:t>
            </a:r>
            <a:r>
              <a:rPr lang="en-US" altLang="ko-KR" dirty="0"/>
              <a:t> modeling for wireless channels (</a:t>
            </a:r>
            <a:r>
              <a:rPr lang="ko-KR" altLang="en-US" dirty="0"/>
              <a:t>전자기장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121442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시작하기 전</a:t>
            </a:r>
            <a:r>
              <a:rPr lang="en-US" altLang="ko-KR" dirty="0"/>
              <a:t>… 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29190" y="2000240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Large scale fading</a:t>
            </a:r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거리로 인한 </a:t>
            </a:r>
            <a:r>
              <a:rPr lang="en-US" altLang="ko-KR" sz="1400" dirty="0" err="1"/>
              <a:t>pathloss</a:t>
            </a:r>
            <a:r>
              <a:rPr lang="en-US" altLang="ko-KR" sz="1400" dirty="0"/>
              <a:t> + Shadowing</a:t>
            </a:r>
          </a:p>
          <a:p>
            <a:r>
              <a:rPr lang="ko-KR" altLang="en-US" sz="1400" dirty="0"/>
              <a:t>건물</a:t>
            </a:r>
            <a:r>
              <a:rPr lang="en-US" altLang="ko-KR" sz="1400" dirty="0"/>
              <a:t>, </a:t>
            </a:r>
            <a:r>
              <a:rPr lang="ko-KR" altLang="en-US" sz="1400" dirty="0"/>
              <a:t>언덕과 같은 물체에 대한 방해</a:t>
            </a:r>
          </a:p>
        </p:txBody>
      </p:sp>
      <p:pic>
        <p:nvPicPr>
          <p:cNvPr id="1030" name="Picture 6" descr="5G Radio Measurement Analy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3894523" cy="1857388"/>
          </a:xfrm>
          <a:prstGeom prst="rect">
            <a:avLst/>
          </a:prstGeom>
          <a:noFill/>
        </p:spPr>
      </p:pic>
      <p:pic>
        <p:nvPicPr>
          <p:cNvPr id="1032" name="Picture 8" descr="Plot Large scale and Small scale fading with Tikz - TeX - LaTeX Stack  Exchan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857628"/>
            <a:ext cx="4059247" cy="271464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929158" y="3000372"/>
            <a:ext cx="421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Small scale fading</a:t>
            </a:r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거리로 인한 </a:t>
            </a:r>
            <a:r>
              <a:rPr lang="en-US" altLang="ko-KR" sz="1400" dirty="0" err="1"/>
              <a:t>pathloss</a:t>
            </a:r>
            <a:r>
              <a:rPr lang="en-US" altLang="ko-KR" sz="1400" dirty="0"/>
              <a:t> + Shadowing + Multipath</a:t>
            </a:r>
          </a:p>
          <a:p>
            <a:r>
              <a:rPr lang="ko-KR" altLang="en-US" sz="1400" dirty="0"/>
              <a:t>물리적인 감쇄 뿐만 아니라 다중경로 감쇄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Doppler Shift </a:t>
            </a:r>
            <a:r>
              <a:rPr lang="ko-KR" altLang="en-US" sz="1400" dirty="0"/>
              <a:t>영향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158" y="4357694"/>
            <a:ext cx="42148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* </a:t>
            </a:r>
            <a:r>
              <a:rPr lang="ko-KR" altLang="en-US" sz="1100" dirty="0"/>
              <a:t>참고</a:t>
            </a:r>
            <a:endParaRPr lang="en-US" altLang="ko-KR" sz="1100" dirty="0"/>
          </a:p>
          <a:p>
            <a:r>
              <a:rPr lang="en-US" altLang="ko-KR" sz="1100" dirty="0" err="1"/>
              <a:t>Pathloss</a:t>
            </a:r>
            <a:r>
              <a:rPr lang="en-US" altLang="ko-KR" sz="1100" dirty="0"/>
              <a:t> : </a:t>
            </a:r>
            <a:r>
              <a:rPr lang="ko-KR" altLang="en-US" sz="1100" dirty="0"/>
              <a:t>거리에 따른 감쇄</a:t>
            </a:r>
            <a:endParaRPr lang="en-US" altLang="ko-KR" sz="1100" dirty="0"/>
          </a:p>
          <a:p>
            <a:r>
              <a:rPr lang="en-US" altLang="ko-KR" sz="1100" dirty="0"/>
              <a:t>Shadowing : </a:t>
            </a:r>
            <a:r>
              <a:rPr lang="ko-KR" altLang="en-US" sz="1100" dirty="0"/>
              <a:t>물리적인 장애물</a:t>
            </a:r>
            <a:endParaRPr lang="en-US" altLang="ko-KR" sz="1100" dirty="0"/>
          </a:p>
          <a:p>
            <a:r>
              <a:rPr lang="en-US" altLang="ko-KR" sz="1100" dirty="0"/>
              <a:t>Multipath : </a:t>
            </a:r>
            <a:r>
              <a:rPr lang="ko-KR" altLang="en-US" sz="1100" dirty="0"/>
              <a:t>다중 경로 </a:t>
            </a:r>
            <a:r>
              <a:rPr lang="en-US" altLang="ko-KR" sz="1100" dirty="0"/>
              <a:t>(</a:t>
            </a:r>
            <a:r>
              <a:rPr lang="ko-KR" altLang="en-US" sz="1100" dirty="0"/>
              <a:t>반사</a:t>
            </a:r>
            <a:r>
              <a:rPr lang="en-US" altLang="ko-KR" sz="1100" dirty="0"/>
              <a:t>, </a:t>
            </a:r>
            <a:r>
              <a:rPr lang="ko-KR" altLang="en-US" sz="1100" dirty="0"/>
              <a:t>회절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Doppler Shift : </a:t>
            </a:r>
            <a:endParaRPr lang="ko-KR" altLang="en-US" sz="1100" dirty="0"/>
          </a:p>
        </p:txBody>
      </p:sp>
      <p:pic>
        <p:nvPicPr>
          <p:cNvPr id="1034" name="Picture 10" descr="The Doppler Effect for Sou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17" y="5081582"/>
            <a:ext cx="2833725" cy="1715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&amp; 2.1 </a:t>
            </a:r>
            <a:r>
              <a:rPr lang="en-US" altLang="ko-KR" dirty="0" err="1"/>
              <a:t>Physicla</a:t>
            </a:r>
            <a:r>
              <a:rPr lang="en-US" altLang="ko-KR" dirty="0"/>
              <a:t> modeling for wireless channels (</a:t>
            </a:r>
            <a:r>
              <a:rPr lang="ko-KR" altLang="en-US" dirty="0"/>
              <a:t>전자기학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92867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어떤 내용인가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71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무선 통신 </a:t>
            </a:r>
            <a:r>
              <a:rPr lang="en-US" altLang="ko-KR" sz="1200" dirty="0">
                <a:sym typeface="Wingdings" pitchFamily="2" charset="2"/>
              </a:rPr>
              <a:t> </a:t>
            </a:r>
            <a:r>
              <a:rPr lang="ko-KR" altLang="en-US" sz="1200" dirty="0">
                <a:sym typeface="Wingdings" pitchFamily="2" charset="2"/>
              </a:rPr>
              <a:t>송신기와 수신기 사이의 전자기적 복사로 전송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38" y="3000372"/>
            <a:ext cx="578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전자기적 방정식을 풀 수만 있다면 송수신기 사이의 나쁜 영향을 찾아 낼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6386" name="Picture 2" descr="전기장과 자기장의 얼싸안기, 전자기파 그리고 빛 - 인저리타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857364"/>
            <a:ext cx="2143140" cy="962466"/>
          </a:xfrm>
          <a:prstGeom prst="rect">
            <a:avLst/>
          </a:prstGeom>
          <a:noFill/>
        </p:spPr>
      </p:pic>
      <p:grpSp>
        <p:nvGrpSpPr>
          <p:cNvPr id="32" name="그룹 31"/>
          <p:cNvGrpSpPr/>
          <p:nvPr/>
        </p:nvGrpSpPr>
        <p:grpSpPr>
          <a:xfrm>
            <a:off x="1500166" y="2071678"/>
            <a:ext cx="607859" cy="618800"/>
            <a:chOff x="1285852" y="2428868"/>
            <a:chExt cx="607859" cy="618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428728" y="2428868"/>
              <a:ext cx="376180" cy="378336"/>
              <a:chOff x="1409738" y="2500306"/>
              <a:chExt cx="590494" cy="593878"/>
            </a:xfrm>
          </p:grpSpPr>
          <p:sp>
            <p:nvSpPr>
              <p:cNvPr id="16" name="이등변 삼각형 15"/>
              <p:cNvSpPr/>
              <p:nvPr/>
            </p:nvSpPr>
            <p:spPr>
              <a:xfrm flipV="1">
                <a:off x="1643042" y="2500306"/>
                <a:ext cx="357190" cy="3079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8" name="직선 연결선 17"/>
              <p:cNvCxnSpPr>
                <a:stCxn id="16" idx="0"/>
              </p:cNvCxnSpPr>
              <p:nvPr/>
            </p:nvCxnSpPr>
            <p:spPr>
              <a:xfrm rot="5400000">
                <a:off x="1677624" y="2950171"/>
                <a:ext cx="285957" cy="2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409738" y="3073400"/>
                <a:ext cx="428628" cy="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/>
            <p:cNvSpPr/>
            <p:nvPr/>
          </p:nvSpPr>
          <p:spPr>
            <a:xfrm>
              <a:off x="1285852" y="278605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sym typeface="Wingdings" pitchFamily="2" charset="2"/>
                </a:rPr>
                <a:t>송신기</a:t>
              </a:r>
              <a:endParaRPr lang="ko-KR" altLang="en-US" sz="105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572000" y="2071678"/>
            <a:ext cx="607859" cy="618800"/>
            <a:chOff x="5214942" y="2428868"/>
            <a:chExt cx="607859" cy="618800"/>
          </a:xfrm>
        </p:grpSpPr>
        <p:grpSp>
          <p:nvGrpSpPr>
            <p:cNvPr id="26" name="그룹 25"/>
            <p:cNvGrpSpPr/>
            <p:nvPr/>
          </p:nvGrpSpPr>
          <p:grpSpPr>
            <a:xfrm flipH="1">
              <a:off x="5357818" y="2428868"/>
              <a:ext cx="376180" cy="378336"/>
              <a:chOff x="1409738" y="2500306"/>
              <a:chExt cx="590494" cy="593878"/>
            </a:xfrm>
          </p:grpSpPr>
          <p:sp>
            <p:nvSpPr>
              <p:cNvPr id="27" name="이등변 삼각형 26"/>
              <p:cNvSpPr/>
              <p:nvPr/>
            </p:nvSpPr>
            <p:spPr>
              <a:xfrm flipV="1">
                <a:off x="1643042" y="2500306"/>
                <a:ext cx="357190" cy="3079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8" name="직선 연결선 27"/>
              <p:cNvCxnSpPr>
                <a:stCxn id="27" idx="0"/>
              </p:cNvCxnSpPr>
              <p:nvPr/>
            </p:nvCxnSpPr>
            <p:spPr>
              <a:xfrm rot="5400000">
                <a:off x="1677624" y="2950171"/>
                <a:ext cx="285957" cy="2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1409738" y="3073400"/>
                <a:ext cx="428628" cy="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/>
          </p:nvSpPr>
          <p:spPr>
            <a:xfrm>
              <a:off x="5214942" y="278605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ym typeface="Wingdings" pitchFamily="2" charset="2"/>
                </a:rPr>
                <a:t>수신기</a:t>
              </a:r>
              <a:endParaRPr lang="ko-KR" altLang="en-US" sz="11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71604" y="3214686"/>
            <a:ext cx="578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itchFamily="2" charset="2"/>
              </a:rPr>
              <a:t> </a:t>
            </a:r>
            <a:r>
              <a:rPr lang="ko-KR" altLang="en-US" sz="1200" dirty="0"/>
              <a:t>그러나</a:t>
            </a:r>
            <a:r>
              <a:rPr lang="en-US" altLang="ko-KR" sz="1200" dirty="0"/>
              <a:t>… </a:t>
            </a:r>
            <a:r>
              <a:rPr lang="ko-KR" altLang="en-US" sz="1200" dirty="0"/>
              <a:t>너무 복잡하다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571604" y="3571876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무선 상황에 대한 현상에서 채널상태는 어떤지</a:t>
            </a:r>
            <a:r>
              <a:rPr lang="en-US" altLang="ko-KR" sz="1200" dirty="0"/>
              <a:t>? </a:t>
            </a:r>
            <a:r>
              <a:rPr lang="ko-KR" altLang="en-US" sz="1200" dirty="0"/>
              <a:t>어떻게 근사화할지</a:t>
            </a:r>
            <a:r>
              <a:rPr lang="en-US" altLang="ko-KR" sz="1200" dirty="0"/>
              <a:t>?</a:t>
            </a:r>
            <a:r>
              <a:rPr lang="ko-KR" altLang="en-US" sz="1200" dirty="0"/>
              <a:t> 알아야</a:t>
            </a:r>
            <a:endParaRPr lang="en-US" altLang="ko-KR" sz="1200" dirty="0"/>
          </a:p>
          <a:p>
            <a:r>
              <a:rPr lang="ko-KR" altLang="en-US" sz="1200" dirty="0"/>
              <a:t>효율적인 무선 네트워크 설계가 가능하다</a:t>
            </a:r>
            <a:r>
              <a:rPr lang="en-US" altLang="ko-KR" sz="1200" dirty="0"/>
              <a:t>. (BS</a:t>
            </a:r>
            <a:r>
              <a:rPr lang="ko-KR" altLang="en-US" sz="1200" dirty="0"/>
              <a:t>의 위치</a:t>
            </a:r>
            <a:r>
              <a:rPr lang="en-US" altLang="ko-KR" sz="1200" dirty="0"/>
              <a:t>, Power</a:t>
            </a:r>
            <a:r>
              <a:rPr lang="ko-KR" altLang="en-US" sz="1200" dirty="0"/>
              <a:t>세기</a:t>
            </a:r>
            <a:r>
              <a:rPr lang="en-US" altLang="ko-KR" sz="1200" dirty="0"/>
              <a:t>, de/modulation </a:t>
            </a:r>
            <a:r>
              <a:rPr lang="ko-KR" altLang="en-US" sz="1200" dirty="0"/>
              <a:t>결정 </a:t>
            </a:r>
            <a:r>
              <a:rPr lang="en-US" altLang="ko-KR" sz="1200" dirty="0"/>
              <a:t>…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2976" y="4214818"/>
            <a:ext cx="578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여러 이상적인 상황에서의 물리적 모델링을 제안한다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101017" y="4571555"/>
            <a:ext cx="1000132" cy="1357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1538" y="6000768"/>
            <a:ext cx="1071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altLang="ko-KR" sz="1050" dirty="0"/>
              <a:t>Free space </a:t>
            </a:r>
          </a:p>
          <a:p>
            <a:pPr marL="228600" indent="-228600" algn="ctr"/>
            <a:r>
              <a:rPr lang="en-US" altLang="ko-KR" sz="1050" dirty="0"/>
              <a:t>&amp; </a:t>
            </a:r>
          </a:p>
          <a:p>
            <a:pPr marL="228600" indent="-228600" algn="ctr"/>
            <a:r>
              <a:rPr lang="en-US" altLang="ko-KR" sz="1050" dirty="0"/>
              <a:t>Fixed antenna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143108" y="6000768"/>
            <a:ext cx="12144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altLang="ko-KR" sz="1050" dirty="0"/>
              <a:t>Free space </a:t>
            </a:r>
          </a:p>
          <a:p>
            <a:pPr marL="228600" indent="-228600" algn="ctr"/>
            <a:r>
              <a:rPr lang="en-US" altLang="ko-KR" sz="1050" dirty="0"/>
              <a:t>&amp; </a:t>
            </a:r>
          </a:p>
          <a:p>
            <a:pPr marL="228600" indent="-228600" algn="ctr"/>
            <a:r>
              <a:rPr lang="en-US" altLang="ko-KR" sz="1050" dirty="0"/>
              <a:t>Moving antenna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3428992" y="6000768"/>
            <a:ext cx="1071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altLang="ko-KR" sz="1050" dirty="0"/>
              <a:t>Reflecting wall</a:t>
            </a:r>
          </a:p>
          <a:p>
            <a:pPr marL="228600" indent="-228600" algn="ctr"/>
            <a:r>
              <a:rPr lang="en-US" altLang="ko-KR" sz="1050" dirty="0"/>
              <a:t>&amp; </a:t>
            </a:r>
          </a:p>
          <a:p>
            <a:pPr marL="228600" indent="-228600" algn="ctr"/>
            <a:r>
              <a:rPr lang="en-US" altLang="ko-KR" sz="1050" dirty="0"/>
              <a:t>fixed antenna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4643438" y="6000768"/>
            <a:ext cx="12144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altLang="ko-KR" sz="1050" dirty="0"/>
              <a:t>Reflecting wall</a:t>
            </a:r>
          </a:p>
          <a:p>
            <a:pPr marL="228600" indent="-228600" algn="ctr"/>
            <a:r>
              <a:rPr lang="en-US" altLang="ko-KR" sz="1050" dirty="0"/>
              <a:t>&amp; </a:t>
            </a:r>
          </a:p>
          <a:p>
            <a:pPr marL="228600" indent="-228600" algn="ctr"/>
            <a:r>
              <a:rPr lang="en-US" altLang="ko-KR" sz="1050" dirty="0"/>
              <a:t>Moving antenna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5857884" y="6000768"/>
            <a:ext cx="1214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altLang="ko-KR" sz="1050" dirty="0"/>
              <a:t>Reflecting from</a:t>
            </a:r>
          </a:p>
          <a:p>
            <a:pPr marL="228600" indent="-228600" algn="ctr"/>
            <a:r>
              <a:rPr lang="en-US" altLang="ko-KR" sz="1050" dirty="0"/>
              <a:t>Ground plane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7072330" y="6000768"/>
            <a:ext cx="13573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/>
            <a:r>
              <a:rPr lang="en-US" altLang="ko-KR" sz="1050" dirty="0"/>
              <a:t>Multiple reflectors</a:t>
            </a:r>
          </a:p>
          <a:p>
            <a:pPr marL="228600" indent="-228600" algn="ctr"/>
            <a:r>
              <a:rPr lang="en-US" altLang="ko-KR" sz="1050" dirty="0"/>
              <a:t>&amp; </a:t>
            </a:r>
          </a:p>
          <a:p>
            <a:pPr marL="228600" indent="-228600" algn="ctr"/>
            <a:r>
              <a:rPr lang="en-US" altLang="ko-KR" sz="1050" dirty="0"/>
              <a:t>Moving antenna</a:t>
            </a:r>
            <a:endParaRPr lang="ko-KR" altLang="en-US" sz="1050" dirty="0"/>
          </a:p>
        </p:txBody>
      </p:sp>
      <p:grpSp>
        <p:nvGrpSpPr>
          <p:cNvPr id="48" name="그룹 24"/>
          <p:cNvGrpSpPr/>
          <p:nvPr/>
        </p:nvGrpSpPr>
        <p:grpSpPr>
          <a:xfrm>
            <a:off x="1285852" y="4857760"/>
            <a:ext cx="142876" cy="237552"/>
            <a:chOff x="1643042" y="2500306"/>
            <a:chExt cx="357190" cy="593878"/>
          </a:xfrm>
          <a:noFill/>
        </p:grpSpPr>
        <p:sp>
          <p:nvSpPr>
            <p:cNvPr id="50" name="이등변 삼각형 49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1" name="직선 연결선 50"/>
            <p:cNvCxnSpPr>
              <a:stCxn id="50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/>
          <p:cNvCxnSpPr/>
          <p:nvPr/>
        </p:nvCxnSpPr>
        <p:spPr>
          <a:xfrm rot="16200000" flipH="1">
            <a:off x="1428728" y="5072074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16200000" flipV="1">
            <a:off x="1428728" y="5214950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214546" y="4571555"/>
            <a:ext cx="1000132" cy="1357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24"/>
          <p:cNvGrpSpPr/>
          <p:nvPr/>
        </p:nvGrpSpPr>
        <p:grpSpPr>
          <a:xfrm>
            <a:off x="2399381" y="4857760"/>
            <a:ext cx="142876" cy="237552"/>
            <a:chOff x="1643042" y="2500306"/>
            <a:chExt cx="357190" cy="593878"/>
          </a:xfrm>
          <a:noFill/>
        </p:grpSpPr>
        <p:sp>
          <p:nvSpPr>
            <p:cNvPr id="61" name="이등변 삼각형 60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rgbClr val="08080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2" name="직선 연결선 61"/>
            <p:cNvCxnSpPr>
              <a:stCxn id="61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rgbClr val="080808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24"/>
          <p:cNvGrpSpPr/>
          <p:nvPr/>
        </p:nvGrpSpPr>
        <p:grpSpPr>
          <a:xfrm>
            <a:off x="2399381" y="4995873"/>
            <a:ext cx="142876" cy="237552"/>
            <a:chOff x="1643042" y="2500306"/>
            <a:chExt cx="357190" cy="593878"/>
          </a:xfrm>
          <a:noFill/>
        </p:grpSpPr>
        <p:sp>
          <p:nvSpPr>
            <p:cNvPr id="78" name="이등변 삼각형 77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rgbClr val="000000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9" name="직선 연결선 78"/>
            <p:cNvCxnSpPr>
              <a:stCxn id="78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rgbClr val="00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24"/>
          <p:cNvGrpSpPr/>
          <p:nvPr/>
        </p:nvGrpSpPr>
        <p:grpSpPr>
          <a:xfrm>
            <a:off x="2399381" y="5143512"/>
            <a:ext cx="142876" cy="237552"/>
            <a:chOff x="1643042" y="2500306"/>
            <a:chExt cx="357190" cy="593878"/>
          </a:xfrm>
          <a:noFill/>
        </p:grpSpPr>
        <p:sp>
          <p:nvSpPr>
            <p:cNvPr id="81" name="이등변 삼각형 80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82" name="직선 연결선 81"/>
            <p:cNvCxnSpPr>
              <a:stCxn id="81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화살표 연결선 82"/>
          <p:cNvCxnSpPr/>
          <p:nvPr/>
        </p:nvCxnSpPr>
        <p:spPr>
          <a:xfrm>
            <a:off x="2619362" y="5157800"/>
            <a:ext cx="21431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rot="10800000">
            <a:off x="2619362" y="5286388"/>
            <a:ext cx="21431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3500430" y="4571555"/>
            <a:ext cx="1000132" cy="1357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24"/>
          <p:cNvGrpSpPr/>
          <p:nvPr/>
        </p:nvGrpSpPr>
        <p:grpSpPr>
          <a:xfrm>
            <a:off x="3643306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04" name="이등변 삼각형 103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5" name="직선 연결선 104"/>
            <p:cNvCxnSpPr>
              <a:stCxn id="104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화살표 연결선 106"/>
          <p:cNvCxnSpPr/>
          <p:nvPr/>
        </p:nvCxnSpPr>
        <p:spPr>
          <a:xfrm rot="16200000" flipV="1">
            <a:off x="3906036" y="5463390"/>
            <a:ext cx="206386" cy="15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4000496" y="5500702"/>
            <a:ext cx="428628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786182" y="5286388"/>
            <a:ext cx="119068" cy="20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928926" y="5357826"/>
            <a:ext cx="119068" cy="20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785918" y="5429264"/>
            <a:ext cx="119068" cy="20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 rot="5400000" flipV="1">
            <a:off x="3732729" y="5067849"/>
            <a:ext cx="563576" cy="42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4714876" y="4571555"/>
            <a:ext cx="1000132" cy="1357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24"/>
          <p:cNvGrpSpPr/>
          <p:nvPr/>
        </p:nvGrpSpPr>
        <p:grpSpPr>
          <a:xfrm>
            <a:off x="4857752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23" name="이등변 삼각형 122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4" name="직선 연결선 123"/>
            <p:cNvCxnSpPr>
              <a:stCxn id="123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rgbClr val="00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직선 화살표 연결선 124"/>
          <p:cNvCxnSpPr/>
          <p:nvPr/>
        </p:nvCxnSpPr>
        <p:spPr>
          <a:xfrm rot="10800000">
            <a:off x="5145096" y="5438776"/>
            <a:ext cx="212722" cy="13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5214942" y="5500702"/>
            <a:ext cx="428628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000628" y="5286388"/>
            <a:ext cx="119068" cy="20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/>
          <p:cNvCxnSpPr/>
          <p:nvPr/>
        </p:nvCxnSpPr>
        <p:spPr>
          <a:xfrm rot="16200000" flipH="1">
            <a:off x="5083171" y="5203845"/>
            <a:ext cx="492138" cy="228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24"/>
          <p:cNvGrpSpPr/>
          <p:nvPr/>
        </p:nvGrpSpPr>
        <p:grpSpPr>
          <a:xfrm>
            <a:off x="5000628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30" name="이등변 삼각형 129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rgbClr val="000000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1" name="직선 연결선 130"/>
            <p:cNvCxnSpPr>
              <a:stCxn id="130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rgbClr val="00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24"/>
          <p:cNvGrpSpPr/>
          <p:nvPr/>
        </p:nvGrpSpPr>
        <p:grpSpPr>
          <a:xfrm>
            <a:off x="5143504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33" name="이등변 삼각형 132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4" name="직선 연결선 133"/>
            <p:cNvCxnSpPr>
              <a:stCxn id="133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모서리가 둥근 직사각형 136"/>
          <p:cNvSpPr/>
          <p:nvPr/>
        </p:nvSpPr>
        <p:spPr>
          <a:xfrm>
            <a:off x="5929322" y="4571555"/>
            <a:ext cx="1000132" cy="1357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24"/>
          <p:cNvGrpSpPr/>
          <p:nvPr/>
        </p:nvGrpSpPr>
        <p:grpSpPr>
          <a:xfrm>
            <a:off x="5929322" y="5214949"/>
            <a:ext cx="142876" cy="500861"/>
            <a:chOff x="1643042" y="2500306"/>
            <a:chExt cx="357190" cy="1252149"/>
          </a:xfrm>
          <a:noFill/>
        </p:grpSpPr>
        <p:sp>
          <p:nvSpPr>
            <p:cNvPr id="152" name="이등변 삼각형 151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3" name="직선 연결선 152"/>
            <p:cNvCxnSpPr>
              <a:stCxn id="152" idx="0"/>
            </p:cNvCxnSpPr>
            <p:nvPr/>
          </p:nvCxnSpPr>
          <p:spPr>
            <a:xfrm rot="5400000">
              <a:off x="1350516" y="3279348"/>
              <a:ext cx="942244" cy="39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 153"/>
          <p:cNvCxnSpPr/>
          <p:nvPr/>
        </p:nvCxnSpPr>
        <p:spPr>
          <a:xfrm>
            <a:off x="5929322" y="5715016"/>
            <a:ext cx="1000132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6715140" y="5357826"/>
            <a:ext cx="119068" cy="20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 rot="16200000" flipH="1">
            <a:off x="6072198" y="5286388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endCxn id="158" idx="1"/>
          </p:cNvCxnSpPr>
          <p:nvPr/>
        </p:nvCxnSpPr>
        <p:spPr>
          <a:xfrm flipV="1">
            <a:off x="6429388" y="5460214"/>
            <a:ext cx="285752" cy="18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7215206" y="4571555"/>
            <a:ext cx="1000132" cy="1357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24"/>
          <p:cNvGrpSpPr/>
          <p:nvPr/>
        </p:nvGrpSpPr>
        <p:grpSpPr>
          <a:xfrm>
            <a:off x="7358082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75" name="이등변 삼각형 174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6" name="직선 연결선 175"/>
            <p:cNvCxnSpPr>
              <a:stCxn id="175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rgbClr val="000000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화살표 연결선 176"/>
          <p:cNvCxnSpPr/>
          <p:nvPr/>
        </p:nvCxnSpPr>
        <p:spPr>
          <a:xfrm rot="10800000" flipV="1">
            <a:off x="7486650" y="5538802"/>
            <a:ext cx="560384" cy="200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7510462" y="5186363"/>
            <a:ext cx="119068" cy="20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/>
          <p:cNvCxnSpPr/>
          <p:nvPr/>
        </p:nvCxnSpPr>
        <p:spPr>
          <a:xfrm rot="16200000" flipH="1">
            <a:off x="7643834" y="5143512"/>
            <a:ext cx="428628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그룹 24"/>
          <p:cNvGrpSpPr/>
          <p:nvPr/>
        </p:nvGrpSpPr>
        <p:grpSpPr>
          <a:xfrm>
            <a:off x="7500958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82" name="이등변 삼각형 181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rgbClr val="000000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83" name="직선 연결선 182"/>
            <p:cNvCxnSpPr>
              <a:stCxn id="182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rgbClr val="00000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24"/>
          <p:cNvGrpSpPr/>
          <p:nvPr/>
        </p:nvGrpSpPr>
        <p:grpSpPr>
          <a:xfrm>
            <a:off x="7643834" y="4786322"/>
            <a:ext cx="142876" cy="237552"/>
            <a:chOff x="1643042" y="2500306"/>
            <a:chExt cx="357190" cy="593878"/>
          </a:xfrm>
          <a:noFill/>
        </p:grpSpPr>
        <p:sp>
          <p:nvSpPr>
            <p:cNvPr id="185" name="이등변 삼각형 184"/>
            <p:cNvSpPr/>
            <p:nvPr/>
          </p:nvSpPr>
          <p:spPr>
            <a:xfrm flipV="1">
              <a:off x="1643042" y="2500306"/>
              <a:ext cx="357190" cy="30792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86" name="직선 연결선 185"/>
            <p:cNvCxnSpPr>
              <a:stCxn id="185" idx="0"/>
            </p:cNvCxnSpPr>
            <p:nvPr/>
          </p:nvCxnSpPr>
          <p:spPr>
            <a:xfrm rot="5400000">
              <a:off x="1677624" y="2950171"/>
              <a:ext cx="285957" cy="20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직선 연결선 187"/>
          <p:cNvCxnSpPr/>
          <p:nvPr/>
        </p:nvCxnSpPr>
        <p:spPr>
          <a:xfrm rot="5400000" flipH="1" flipV="1">
            <a:off x="7901777" y="5518927"/>
            <a:ext cx="300023" cy="635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7329468" y="5681649"/>
            <a:ext cx="185696" cy="1714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5400000" flipH="1" flipV="1">
            <a:off x="7343791" y="5553074"/>
            <a:ext cx="280976" cy="33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pic>
        <p:nvPicPr>
          <p:cNvPr id="17410" name="Picture 2" descr="Example of a multipath effect. The wireless signal sent by transmitter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4762500" cy="2752725"/>
          </a:xfrm>
          <a:prstGeom prst="rect">
            <a:avLst/>
          </a:prstGeom>
          <a:noFill/>
        </p:spPr>
      </p:pic>
      <p:sp>
        <p:nvSpPr>
          <p:cNvPr id="95" name="TextBox 94"/>
          <p:cNvSpPr txBox="1"/>
          <p:nvPr/>
        </p:nvSpPr>
        <p:spPr>
          <a:xfrm>
            <a:off x="1071538" y="5072074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ko-KR" altLang="en-US" sz="1400" dirty="0"/>
              <a:t> 다중 경로의 </a:t>
            </a:r>
            <a:r>
              <a:rPr lang="en-US" altLang="ko-KR" sz="1400" dirty="0"/>
              <a:t>Linear time-varying system</a:t>
            </a:r>
            <a:r>
              <a:rPr lang="ko-KR" altLang="en-US" sz="1400" dirty="0"/>
              <a:t>으로 모델링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>
              <a:buFont typeface="Arial" pitchFamily="34" charset="0"/>
              <a:buChar char="•"/>
            </a:pPr>
            <a:r>
              <a:rPr lang="ko-KR" altLang="en-US" sz="1400" dirty="0"/>
              <a:t> 연속 시간 채널 모델로부터 이산 시간채널모델 도출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5786" y="4572008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!</a:t>
            </a:r>
            <a:r>
              <a:rPr lang="ko-KR" altLang="en-US" sz="1400" dirty="0"/>
              <a:t>목표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입력 신호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정현파</a:t>
            </a:r>
            <a:endParaRPr lang="ko-KR" altLang="en-US" sz="1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1214446" cy="2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 descr="5. 정현파 교류회로의 기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71546"/>
            <a:ext cx="2625829" cy="114300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714480" y="1357298"/>
            <a:ext cx="607859" cy="618800"/>
            <a:chOff x="1285852" y="2428868"/>
            <a:chExt cx="607859" cy="618800"/>
          </a:xfrm>
        </p:grpSpPr>
        <p:grpSp>
          <p:nvGrpSpPr>
            <p:cNvPr id="11" name="그룹 24"/>
            <p:cNvGrpSpPr/>
            <p:nvPr/>
          </p:nvGrpSpPr>
          <p:grpSpPr>
            <a:xfrm>
              <a:off x="1428726" y="2428868"/>
              <a:ext cx="376179" cy="378336"/>
              <a:chOff x="1409738" y="2500306"/>
              <a:chExt cx="590494" cy="593878"/>
            </a:xfrm>
          </p:grpSpPr>
          <p:sp>
            <p:nvSpPr>
              <p:cNvPr id="13" name="이등변 삼각형 12"/>
              <p:cNvSpPr/>
              <p:nvPr/>
            </p:nvSpPr>
            <p:spPr>
              <a:xfrm flipV="1">
                <a:off x="1643042" y="2500306"/>
                <a:ext cx="357190" cy="3079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4" name="직선 연결선 13"/>
              <p:cNvCxnSpPr>
                <a:stCxn id="13" idx="0"/>
              </p:cNvCxnSpPr>
              <p:nvPr/>
            </p:nvCxnSpPr>
            <p:spPr>
              <a:xfrm rot="5400000">
                <a:off x="1677624" y="2950171"/>
                <a:ext cx="285957" cy="2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409738" y="3073400"/>
                <a:ext cx="428628" cy="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1285852" y="278605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sym typeface="Wingdings" pitchFamily="2" charset="2"/>
                </a:rPr>
                <a:t>송신기</a:t>
              </a:r>
              <a:endParaRPr lang="ko-KR" altLang="en-US" sz="105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43702" y="1357298"/>
            <a:ext cx="607859" cy="618800"/>
            <a:chOff x="5214942" y="2428868"/>
            <a:chExt cx="607859" cy="618800"/>
          </a:xfrm>
        </p:grpSpPr>
        <p:grpSp>
          <p:nvGrpSpPr>
            <p:cNvPr id="17" name="그룹 25"/>
            <p:cNvGrpSpPr/>
            <p:nvPr/>
          </p:nvGrpSpPr>
          <p:grpSpPr>
            <a:xfrm flipH="1">
              <a:off x="5357821" y="2428868"/>
              <a:ext cx="376179" cy="378336"/>
              <a:chOff x="1409738" y="2500306"/>
              <a:chExt cx="590494" cy="593878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1643042" y="2500306"/>
                <a:ext cx="357190" cy="3079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0" name="직선 연결선 19"/>
              <p:cNvCxnSpPr>
                <a:stCxn id="19" idx="0"/>
              </p:cNvCxnSpPr>
              <p:nvPr/>
            </p:nvCxnSpPr>
            <p:spPr>
              <a:xfrm rot="5400000">
                <a:off x="1677624" y="2950171"/>
                <a:ext cx="285957" cy="2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409738" y="3073400"/>
                <a:ext cx="428628" cy="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5214942" y="278605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ym typeface="Wingdings" pitchFamily="2" charset="2"/>
                </a:rPr>
                <a:t>수신기</a:t>
              </a:r>
              <a:endParaRPr lang="ko-KR" altLang="en-US" sz="11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29322" y="200024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수신 신호 </a:t>
            </a:r>
            <a:r>
              <a:rPr lang="en-US" altLang="ko-KR" sz="1200" dirty="0"/>
              <a:t>: </a:t>
            </a:r>
            <a:r>
              <a:rPr lang="ko-KR" altLang="en-US" sz="1200" dirty="0"/>
              <a:t>감쇄 </a:t>
            </a:r>
            <a:r>
              <a:rPr lang="en-US" altLang="ko-KR" sz="1200" dirty="0"/>
              <a:t>&amp; </a:t>
            </a:r>
            <a:r>
              <a:rPr lang="ko-KR" altLang="en-US" sz="1200" dirty="0"/>
              <a:t>지연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9924" y="2297555"/>
            <a:ext cx="1885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500430" y="252166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총 감쇄 합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2235911"/>
            <a:ext cx="5810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2235911"/>
            <a:ext cx="542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929190" y="252166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전파 지연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500166" y="3429000"/>
                <a:ext cx="92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입력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66" y="3429000"/>
                <a:ext cx="928694" cy="276999"/>
              </a:xfrm>
              <a:prstGeom prst="rect">
                <a:avLst/>
              </a:prstGeom>
              <a:blipFill>
                <a:blip r:embed="rId7"/>
                <a:stretch>
                  <a:fillRect t="-444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794831" y="3429000"/>
                <a:ext cx="92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출력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31" y="3429000"/>
                <a:ext cx="928694" cy="276999"/>
              </a:xfrm>
              <a:prstGeom prst="rect">
                <a:avLst/>
              </a:prstGeom>
              <a:blipFill>
                <a:blip r:embed="rId8"/>
                <a:stretch>
                  <a:fillRect t="-444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23327" y="3685922"/>
            <a:ext cx="2105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직선 화살표 연결선 32"/>
          <p:cNvCxnSpPr/>
          <p:nvPr/>
        </p:nvCxnSpPr>
        <p:spPr>
          <a:xfrm rot="5400000">
            <a:off x="4500562" y="3069724"/>
            <a:ext cx="285752" cy="15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14876" y="2926848"/>
            <a:ext cx="4143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주파수에 의존하지 않기 때문에</a:t>
            </a:r>
            <a:r>
              <a:rPr lang="en-US" altLang="ko-KR" sz="1100" dirty="0"/>
              <a:t>! : </a:t>
            </a:r>
            <a:r>
              <a:rPr lang="ko-KR" altLang="en-US" sz="1100" dirty="0"/>
              <a:t>전송대역 </a:t>
            </a:r>
            <a:r>
              <a:rPr lang="en-US" altLang="ko-KR" sz="1100" dirty="0"/>
              <a:t>&lt;&lt; </a:t>
            </a:r>
            <a:r>
              <a:rPr lang="ko-KR" altLang="en-US" sz="1100" dirty="0" err="1"/>
              <a:t>반송파</a:t>
            </a:r>
            <a:r>
              <a:rPr lang="ko-KR" altLang="en-US" sz="1100" dirty="0"/>
              <a:t> 대역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4500562" y="4571214"/>
            <a:ext cx="285752" cy="15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84836" y="4372757"/>
                <a:ext cx="2643206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sz="1100" dirty="0"/>
                  <a:t> 에 발생하는 임펄스 응답 </a:t>
                </a:r>
                <a:r>
                  <a:rPr lang="en-US" altLang="ko-KR" sz="1100" dirty="0"/>
                  <a:t>: 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6" y="4372757"/>
                <a:ext cx="2643206" cy="332912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89489" y="4450407"/>
            <a:ext cx="523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500826" y="4929198"/>
                <a:ext cx="92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출력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26" y="4929198"/>
                <a:ext cx="928694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57884" y="5214950"/>
            <a:ext cx="2247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00166" y="5929330"/>
            <a:ext cx="233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500166" y="4929198"/>
                <a:ext cx="92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출력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66" y="4929198"/>
                <a:ext cx="928694" cy="276999"/>
              </a:xfrm>
              <a:prstGeom prst="rect">
                <a:avLst/>
              </a:prstGeom>
              <a:blipFill>
                <a:blip r:embed="rId1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714876" y="5857892"/>
            <a:ext cx="40671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직선 화살표 연결선 43"/>
          <p:cNvCxnSpPr/>
          <p:nvPr/>
        </p:nvCxnSpPr>
        <p:spPr>
          <a:xfrm>
            <a:off x="4071934" y="6143644"/>
            <a:ext cx="428628" cy="1588"/>
          </a:xfrm>
          <a:prstGeom prst="straightConnector1">
            <a:avLst/>
          </a:prstGeom>
          <a:ln w="285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57620" y="6215082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푸리에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14546" y="6355675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시간 응답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500826" y="6357958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주파수 응답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2.2.1 </a:t>
            </a:r>
            <a:r>
              <a:rPr lang="en-US" sz="1400" dirty="0"/>
              <a:t>The wireless channel as a linear time-varying system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2D24A4-5C14-4963-A030-D9C2358625C8}"/>
                  </a:ext>
                </a:extLst>
              </p:cNvPr>
              <p:cNvSpPr txBox="1"/>
              <p:nvPr/>
            </p:nvSpPr>
            <p:spPr>
              <a:xfrm>
                <a:off x="3537951" y="3353313"/>
                <a:ext cx="774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2D24A4-5C14-4963-A030-D9C23586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51" y="3353313"/>
                <a:ext cx="774810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420AC-CD8F-4A13-92CB-460E682B35A4}"/>
                  </a:ext>
                </a:extLst>
              </p:cNvPr>
              <p:cNvSpPr txBox="1"/>
              <p:nvPr/>
            </p:nvSpPr>
            <p:spPr>
              <a:xfrm>
                <a:off x="5021969" y="3339915"/>
                <a:ext cx="708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420AC-CD8F-4A13-92CB-460E682B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969" y="3339915"/>
                <a:ext cx="70807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F1D6FDF-B46F-4329-8BE1-54EC89E58262}"/>
              </a:ext>
            </a:extLst>
          </p:cNvPr>
          <p:cNvSpPr txBox="1"/>
          <p:nvPr/>
        </p:nvSpPr>
        <p:spPr>
          <a:xfrm>
            <a:off x="3199641" y="3687602"/>
            <a:ext cx="1463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총 감쇄 합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반송파</a:t>
            </a:r>
            <a:r>
              <a:rPr lang="ko-KR" altLang="en-US" sz="1100" dirty="0"/>
              <a:t> 주파수 배제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201D45-C443-4255-87F4-83E36D6E83AE}"/>
              </a:ext>
            </a:extLst>
          </p:cNvPr>
          <p:cNvSpPr txBox="1"/>
          <p:nvPr/>
        </p:nvSpPr>
        <p:spPr>
          <a:xfrm>
            <a:off x="4630013" y="3682061"/>
            <a:ext cx="1455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전파 지연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반송파</a:t>
            </a:r>
            <a:r>
              <a:rPr lang="ko-KR" altLang="en-US" sz="1100" dirty="0"/>
              <a:t> 주파수 배제</a:t>
            </a:r>
            <a:r>
              <a:rPr lang="en-US" altLang="ko-KR" sz="1100" dirty="0"/>
              <a:t> </a:t>
            </a:r>
            <a:endParaRPr lang="ko-KR" altLang="en-US" sz="1100" dirty="0"/>
          </a:p>
          <a:p>
            <a:pPr algn="ctr"/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F5D1D1-9974-4E32-B5C6-654744A074F4}"/>
                  </a:ext>
                </a:extLst>
              </p:cNvPr>
              <p:cNvSpPr txBox="1"/>
              <p:nvPr/>
            </p:nvSpPr>
            <p:spPr>
              <a:xfrm>
                <a:off x="4270820" y="5048717"/>
                <a:ext cx="8881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ko-KR" altLang="en-US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F5D1D1-9974-4E32-B5C6-654744A0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20" y="5048717"/>
                <a:ext cx="888111" cy="369332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2.2.2 </a:t>
            </a:r>
            <a:r>
              <a:rPr lang="en-US" sz="1400" dirty="0"/>
              <a:t>Baseband equivalent model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00100" y="1204539"/>
            <a:ext cx="685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일반적인 무선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은     중심에서 </a:t>
            </a:r>
            <a:r>
              <a:rPr lang="en-US" altLang="ko-KR" sz="1400" dirty="0"/>
              <a:t>W </a:t>
            </a:r>
            <a:r>
              <a:rPr lang="ko-KR" altLang="en-US" sz="1400" dirty="0"/>
              <a:t>대역폭을 가지는 </a:t>
            </a:r>
            <a:r>
              <a:rPr lang="en-US" altLang="ko-KR" sz="1400" dirty="0" err="1"/>
              <a:t>Passband</a:t>
            </a:r>
            <a:r>
              <a:rPr lang="ko-KR" altLang="en-US" sz="1400" dirty="0"/>
              <a:t>로 통신한다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1181100"/>
            <a:ext cx="190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732062"/>
            <a:ext cx="5357850" cy="205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1000100" y="4143380"/>
            <a:ext cx="685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하지만 </a:t>
            </a:r>
            <a:r>
              <a:rPr lang="en-US" altLang="ko-KR" sz="1400" dirty="0"/>
              <a:t>convert </a:t>
            </a:r>
            <a:r>
              <a:rPr lang="ko-KR" altLang="en-US" sz="1400" dirty="0"/>
              <a:t>전까진 모두 </a:t>
            </a:r>
            <a:r>
              <a:rPr lang="en-US" altLang="ko-KR" sz="1400" dirty="0"/>
              <a:t>Baseband(</a:t>
            </a:r>
            <a:r>
              <a:rPr lang="ko-KR" altLang="en-US" sz="1400" dirty="0"/>
              <a:t>기저대역</a:t>
            </a:r>
            <a:r>
              <a:rPr lang="en-US" altLang="ko-KR" sz="1400" dirty="0"/>
              <a:t>)</a:t>
            </a:r>
            <a:r>
              <a:rPr lang="ko-KR" altLang="en-US" sz="1400" dirty="0"/>
              <a:t>에서 처리된다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3571868" y="5072074"/>
            <a:ext cx="607859" cy="618800"/>
            <a:chOff x="1285852" y="2428868"/>
            <a:chExt cx="607859" cy="618800"/>
          </a:xfrm>
        </p:grpSpPr>
        <p:grpSp>
          <p:nvGrpSpPr>
            <p:cNvPr id="43" name="그룹 24"/>
            <p:cNvGrpSpPr/>
            <p:nvPr/>
          </p:nvGrpSpPr>
          <p:grpSpPr>
            <a:xfrm>
              <a:off x="1428726" y="2428868"/>
              <a:ext cx="376179" cy="378336"/>
              <a:chOff x="1409738" y="2500306"/>
              <a:chExt cx="590494" cy="593878"/>
            </a:xfrm>
          </p:grpSpPr>
          <p:sp>
            <p:nvSpPr>
              <p:cNvPr id="45" name="이등변 삼각형 44"/>
              <p:cNvSpPr/>
              <p:nvPr/>
            </p:nvSpPr>
            <p:spPr>
              <a:xfrm flipV="1">
                <a:off x="1643042" y="2500306"/>
                <a:ext cx="357190" cy="3079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46" name="직선 연결선 45"/>
              <p:cNvCxnSpPr>
                <a:stCxn id="45" idx="0"/>
              </p:cNvCxnSpPr>
              <p:nvPr/>
            </p:nvCxnSpPr>
            <p:spPr>
              <a:xfrm rot="5400000">
                <a:off x="1677624" y="2950171"/>
                <a:ext cx="285957" cy="2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409738" y="3073400"/>
                <a:ext cx="428628" cy="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1285852" y="278605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>
                  <a:sym typeface="Wingdings" pitchFamily="2" charset="2"/>
                </a:rPr>
                <a:t>송신기</a:t>
              </a:r>
              <a:endParaRPr lang="ko-KR" altLang="en-US" sz="105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000628" y="5072074"/>
            <a:ext cx="607859" cy="618800"/>
            <a:chOff x="5214942" y="2428868"/>
            <a:chExt cx="607859" cy="618800"/>
          </a:xfrm>
        </p:grpSpPr>
        <p:grpSp>
          <p:nvGrpSpPr>
            <p:cNvPr id="49" name="그룹 25"/>
            <p:cNvGrpSpPr/>
            <p:nvPr/>
          </p:nvGrpSpPr>
          <p:grpSpPr>
            <a:xfrm flipH="1">
              <a:off x="5357821" y="2428868"/>
              <a:ext cx="376179" cy="378336"/>
              <a:chOff x="1409738" y="2500306"/>
              <a:chExt cx="590494" cy="593878"/>
            </a:xfrm>
          </p:grpSpPr>
          <p:sp>
            <p:nvSpPr>
              <p:cNvPr id="51" name="이등변 삼각형 50"/>
              <p:cNvSpPr/>
              <p:nvPr/>
            </p:nvSpPr>
            <p:spPr>
              <a:xfrm flipV="1">
                <a:off x="1643042" y="2500306"/>
                <a:ext cx="357190" cy="3079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52" name="직선 연결선 51"/>
              <p:cNvCxnSpPr>
                <a:stCxn id="51" idx="0"/>
              </p:cNvCxnSpPr>
              <p:nvPr/>
            </p:nvCxnSpPr>
            <p:spPr>
              <a:xfrm rot="5400000">
                <a:off x="1677624" y="2950171"/>
                <a:ext cx="285957" cy="2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1409738" y="3073400"/>
                <a:ext cx="428628" cy="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/>
            <p:cNvSpPr/>
            <p:nvPr/>
          </p:nvSpPr>
          <p:spPr>
            <a:xfrm>
              <a:off x="5214942" y="278605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ym typeface="Wingdings" pitchFamily="2" charset="2"/>
                </a:rPr>
                <a:t>수신기</a:t>
              </a:r>
              <a:endParaRPr lang="ko-KR" altLang="en-US" sz="11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43372" y="521495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Passband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000232" y="592933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Baseband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28728" y="5000636"/>
            <a:ext cx="5715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</p:txBody>
      </p:sp>
      <p:sp>
        <p:nvSpPr>
          <p:cNvPr id="63" name="직사각형 62"/>
          <p:cNvSpPr/>
          <p:nvPr/>
        </p:nvSpPr>
        <p:spPr>
          <a:xfrm>
            <a:off x="1285852" y="5429264"/>
            <a:ext cx="857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A/D</a:t>
            </a:r>
          </a:p>
          <a:p>
            <a:pPr algn="ctr"/>
            <a:r>
              <a:rPr lang="en-US" altLang="ko-KR" sz="1100" dirty="0"/>
              <a:t>convertor</a:t>
            </a:r>
            <a:endParaRPr lang="ko-KR" altLang="en-US" sz="11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14546" y="5000636"/>
            <a:ext cx="5715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2071670" y="5572140"/>
            <a:ext cx="857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Encoder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00364" y="5000636"/>
            <a:ext cx="57150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</p:txBody>
      </p:sp>
      <p:sp>
        <p:nvSpPr>
          <p:cNvPr id="67" name="직사각형 66"/>
          <p:cNvSpPr/>
          <p:nvPr/>
        </p:nvSpPr>
        <p:spPr>
          <a:xfrm>
            <a:off x="2857488" y="5572140"/>
            <a:ext cx="857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Modulator</a:t>
            </a:r>
            <a:endParaRPr lang="ko-KR" altLang="en-US" sz="1100" dirty="0"/>
          </a:p>
        </p:txBody>
      </p:sp>
      <p:grpSp>
        <p:nvGrpSpPr>
          <p:cNvPr id="74" name="그룹 73"/>
          <p:cNvGrpSpPr/>
          <p:nvPr/>
        </p:nvGrpSpPr>
        <p:grpSpPr>
          <a:xfrm flipH="1">
            <a:off x="5405443" y="5000636"/>
            <a:ext cx="2519381" cy="859515"/>
            <a:chOff x="5648332" y="4786322"/>
            <a:chExt cx="2519381" cy="859515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5791208" y="4786322"/>
              <a:ext cx="57150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8332" y="5214950"/>
              <a:ext cx="85725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/>
                <a:t>D/A</a:t>
              </a:r>
            </a:p>
            <a:p>
              <a:pPr algn="ctr"/>
              <a:r>
                <a:rPr lang="en-US" altLang="ko-KR" sz="1100" dirty="0"/>
                <a:t>convertor</a:t>
              </a:r>
              <a:endParaRPr lang="ko-KR" altLang="en-US" sz="11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577026" y="4786322"/>
              <a:ext cx="57150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5115" y="5357826"/>
              <a:ext cx="85725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/>
                <a:t>Decoder</a:t>
              </a:r>
              <a:endParaRPr lang="ko-KR" altLang="en-US" sz="11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358082" y="4786322"/>
              <a:ext cx="57150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96143" y="5357826"/>
              <a:ext cx="10715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/>
                <a:t>Demodulator</a:t>
              </a:r>
              <a:endParaRPr lang="ko-KR" altLang="en-US" sz="11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429388" y="592933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Baseband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3571868" y="4714884"/>
            <a:ext cx="10001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Up-convert</a:t>
            </a:r>
            <a:endParaRPr lang="ko-KR" altLang="en-US" sz="1100" dirty="0"/>
          </a:p>
        </p:txBody>
      </p:sp>
      <p:sp>
        <p:nvSpPr>
          <p:cNvPr id="78" name="직사각형 77"/>
          <p:cNvSpPr/>
          <p:nvPr/>
        </p:nvSpPr>
        <p:spPr>
          <a:xfrm>
            <a:off x="4643438" y="4714884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Down-convert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2.2.2 </a:t>
            </a:r>
            <a:r>
              <a:rPr lang="en-US" sz="1400" dirty="0"/>
              <a:t>Baseband equivalent model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071538" y="1214422"/>
                <a:ext cx="6164758" cy="36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200" dirty="0"/>
                  <a:t> 실수 신호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(pass band)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Bandlimited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 </m:t>
                        </m:r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with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&lt;2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38" y="1214422"/>
                <a:ext cx="6164758" cy="3674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071538" y="1772462"/>
                <a:ext cx="32147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200" dirty="0"/>
                  <a:t> </a:t>
                </a:r>
                <a:r>
                  <a:rPr lang="en-US" altLang="ko-KR" sz="1200" dirty="0"/>
                  <a:t>complex baseband equivalent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38" y="1772462"/>
                <a:ext cx="321471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405957"/>
            <a:ext cx="418237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2405957"/>
            <a:ext cx="391301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1920" y="1702681"/>
            <a:ext cx="2357454" cy="52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FE4285-8BF3-420F-8F41-24C44064B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487" y="4410998"/>
            <a:ext cx="2867025" cy="333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D9DCED-EA8B-415C-871D-ED40733BAE02}"/>
                  </a:ext>
                </a:extLst>
              </p:cNvPr>
              <p:cNvSpPr txBox="1"/>
              <p:nvPr/>
            </p:nvSpPr>
            <p:spPr>
              <a:xfrm>
                <a:off x="1071538" y="4020077"/>
                <a:ext cx="5660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는 실수이기 때문에 푸리에 변환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 err="1"/>
                  <a:t>Hernitian</a:t>
                </a:r>
                <a:r>
                  <a:rPr lang="en-US" altLang="ko-KR" sz="1200" dirty="0"/>
                  <a:t> around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D9DCED-EA8B-415C-871D-ED40733B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38" y="4020077"/>
                <a:ext cx="5660702" cy="276999"/>
              </a:xfrm>
              <a:prstGeom prst="rect">
                <a:avLst/>
              </a:prstGeom>
              <a:blipFill>
                <a:blip r:embed="rId8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3CA5003-7C98-421D-B21C-D9B961275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858295"/>
            <a:ext cx="5461834" cy="5564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64676E-3D06-43FA-BA0F-BDA054496B59}"/>
                  </a:ext>
                </a:extLst>
              </p:cNvPr>
              <p:cNvSpPr txBox="1"/>
              <p:nvPr/>
            </p:nvSpPr>
            <p:spPr>
              <a:xfrm>
                <a:off x="1000100" y="5553451"/>
                <a:ext cx="7688103" cy="30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rad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ℜ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ℜ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64676E-3D06-43FA-BA0F-BDA054496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00" y="5553451"/>
                <a:ext cx="7688103" cy="309828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B5459-4812-4514-AE0E-C87F977F96CF}"/>
              </a:ext>
            </a:extLst>
          </p:cNvPr>
          <p:cNvSpPr/>
          <p:nvPr/>
        </p:nvSpPr>
        <p:spPr>
          <a:xfrm>
            <a:off x="5213350" y="5553451"/>
            <a:ext cx="792162" cy="3098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04F95-1F0D-44FD-9D63-720701CDD2F2}"/>
              </a:ext>
            </a:extLst>
          </p:cNvPr>
          <p:cNvSpPr/>
          <p:nvPr/>
        </p:nvSpPr>
        <p:spPr>
          <a:xfrm>
            <a:off x="6732240" y="5553451"/>
            <a:ext cx="792162" cy="30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2.2.2 </a:t>
            </a:r>
            <a:r>
              <a:rPr lang="en-US" sz="1400" dirty="0"/>
              <a:t>Baseband equivalent model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ED754-CDC8-49C1-85A2-263B6CB4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59" y="2211405"/>
            <a:ext cx="6505575" cy="3248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EB4365-5722-4417-B267-CF2D6B4EB8BB}"/>
                  </a:ext>
                </a:extLst>
              </p:cNvPr>
              <p:cNvSpPr txBox="1"/>
              <p:nvPr/>
            </p:nvSpPr>
            <p:spPr>
              <a:xfrm>
                <a:off x="571472" y="1835941"/>
                <a:ext cx="5444108" cy="31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</m:ra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EB4365-5722-4417-B267-CF2D6B4E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1835941"/>
                <a:ext cx="5444108" cy="313547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A03B2-46F5-4721-A4A1-70FCEDC9A55C}"/>
                  </a:ext>
                </a:extLst>
              </p:cNvPr>
              <p:cNvSpPr txBox="1"/>
              <p:nvPr/>
            </p:nvSpPr>
            <p:spPr>
              <a:xfrm>
                <a:off x="1138259" y="5597930"/>
                <a:ext cx="2200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입력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출력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A03B2-46F5-4721-A4A1-70FCEDC9A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59" y="5597930"/>
                <a:ext cx="2200328" cy="276999"/>
              </a:xfrm>
              <a:prstGeom prst="rect">
                <a:avLst/>
              </a:prstGeom>
              <a:blipFill>
                <a:blip r:embed="rId4"/>
                <a:stretch>
                  <a:fillRect l="-277"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906EC1-AEA6-40CC-982A-68DCE316197C}"/>
                  </a:ext>
                </a:extLst>
              </p:cNvPr>
              <p:cNvSpPr txBox="1"/>
              <p:nvPr/>
            </p:nvSpPr>
            <p:spPr>
              <a:xfrm>
                <a:off x="1138259" y="5874929"/>
                <a:ext cx="2569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송신신호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수신신호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906EC1-AEA6-40CC-982A-68DCE316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59" y="5874929"/>
                <a:ext cx="2569646" cy="276999"/>
              </a:xfrm>
              <a:prstGeom prst="rect">
                <a:avLst/>
              </a:prstGeom>
              <a:blipFill>
                <a:blip r:embed="rId5"/>
                <a:stretch>
                  <a:fillRect l="-238" t="-4444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2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2.2.2 </a:t>
            </a:r>
            <a:r>
              <a:rPr lang="en-US" sz="1400" dirty="0"/>
              <a:t>Baseband equivalent model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A03B2-46F5-4721-A4A1-70FCEDC9A55C}"/>
                  </a:ext>
                </a:extLst>
              </p:cNvPr>
              <p:cNvSpPr txBox="1"/>
              <p:nvPr/>
            </p:nvSpPr>
            <p:spPr>
              <a:xfrm>
                <a:off x="1138259" y="4712401"/>
                <a:ext cx="2200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입력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출력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A03B2-46F5-4721-A4A1-70FCEDC9A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59" y="4712401"/>
                <a:ext cx="2200328" cy="276999"/>
              </a:xfrm>
              <a:prstGeom prst="rect">
                <a:avLst/>
              </a:prstGeom>
              <a:blipFill>
                <a:blip r:embed="rId2"/>
                <a:stretch>
                  <a:fillRect l="-277"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906EC1-AEA6-40CC-982A-68DCE316197C}"/>
                  </a:ext>
                </a:extLst>
              </p:cNvPr>
              <p:cNvSpPr txBox="1"/>
              <p:nvPr/>
            </p:nvSpPr>
            <p:spPr>
              <a:xfrm>
                <a:off x="1138259" y="4989400"/>
                <a:ext cx="25696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송신신호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수신신호 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906EC1-AEA6-40CC-982A-68DCE316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59" y="4989400"/>
                <a:ext cx="2569646" cy="276999"/>
              </a:xfrm>
              <a:prstGeom prst="rect">
                <a:avLst/>
              </a:prstGeom>
              <a:blipFill>
                <a:blip r:embed="rId3"/>
                <a:stretch>
                  <a:fillRect l="-238"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495CC11-1E37-4C45-B326-EA4EA1AE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87" y="1485585"/>
            <a:ext cx="6296025" cy="3133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64A9A3-1D1A-4E4D-91A1-7381C345B027}"/>
              </a:ext>
            </a:extLst>
          </p:cNvPr>
          <p:cNvSpPr txBox="1"/>
          <p:nvPr/>
        </p:nvSpPr>
        <p:spPr>
          <a:xfrm>
            <a:off x="683568" y="123207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 * quadrature amplitude modulation : QAM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D1A5EC-740B-4BF0-BD80-0D574DF19820}"/>
                  </a:ext>
                </a:extLst>
              </p:cNvPr>
              <p:cNvSpPr txBox="1"/>
              <p:nvPr/>
            </p:nvSpPr>
            <p:spPr>
              <a:xfrm>
                <a:off x="4448324" y="4681623"/>
                <a:ext cx="30016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In-phase </a:t>
                </a:r>
                <a:r>
                  <a:rPr lang="ko-KR" alt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성분 </a:t>
                </a:r>
                <a:r>
                  <a:rPr lang="en-US" altLang="ko-KR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D1A5EC-740B-4BF0-BD80-0D574DF1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24" y="4681623"/>
                <a:ext cx="3001693" cy="338554"/>
              </a:xfrm>
              <a:prstGeom prst="rect">
                <a:avLst/>
              </a:prstGeom>
              <a:blipFill>
                <a:blip r:embed="rId5"/>
                <a:stretch>
                  <a:fillRect l="-1220" t="-71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56A64-093B-4BD2-995C-7BB0C3B07291}"/>
                  </a:ext>
                </a:extLst>
              </p:cNvPr>
              <p:cNvSpPr txBox="1"/>
              <p:nvPr/>
            </p:nvSpPr>
            <p:spPr>
              <a:xfrm>
                <a:off x="4448324" y="4958239"/>
                <a:ext cx="30016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Quadrature </a:t>
                </a:r>
                <a:r>
                  <a:rPr lang="ko-KR" alt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성분 </a:t>
                </a:r>
                <a:r>
                  <a:rPr lang="en-US" altLang="ko-KR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56A64-093B-4BD2-995C-7BB0C3B0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24" y="4958239"/>
                <a:ext cx="3001693" cy="338554"/>
              </a:xfrm>
              <a:prstGeom prst="rect">
                <a:avLst/>
              </a:prstGeom>
              <a:blipFill>
                <a:blip r:embed="rId6"/>
                <a:stretch>
                  <a:fillRect l="-1220" t="-71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41CEF678-320A-49B1-9607-2C63EEAD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457" y="5543035"/>
            <a:ext cx="2381250" cy="102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DE88E9-7B53-44C5-A651-0366A7148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961" y="5790685"/>
            <a:ext cx="2419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6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2.2.3 A</a:t>
            </a:r>
            <a:r>
              <a:rPr lang="ko-KR" altLang="en-US" sz="1400" dirty="0"/>
              <a:t> </a:t>
            </a:r>
            <a:r>
              <a:rPr lang="en-US" altLang="ko-KR" sz="1400" dirty="0"/>
              <a:t>Discrete</a:t>
            </a:r>
            <a:r>
              <a:rPr lang="ko-KR" altLang="en-US" sz="1400" dirty="0"/>
              <a:t> </a:t>
            </a:r>
            <a:r>
              <a:rPr lang="en-US" altLang="ko-KR" sz="1400" dirty="0"/>
              <a:t>Time Baseband Model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95228-94A2-4C28-B6C1-D9BFC8565622}"/>
              </a:ext>
            </a:extLst>
          </p:cNvPr>
          <p:cNvSpPr txBox="1"/>
          <p:nvPr/>
        </p:nvSpPr>
        <p:spPr>
          <a:xfrm>
            <a:off x="2123728" y="1450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연속 신호 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1E3ED-6397-44E9-A24D-F3960CB1C659}"/>
              </a:ext>
            </a:extLst>
          </p:cNvPr>
          <p:cNvSpPr txBox="1"/>
          <p:nvPr/>
        </p:nvSpPr>
        <p:spPr>
          <a:xfrm>
            <a:off x="5292080" y="1450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이산 신호 모델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DAB2FE1-D27E-4E61-A602-30C727008360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3851920" y="1635427"/>
            <a:ext cx="144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070356-950A-4645-A453-2625134F8B9E}"/>
              </a:ext>
            </a:extLst>
          </p:cNvPr>
          <p:cNvSpPr txBox="1"/>
          <p:nvPr/>
        </p:nvSpPr>
        <p:spPr>
          <a:xfrm>
            <a:off x="3995936" y="171457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샘플링</a:t>
            </a:r>
          </a:p>
        </p:txBody>
      </p:sp>
      <p:pic>
        <p:nvPicPr>
          <p:cNvPr id="1026" name="Picture 2" descr="샘플링(Sampling)과 신호의 복구(Reconstruction) : 네이버 블로그">
            <a:extLst>
              <a:ext uri="{FF2B5EF4-FFF2-40B4-BE49-F238E27FC236}">
                <a16:creationId xmlns:a16="http://schemas.microsoft.com/office/drawing/2014/main" id="{D6E52ED6-350C-4C2C-BFA1-10E61530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2" y="2101497"/>
            <a:ext cx="48768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6B54CC-E2FC-4A72-A214-DE24BD67DF02}"/>
              </a:ext>
            </a:extLst>
          </p:cNvPr>
          <p:cNvCxnSpPr/>
          <p:nvPr/>
        </p:nvCxnSpPr>
        <p:spPr>
          <a:xfrm>
            <a:off x="5868144" y="4221088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inc Function - an overview | ScienceDirect Topics">
            <a:extLst>
              <a:ext uri="{FF2B5EF4-FFF2-40B4-BE49-F238E27FC236}">
                <a16:creationId xmlns:a16="http://schemas.microsoft.com/office/drawing/2014/main" id="{0A9F30CE-19A5-42CE-AD13-A48A0FBE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511225"/>
            <a:ext cx="1810886" cy="108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61B05F-0A8F-4988-A8D7-22D617F87053}"/>
              </a:ext>
            </a:extLst>
          </p:cNvPr>
          <p:cNvSpPr txBox="1"/>
          <p:nvPr/>
        </p:nvSpPr>
        <p:spPr>
          <a:xfrm>
            <a:off x="5874913" y="42210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Sinc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1A75708-5DE0-4EF2-B385-AAFF4C26C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306" y="4663722"/>
            <a:ext cx="1466850" cy="495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47FBA8-EE07-4830-89D6-5A68CD3BF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899" y="5479154"/>
            <a:ext cx="3027946" cy="7267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574679-348B-4DAB-B294-E465D44BB981}"/>
              </a:ext>
            </a:extLst>
          </p:cNvPr>
          <p:cNvSpPr txBox="1"/>
          <p:nvPr/>
        </p:nvSpPr>
        <p:spPr>
          <a:xfrm>
            <a:off x="2286000" y="510416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The baseband equivalent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765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2.2.3 A</a:t>
            </a:r>
            <a:r>
              <a:rPr lang="ko-KR" altLang="en-US" sz="1400" dirty="0"/>
              <a:t> </a:t>
            </a:r>
            <a:r>
              <a:rPr lang="en-US" altLang="ko-KR" sz="1400" dirty="0"/>
              <a:t>Discrete</a:t>
            </a:r>
            <a:r>
              <a:rPr lang="ko-KR" altLang="en-US" sz="1400" dirty="0"/>
              <a:t> </a:t>
            </a:r>
            <a:r>
              <a:rPr lang="en-US" altLang="ko-KR" sz="1400" dirty="0"/>
              <a:t>Time Baseband Model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1E4E4-F9DA-4DD9-892D-783EBFC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57027"/>
            <a:ext cx="4884543" cy="648072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EEAB6108-6ACC-4734-BBEE-34BE4285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740" y="2065900"/>
            <a:ext cx="2105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DC4C54-5BA1-4665-9690-0B3F8F7C426E}"/>
              </a:ext>
            </a:extLst>
          </p:cNvPr>
          <p:cNvSpPr txBox="1"/>
          <p:nvPr/>
        </p:nvSpPr>
        <p:spPr>
          <a:xfrm>
            <a:off x="6732240" y="1295182"/>
            <a:ext cx="7018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참고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459B7-9CCE-4E4C-BDFB-2E4819298E91}"/>
                  </a:ext>
                </a:extLst>
              </p:cNvPr>
              <p:cNvSpPr txBox="1"/>
              <p:nvPr/>
            </p:nvSpPr>
            <p:spPr>
              <a:xfrm>
                <a:off x="1253630" y="2161725"/>
                <a:ext cx="4320480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시간을</a:t>
                </a:r>
                <a:r>
                  <a:rPr lang="en-US" altLang="ko-KR" sz="1400" dirty="0"/>
                  <a:t> 1/W</a:t>
                </a:r>
                <a:r>
                  <a:rPr lang="ko-KR" altLang="en-US" sz="1400" dirty="0"/>
                  <a:t>로 나누어서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라 가정하면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459B7-9CCE-4E4C-BDFB-2E4819298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30" y="2161725"/>
                <a:ext cx="4320480" cy="380425"/>
              </a:xfrm>
              <a:prstGeom prst="rect">
                <a:avLst/>
              </a:prstGeom>
              <a:blipFill>
                <a:blip r:embed="rId4"/>
                <a:stretch>
                  <a:fillRect l="-424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F651CEF-415E-49D2-9051-F9B120783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63" y="2639718"/>
            <a:ext cx="5233899" cy="6211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B027EE-CEA0-4F48-A670-18B10D74F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3654739"/>
            <a:ext cx="5139097" cy="6480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2C21802-70E8-469D-970C-F35A876EA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740" y="1575803"/>
            <a:ext cx="2193740" cy="526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F9AF1E-FA73-406D-AD53-A28C1DE8ACA2}"/>
                  </a:ext>
                </a:extLst>
              </p:cNvPr>
              <p:cNvSpPr txBox="1"/>
              <p:nvPr/>
            </p:nvSpPr>
            <p:spPr>
              <a:xfrm>
                <a:off x="1253631" y="3303923"/>
                <a:ext cx="2850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라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한다면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F9AF1E-FA73-406D-AD53-A28C1DE8A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31" y="3303923"/>
                <a:ext cx="2850994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5BF2CEA7-438E-47ED-BE3F-70FE5D1D6D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968" y="4524694"/>
            <a:ext cx="4007014" cy="564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AADA65-E6F5-4D58-A70E-EFCEC644E23B}"/>
                  </a:ext>
                </a:extLst>
              </p:cNvPr>
              <p:cNvSpPr txBox="1"/>
              <p:nvPr/>
            </p:nvSpPr>
            <p:spPr>
              <a:xfrm>
                <a:off x="1253630" y="4216917"/>
                <a:ext cx="38944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이산 응답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 dirty="0"/>
                  <a:t>을 다음과 같이 정의 할 때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8AADA65-E6F5-4D58-A70E-EFCEC64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30" y="4216917"/>
                <a:ext cx="3894433" cy="307777"/>
              </a:xfrm>
              <a:prstGeom prst="rect">
                <a:avLst/>
              </a:prstGeom>
              <a:blipFill>
                <a:blip r:embed="rId10"/>
                <a:stretch>
                  <a:fillRect l="-47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ADC49C2A-2A9D-4DF3-8EA0-10AB0F59C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5500973"/>
            <a:ext cx="2520280" cy="6681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2E6323-A2EC-4048-BA06-35062D2BD512}"/>
              </a:ext>
            </a:extLst>
          </p:cNvPr>
          <p:cNvSpPr txBox="1"/>
          <p:nvPr/>
        </p:nvSpPr>
        <p:spPr>
          <a:xfrm>
            <a:off x="827584" y="5193196"/>
            <a:ext cx="411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이산 신호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1B646D-3533-4D39-A357-5575DC3966E1}"/>
                  </a:ext>
                </a:extLst>
              </p:cNvPr>
              <p:cNvSpPr txBox="1"/>
              <p:nvPr/>
            </p:nvSpPr>
            <p:spPr>
              <a:xfrm>
                <a:off x="4000496" y="5241328"/>
                <a:ext cx="3894433" cy="34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탭 </a:t>
                </a:r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시간에서의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400" dirty="0"/>
                  <a:t>-</a:t>
                </a:r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채널 필터 </a:t>
                </a:r>
                <a:r>
                  <a:rPr lang="en-US" altLang="ko-KR" sz="1400" dirty="0"/>
                  <a:t>*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box>
                      <m:box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1B646D-3533-4D39-A357-5575DC396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96" y="5241328"/>
                <a:ext cx="3894433" cy="344838"/>
              </a:xfrm>
              <a:prstGeom prst="rect">
                <a:avLst/>
              </a:prstGeom>
              <a:blipFill>
                <a:blip r:embed="rId12"/>
                <a:stretch>
                  <a:fillRect t="-3571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7143BA3E-D3D4-466C-8E6C-C2D771EF14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8898" y="5903961"/>
            <a:ext cx="2573676" cy="6681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C88CCA-C0A1-43A8-B7F3-497DC192B4F4}"/>
              </a:ext>
            </a:extLst>
          </p:cNvPr>
          <p:cNvSpPr txBox="1"/>
          <p:nvPr/>
        </p:nvSpPr>
        <p:spPr>
          <a:xfrm>
            <a:off x="3963715" y="5640634"/>
            <a:ext cx="3894433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감쇄와 지연이 시불변일 경우  </a:t>
            </a:r>
          </a:p>
        </p:txBody>
      </p:sp>
    </p:spTree>
    <p:extLst>
      <p:ext uri="{BB962C8B-B14F-4D97-AF65-F5344CB8AC3E}">
        <p14:creationId xmlns:p14="http://schemas.microsoft.com/office/powerpoint/2010/main" val="203537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1B463-56A4-4BF8-A27A-0AAF0C22C4A1}"/>
              </a:ext>
            </a:extLst>
          </p:cNvPr>
          <p:cNvSpPr txBox="1"/>
          <p:nvPr/>
        </p:nvSpPr>
        <p:spPr>
          <a:xfrm>
            <a:off x="490157" y="1292665"/>
            <a:ext cx="8523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200" i="1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Contributions</a:t>
            </a:r>
          </a:p>
          <a:p>
            <a:pPr defTabSz="685800" latinLnBrk="0"/>
            <a:endParaRPr lang="en-US" altLang="ko-KR" sz="120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  <a:p>
            <a:pPr marL="214313" indent="-214313" defTabSz="68580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수신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SINR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을 최적화하는 문제로 다운 링크 방향으로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joint beamforming, power control, and interference coordination 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문제를 공식화</a:t>
            </a:r>
            <a:endParaRPr lang="en-US" altLang="ko-KR" sz="120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  <a:p>
            <a:pPr marL="214313" indent="-214313" defTabSz="685800" latinLnBrk="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  <a:p>
            <a:pPr marL="214313" indent="-214313" defTabSz="68580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central location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에서 수신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SINR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UE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의 좌표만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uplink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방향으로 전송하여 기지국 간의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race condition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을 해결</a:t>
            </a:r>
            <a:endParaRPr lang="en-US" altLang="ko-KR" sz="120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  <a:p>
            <a:pPr marL="214313" indent="-214313" defTabSz="685800" latinLnBrk="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  <a:p>
            <a:pPr marL="214313" indent="-214313" defTabSz="68580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한 번에 여러 작업을 수행 할 수 있는 </a:t>
            </a:r>
            <a:r>
              <a:rPr lang="en-US" altLang="ko-KR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deep reinforcement learning</a:t>
            </a:r>
            <a:r>
              <a:rPr lang="ko-KR" altLang="en-US" sz="120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 기반 솔루션을 만드는 방법을 보여줌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5B0E86-1E54-41ED-B58F-00181951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66" y="3508498"/>
            <a:ext cx="2786063" cy="16644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68D2D6-5A79-42B6-B6DC-3CA6EBD6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22" y="3049309"/>
            <a:ext cx="378618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2.2.3 A</a:t>
            </a:r>
            <a:r>
              <a:rPr lang="ko-KR" altLang="en-US" sz="1400" dirty="0"/>
              <a:t> </a:t>
            </a:r>
            <a:r>
              <a:rPr lang="en-US" altLang="ko-KR" sz="1400" dirty="0"/>
              <a:t>Discrete</a:t>
            </a:r>
            <a:r>
              <a:rPr lang="ko-KR" altLang="en-US" sz="1400" dirty="0"/>
              <a:t> </a:t>
            </a:r>
            <a:r>
              <a:rPr lang="en-US" altLang="ko-KR" sz="1400" dirty="0"/>
              <a:t>Time Baseband Model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14B97-66EF-4140-AEA7-A844FCD0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3397251" cy="5316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8DDF4F-B013-418E-99AB-7EBEBCD648EA}"/>
                  </a:ext>
                </a:extLst>
              </p:cNvPr>
              <p:cNvSpPr txBox="1"/>
              <p:nvPr/>
            </p:nvSpPr>
            <p:spPr>
              <a:xfrm>
                <a:off x="5004048" y="1782112"/>
                <a:ext cx="2376264" cy="72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I</a:t>
                </a:r>
                <a:r>
                  <a:rPr lang="ko-KR" altLang="en-US" sz="1200" dirty="0"/>
                  <a:t>번째 패스의 지연은 </a:t>
                </a:r>
                <a:endParaRPr lang="en-US" altLang="ko-KR" sz="1200" dirty="0"/>
              </a:p>
              <a:p>
                <a:r>
                  <a:rPr lang="ko-KR" altLang="en-US" sz="1200" dirty="0"/>
                  <a:t>거의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→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altLang="ko-KR" sz="1200" dirty="0"/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main contribution 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8DDF4F-B013-418E-99AB-7EBEBCD6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82112"/>
                <a:ext cx="2376264" cy="727443"/>
              </a:xfrm>
              <a:prstGeom prst="rect">
                <a:avLst/>
              </a:prstGeom>
              <a:blipFill>
                <a:blip r:embed="rId3"/>
                <a:stretch>
                  <a:fillRect l="-256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03933F-0D1D-4B23-9634-DC4266668F15}"/>
              </a:ext>
            </a:extLst>
          </p:cNvPr>
          <p:cNvGrpSpPr/>
          <p:nvPr/>
        </p:nvGrpSpPr>
        <p:grpSpPr>
          <a:xfrm>
            <a:off x="4478622" y="2484040"/>
            <a:ext cx="4268897" cy="3674031"/>
            <a:chOff x="4478622" y="2484040"/>
            <a:chExt cx="4268897" cy="367403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5747A62-E624-4090-80AD-66DA77759D8A}"/>
                </a:ext>
              </a:extLst>
            </p:cNvPr>
            <p:cNvSpPr/>
            <p:nvPr/>
          </p:nvSpPr>
          <p:spPr>
            <a:xfrm>
              <a:off x="4478622" y="3697296"/>
              <a:ext cx="2522103" cy="1720986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91211EB-15A9-4C36-9BCF-E9DE4DC9BCE2}"/>
                </a:ext>
              </a:extLst>
            </p:cNvPr>
            <p:cNvCxnSpPr/>
            <p:nvPr/>
          </p:nvCxnSpPr>
          <p:spPr>
            <a:xfrm>
              <a:off x="5727777" y="2969962"/>
              <a:ext cx="0" cy="2448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A419B69-99F2-41FD-8CDA-822E4D9D2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080" y="5130202"/>
              <a:ext cx="3744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B84FD46-DC5B-45B9-B4F3-146FBAC092D3}"/>
                </a:ext>
              </a:extLst>
            </p:cNvPr>
            <p:cNvCxnSpPr/>
            <p:nvPr/>
          </p:nvCxnSpPr>
          <p:spPr>
            <a:xfrm>
              <a:off x="6012160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DC24CBF-C0DF-4AC6-9CE1-1E57FFBB9095}"/>
                </a:ext>
              </a:extLst>
            </p:cNvPr>
            <p:cNvCxnSpPr/>
            <p:nvPr/>
          </p:nvCxnSpPr>
          <p:spPr>
            <a:xfrm>
              <a:off x="6582838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771F8D7-78FB-42D2-856F-2875FAC2B1EA}"/>
                </a:ext>
              </a:extLst>
            </p:cNvPr>
            <p:cNvCxnSpPr/>
            <p:nvPr/>
          </p:nvCxnSpPr>
          <p:spPr>
            <a:xfrm>
              <a:off x="7166337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CC53D26-708C-4C02-A5A3-9AEB0C205676}"/>
                </a:ext>
              </a:extLst>
            </p:cNvPr>
            <p:cNvCxnSpPr/>
            <p:nvPr/>
          </p:nvCxnSpPr>
          <p:spPr>
            <a:xfrm>
              <a:off x="7750643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6CEBA8-2C19-408C-95B6-0D9A117FD30C}"/>
                    </a:ext>
                  </a:extLst>
                </p:cNvPr>
                <p:cNvSpPr txBox="1"/>
                <p:nvPr/>
              </p:nvSpPr>
              <p:spPr>
                <a:xfrm>
                  <a:off x="5533117" y="2495622"/>
                  <a:ext cx="409029" cy="496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6CEBA8-2C19-408C-95B6-0D9A117FD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117" y="2495622"/>
                  <a:ext cx="409029" cy="496803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F75E95-3B21-4E3D-939C-323CA8FE3D5E}"/>
                    </a:ext>
                  </a:extLst>
                </p:cNvPr>
                <p:cNvSpPr txBox="1"/>
                <p:nvPr/>
              </p:nvSpPr>
              <p:spPr>
                <a:xfrm>
                  <a:off x="6116615" y="2495622"/>
                  <a:ext cx="409029" cy="496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F75E95-3B21-4E3D-939C-323CA8FE3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615" y="2495622"/>
                  <a:ext cx="409029" cy="496803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134FBB9-85D1-4AAF-BAF9-E1D58D54B4C2}"/>
                    </a:ext>
                  </a:extLst>
                </p:cNvPr>
                <p:cNvSpPr txBox="1"/>
                <p:nvPr/>
              </p:nvSpPr>
              <p:spPr>
                <a:xfrm>
                  <a:off x="6676154" y="2495622"/>
                  <a:ext cx="409029" cy="496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134FBB9-85D1-4AAF-BAF9-E1D58D54B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54" y="2495622"/>
                  <a:ext cx="409029" cy="496803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8767497-48DB-42F5-ACB2-0E75DB832C6D}"/>
                    </a:ext>
                  </a:extLst>
                </p:cNvPr>
                <p:cNvSpPr txBox="1"/>
                <p:nvPr/>
              </p:nvSpPr>
              <p:spPr>
                <a:xfrm>
                  <a:off x="7259652" y="2484040"/>
                  <a:ext cx="409029" cy="496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8767497-48DB-42F5-ACB2-0E75DB832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652" y="2484040"/>
                  <a:ext cx="409029" cy="496803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103B6D-EB89-4F4E-8F6D-CBD282DE9169}"/>
                    </a:ext>
                  </a:extLst>
                </p:cNvPr>
                <p:cNvSpPr txBox="1"/>
                <p:nvPr/>
              </p:nvSpPr>
              <p:spPr>
                <a:xfrm>
                  <a:off x="8352376" y="5264345"/>
                  <a:ext cx="35824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103B6D-EB89-4F4E-8F6D-CBD282DE9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376" y="5264345"/>
                  <a:ext cx="35824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A10064-4B7D-4440-8FB7-88497A309576}"/>
                    </a:ext>
                  </a:extLst>
                </p:cNvPr>
                <p:cNvSpPr txBox="1"/>
                <p:nvPr/>
              </p:nvSpPr>
              <p:spPr>
                <a:xfrm>
                  <a:off x="5031121" y="5562251"/>
                  <a:ext cx="1800201" cy="542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A-path : </a:t>
                  </a:r>
                  <a:r>
                    <a:rPr lang="ko-KR" altLang="en-US" sz="1200" dirty="0"/>
                    <a:t>지연</a:t>
                  </a:r>
                  <a:endParaRPr lang="en-US" altLang="ko-KR" sz="1200" dirty="0"/>
                </a:p>
                <a:p>
                  <a:r>
                    <a:rPr lang="en-US" altLang="ko-KR" sz="120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= 0</a:t>
                  </a:r>
                  <a:endParaRPr lang="ko-KR" altLang="en-US" sz="12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A10064-4B7D-4440-8FB7-88497A309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121" y="5562251"/>
                  <a:ext cx="1800201" cy="542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1995CDF-D124-4B31-9686-0F4C790286F8}"/>
                </a:ext>
              </a:extLst>
            </p:cNvPr>
            <p:cNvSpPr/>
            <p:nvPr/>
          </p:nvSpPr>
          <p:spPr>
            <a:xfrm>
              <a:off x="6225416" y="3697296"/>
              <a:ext cx="2522103" cy="1720986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683627-AADD-4B7D-8C65-9046BFC9898D}"/>
                    </a:ext>
                  </a:extLst>
                </p:cNvPr>
                <p:cNvSpPr txBox="1"/>
                <p:nvPr/>
              </p:nvSpPr>
              <p:spPr>
                <a:xfrm>
                  <a:off x="7114355" y="5602791"/>
                  <a:ext cx="1207619" cy="555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B-path : </a:t>
                  </a:r>
                  <a:r>
                    <a:rPr lang="ko-KR" altLang="en-US" sz="1200" dirty="0"/>
                    <a:t>지연</a:t>
                  </a:r>
                  <a:endParaRPr lang="en-US" altLang="ko-KR" sz="1200" dirty="0"/>
                </a:p>
                <a:p>
                  <a14:m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ko-KR" sz="1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en-US" altLang="ko-KR" sz="1200" dirty="0"/>
                    <a:t> </a:t>
                  </a:r>
                  <a:endParaRPr lang="ko-KR" altLang="en-US" sz="12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683627-AADD-4B7D-8C65-9046BFC98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355" y="5602791"/>
                  <a:ext cx="1207619" cy="5552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8B56B2-5D33-49F2-9646-044A7C80F3AD}"/>
                </a:ext>
              </a:extLst>
            </p:cNvPr>
            <p:cNvSpPr txBox="1"/>
            <p:nvPr/>
          </p:nvSpPr>
          <p:spPr>
            <a:xfrm>
              <a:off x="5601027" y="5403964"/>
              <a:ext cx="240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9FD911-AE7F-4DAB-ACA8-A2392D20EE43}"/>
                </a:ext>
              </a:extLst>
            </p:cNvPr>
            <p:cNvSpPr txBox="1"/>
            <p:nvPr/>
          </p:nvSpPr>
          <p:spPr>
            <a:xfrm>
              <a:off x="6200652" y="5403964"/>
              <a:ext cx="240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ED28FE-2356-4B2E-8020-9212BE935EF9}"/>
                </a:ext>
              </a:extLst>
            </p:cNvPr>
            <p:cNvSpPr txBox="1"/>
            <p:nvPr/>
          </p:nvSpPr>
          <p:spPr>
            <a:xfrm>
              <a:off x="6754041" y="5403964"/>
              <a:ext cx="240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F6EFFD-5136-41E3-8E6F-43F783D4D51E}"/>
                </a:ext>
              </a:extLst>
            </p:cNvPr>
            <p:cNvSpPr txBox="1"/>
            <p:nvPr/>
          </p:nvSpPr>
          <p:spPr>
            <a:xfrm>
              <a:off x="7332059" y="5403964"/>
              <a:ext cx="240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ECE5888-8FD0-4182-BC08-7107C5217EB1}"/>
                </a:ext>
              </a:extLst>
            </p:cNvPr>
            <p:cNvCxnSpPr/>
            <p:nvPr/>
          </p:nvCxnSpPr>
          <p:spPr>
            <a:xfrm>
              <a:off x="5436096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7776B53-8B45-4F68-8D74-2CFAA4EFD9FD}"/>
                </a:ext>
              </a:extLst>
            </p:cNvPr>
            <p:cNvCxnSpPr/>
            <p:nvPr/>
          </p:nvCxnSpPr>
          <p:spPr>
            <a:xfrm>
              <a:off x="8359194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426B65-B6EE-4975-8D02-7D0BAD8AB4CE}"/>
                    </a:ext>
                  </a:extLst>
                </p:cNvPr>
                <p:cNvSpPr txBox="1"/>
                <p:nvPr/>
              </p:nvSpPr>
              <p:spPr>
                <a:xfrm>
                  <a:off x="7868202" y="2484040"/>
                  <a:ext cx="409029" cy="496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426B65-B6EE-4975-8D02-7D0BAD8AB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202" y="2484040"/>
                  <a:ext cx="409029" cy="496803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6079E62-6F36-4F16-8CF2-70DD04E0B14A}"/>
                </a:ext>
              </a:extLst>
            </p:cNvPr>
            <p:cNvSpPr txBox="1"/>
            <p:nvPr/>
          </p:nvSpPr>
          <p:spPr>
            <a:xfrm>
              <a:off x="7950390" y="5403964"/>
              <a:ext cx="240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4E299A1-11C4-4C22-AEEE-A8DC478401DB}"/>
                </a:ext>
              </a:extLst>
            </p:cNvPr>
            <p:cNvCxnSpPr>
              <a:cxnSpLocks/>
              <a:stCxn id="6" idx="4"/>
              <a:endCxn id="45" idx="4"/>
            </p:cNvCxnSpPr>
            <p:nvPr/>
          </p:nvCxnSpPr>
          <p:spPr>
            <a:xfrm>
              <a:off x="5729121" y="3697312"/>
              <a:ext cx="174679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B3C4E28-D049-4C05-99D8-C895A767B6A3}"/>
                    </a:ext>
                  </a:extLst>
                </p:cNvPr>
                <p:cNvSpPr txBox="1"/>
                <p:nvPr/>
              </p:nvSpPr>
              <p:spPr>
                <a:xfrm>
                  <a:off x="6183891" y="3665693"/>
                  <a:ext cx="810145" cy="3581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ko-KR" sz="1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B3C4E28-D049-4C05-99D8-C895A767B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3891" y="3665693"/>
                  <a:ext cx="810145" cy="3581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56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2.2.3 A</a:t>
            </a:r>
            <a:r>
              <a:rPr lang="ko-KR" altLang="en-US" sz="1400" dirty="0"/>
              <a:t> </a:t>
            </a:r>
            <a:r>
              <a:rPr lang="en-US" altLang="ko-KR" sz="1400" dirty="0"/>
              <a:t>Discrete</a:t>
            </a:r>
            <a:r>
              <a:rPr lang="ko-KR" altLang="en-US" sz="1400" dirty="0"/>
              <a:t> </a:t>
            </a:r>
            <a:r>
              <a:rPr lang="en-US" altLang="ko-KR" sz="1400" dirty="0"/>
              <a:t>Time Baseband Model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14310-A742-461E-BF51-D4E9BA5C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943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2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2.2.4 Additive White Noise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90E40-AB5B-4CCB-AC76-76112B3546A8}"/>
                  </a:ext>
                </a:extLst>
              </p:cNvPr>
              <p:cNvSpPr txBox="1"/>
              <p:nvPr/>
            </p:nvSpPr>
            <p:spPr>
              <a:xfrm>
                <a:off x="899592" y="1160389"/>
                <a:ext cx="4320480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공기중 잡음 모델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90E40-AB5B-4CCB-AC76-76112B35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60389"/>
                <a:ext cx="4320480" cy="311817"/>
              </a:xfrm>
              <a:prstGeom prst="rect">
                <a:avLst/>
              </a:prstGeom>
              <a:blipFill>
                <a:blip r:embed="rId2"/>
                <a:stretch>
                  <a:fillRect l="-424"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EC85F34-844D-4B15-8A0B-FE8B12A80335}"/>
              </a:ext>
            </a:extLst>
          </p:cNvPr>
          <p:cNvSpPr txBox="1"/>
          <p:nvPr/>
        </p:nvSpPr>
        <p:spPr>
          <a:xfrm>
            <a:off x="1331640" y="1539024"/>
            <a:ext cx="4320480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AWGN (zero-mean additive white Gaussian noise)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4155A2-1E57-4C80-B132-3DB3EE05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09" y="1861887"/>
            <a:ext cx="3343275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6B8050-0504-4238-9C0C-8708BE18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66" y="2738674"/>
            <a:ext cx="3324225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A4ED7-2681-4FCC-A426-B8F607DCE164}"/>
              </a:ext>
            </a:extLst>
          </p:cNvPr>
          <p:cNvSpPr txBox="1"/>
          <p:nvPr/>
        </p:nvSpPr>
        <p:spPr>
          <a:xfrm>
            <a:off x="899592" y="2312566"/>
            <a:ext cx="4320480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연속신호 모델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FFEBB4-AB3E-46E5-BF97-FDF308F88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258" y="2643424"/>
            <a:ext cx="32956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602B1D-02E8-43A3-8266-A0D4BA610D9C}"/>
              </a:ext>
            </a:extLst>
          </p:cNvPr>
          <p:cNvSpPr txBox="1"/>
          <p:nvPr/>
        </p:nvSpPr>
        <p:spPr>
          <a:xfrm>
            <a:off x="4644008" y="2312566"/>
            <a:ext cx="4320480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이산신호 모델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3DFD6-0A8E-4D8D-9BE4-A17F850CE87E}"/>
              </a:ext>
            </a:extLst>
          </p:cNvPr>
          <p:cNvSpPr txBox="1"/>
          <p:nvPr/>
        </p:nvSpPr>
        <p:spPr>
          <a:xfrm>
            <a:off x="899592" y="35817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White Gaussian Random</a:t>
            </a:r>
            <a:r>
              <a:rPr lang="ko-KR" altLang="en-US" sz="1400" dirty="0"/>
              <a:t> </a:t>
            </a:r>
            <a:r>
              <a:rPr lang="en-US" altLang="ko-KR" sz="1400" dirty="0"/>
              <a:t>Vector</a:t>
            </a:r>
            <a:r>
              <a:rPr lang="ko-KR" altLang="en-US" sz="1400" dirty="0"/>
              <a:t>의 성분은 </a:t>
            </a:r>
            <a:endParaRPr lang="en-US" altLang="ko-KR" sz="1400" dirty="0"/>
          </a:p>
          <a:p>
            <a:r>
              <a:rPr lang="en-US" altLang="ko-KR" sz="1400" dirty="0"/>
              <a:t>independent and identically distributed (</a:t>
            </a:r>
            <a:r>
              <a:rPr lang="en-US" altLang="ko-KR" sz="1400" dirty="0" err="1"/>
              <a:t>i.i.d</a:t>
            </a:r>
            <a:r>
              <a:rPr lang="en-US" altLang="ko-KR" sz="1400" dirty="0"/>
              <a:t>.) Gaussian Random</a:t>
            </a:r>
            <a:r>
              <a:rPr lang="ko-KR" altLang="en-US" sz="1400" dirty="0"/>
              <a:t> </a:t>
            </a:r>
            <a:r>
              <a:rPr lang="en-US" altLang="ko-KR" sz="1400" dirty="0"/>
              <a:t>Variables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319055-15CF-4C2A-83F5-8ED113B797CD}"/>
                  </a:ext>
                </a:extLst>
              </p:cNvPr>
              <p:cNvSpPr txBox="1"/>
              <p:nvPr/>
            </p:nvSpPr>
            <p:spPr>
              <a:xfrm>
                <a:off x="899592" y="4323709"/>
                <a:ext cx="78488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실수 성분의 </a:t>
                </a:r>
                <a:r>
                  <a:rPr lang="en-US" altLang="ko-KR" sz="1400" dirty="0"/>
                  <a:t>Gaussian </a:t>
                </a:r>
                <a:r>
                  <a:rPr lang="ko-KR" altLang="en-US" sz="1400" dirty="0"/>
                  <a:t>랜덤 분포이고</a:t>
                </a:r>
                <a:endParaRPr lang="en-US" altLang="ko-KR" sz="1400" dirty="0"/>
              </a:p>
              <a:p>
                <a:r>
                  <a:rPr lang="ko-KR" altLang="en-US" sz="1400" dirty="0"/>
                  <a:t>허수 성분도 </a:t>
                </a:r>
                <a:r>
                  <a:rPr lang="en-US" altLang="ko-KR" sz="1400" dirty="0"/>
                  <a:t>Gaussian </a:t>
                </a:r>
                <a:r>
                  <a:rPr lang="ko-KR" altLang="en-US" sz="1400" dirty="0"/>
                  <a:t>랜덤 분포인 </a:t>
                </a:r>
                <a:endParaRPr lang="en-US" altLang="ko-KR" sz="1400" dirty="0"/>
              </a:p>
              <a:p>
                <a:r>
                  <a:rPr lang="ko-KR" altLang="en-US" sz="1400" dirty="0" err="1"/>
                  <a:t>복소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Gaussian </a:t>
                </a:r>
                <a:r>
                  <a:rPr lang="ko-KR" altLang="en-US" sz="1400" dirty="0"/>
                  <a:t>랜덤 변수를 </a:t>
                </a:r>
                <a:r>
                  <a:rPr lang="en-US" altLang="ko-KR" sz="1400" dirty="0"/>
                  <a:t>circular symmetric complex gaussian</a:t>
                </a:r>
                <a:r>
                  <a:rPr lang="ko-KR" altLang="en-US" sz="1400" dirty="0"/>
                  <a:t>이라 하고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이라한다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319055-15CF-4C2A-83F5-8ED113B79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23709"/>
                <a:ext cx="7848872" cy="738664"/>
              </a:xfrm>
              <a:prstGeom prst="rect">
                <a:avLst/>
              </a:prstGeom>
              <a:blipFill>
                <a:blip r:embed="rId6"/>
                <a:stretch>
                  <a:fillRect l="-233"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B8A9BD-6C9C-457B-84ED-CA6DA1DFD346}"/>
                  </a:ext>
                </a:extLst>
              </p:cNvPr>
              <p:cNvSpPr txBox="1"/>
              <p:nvPr/>
            </p:nvSpPr>
            <p:spPr>
              <a:xfrm>
                <a:off x="899592" y="5371431"/>
                <a:ext cx="7848872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* circular symmetric property : </a:t>
                </a:r>
                <a:r>
                  <a:rPr lang="ko-KR" altLang="en-US" sz="1400" dirty="0"/>
                  <a:t>분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/>
                  <a:t>는 모든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400" dirty="0"/>
                  <a:t>에 대해 분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/>
                  <a:t>와 동일하다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B8A9BD-6C9C-457B-84ED-CA6DA1DFD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71431"/>
                <a:ext cx="7848872" cy="326180"/>
              </a:xfrm>
              <a:prstGeom prst="rect">
                <a:avLst/>
              </a:prstGeom>
              <a:blipFill>
                <a:blip r:embed="rId7"/>
                <a:stretch>
                  <a:fillRect l="-233" t="-1852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FA7273-7273-4461-93D9-4A25D6A2E0CA}"/>
              </a:ext>
            </a:extLst>
          </p:cNvPr>
          <p:cNvSpPr txBox="1"/>
          <p:nvPr/>
        </p:nvSpPr>
        <p:spPr>
          <a:xfrm>
            <a:off x="899592" y="5918317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모든 경로에서 독립적으로 영향을 미친다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790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436055-7E98-4302-8DF2-EF039916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819659" cy="36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2.3 Time and Frequency Coherence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2A1E-1F20-4F55-B33B-049C5CFCF76E}"/>
              </a:ext>
            </a:extLst>
          </p:cNvPr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2.3.1 Doppler Spread and Coherence Time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12510-3FDB-401D-93A7-CBF4E3EB708B}"/>
              </a:ext>
            </a:extLst>
          </p:cNvPr>
          <p:cNvSpPr txBox="1"/>
          <p:nvPr/>
        </p:nvSpPr>
        <p:spPr>
          <a:xfrm>
            <a:off x="1043608" y="1268760"/>
            <a:ext cx="69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* </a:t>
            </a:r>
            <a:r>
              <a:rPr lang="ko-KR" altLang="en-US" sz="1400" dirty="0"/>
              <a:t>채널은 얼마나 자주 변할까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862A6-6DF8-4B3E-A038-002D7902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51726"/>
            <a:ext cx="5715000" cy="1152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814F5-1364-4F76-83ED-584E024EF354}"/>
                  </a:ext>
                </a:extLst>
              </p:cNvPr>
              <p:cNvSpPr txBox="1"/>
              <p:nvPr/>
            </p:nvSpPr>
            <p:spPr>
              <a:xfrm>
                <a:off x="1403648" y="3616754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중요한 변화에 수 초</a:t>
                </a:r>
                <a:r>
                  <a:rPr lang="en-US" altLang="ko-KR" sz="1400" dirty="0"/>
                  <a:t>~</a:t>
                </a:r>
                <a:r>
                  <a:rPr lang="ko-KR" altLang="en-US" sz="1400" dirty="0"/>
                  <a:t>그 이상의 시간이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발생한다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천천히</a:t>
                </a:r>
                <a:r>
                  <a:rPr lang="en-US" altLang="ko-KR" sz="1400" dirty="0"/>
                  <a:t>~)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814F5-1364-4F76-83ED-584E024EF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16754"/>
                <a:ext cx="6984776" cy="311817"/>
              </a:xfrm>
              <a:prstGeom prst="rect">
                <a:avLst/>
              </a:prstGeom>
              <a:blipFill>
                <a:blip r:embed="rId3"/>
                <a:stretch>
                  <a:fillRect l="-262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30070F-4F49-49BA-BCA4-ACAEFE4254AA}"/>
                  </a:ext>
                </a:extLst>
              </p:cNvPr>
              <p:cNvSpPr txBox="1"/>
              <p:nvPr/>
            </p:nvSpPr>
            <p:spPr>
              <a:xfrm>
                <a:off x="1403648" y="4047291"/>
                <a:ext cx="6984776" cy="52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0" dirty="0"/>
                  <a:t>2) </a:t>
                </a:r>
                <a:r>
                  <a:rPr lang="en-US" altLang="ko-KR" sz="1400" dirty="0"/>
                  <a:t>Path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의 중요한 변화에 </a:t>
                </a:r>
                <a:r>
                  <a:rPr lang="en-US" altLang="ko-KR" sz="1400" dirty="0"/>
                  <a:t>1/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(4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시간이 발생한다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빠르게</a:t>
                </a:r>
                <a:r>
                  <a:rPr lang="en-US" altLang="ko-KR" sz="1400" dirty="0"/>
                  <a:t>!)</a:t>
                </a:r>
              </a:p>
              <a:p>
                <a:pPr algn="just"/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is the Doppler shift for that path.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30070F-4F49-49BA-BCA4-ACAEFE425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47291"/>
                <a:ext cx="6984776" cy="527260"/>
              </a:xfrm>
              <a:prstGeom prst="rect">
                <a:avLst/>
              </a:prstGeom>
              <a:blipFill>
                <a:blip r:embed="rId4"/>
                <a:stretch>
                  <a:fillRect l="-262" t="-232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49F8C-AE17-48DF-9834-81A56A64392E}"/>
                  </a:ext>
                </a:extLst>
              </p:cNvPr>
              <p:cNvSpPr txBox="1"/>
              <p:nvPr/>
            </p:nvSpPr>
            <p:spPr>
              <a:xfrm>
                <a:off x="1714500" y="4539382"/>
                <a:ext cx="6984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400" dirty="0"/>
                  <a:t>-</a:t>
                </a:r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탭에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기여하는 </a:t>
                </a:r>
                <a:r>
                  <a:rPr lang="en-US" altLang="ko-KR" sz="1400" dirty="0"/>
                  <a:t>path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400" dirty="0"/>
                  <a:t>는 각자 다른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를 갖는다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49F8C-AE17-48DF-9834-81A56A643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539382"/>
                <a:ext cx="6984776" cy="307777"/>
              </a:xfrm>
              <a:prstGeom prst="rect">
                <a:avLst/>
              </a:prstGeom>
              <a:blipFill>
                <a:blip r:embed="rId5"/>
                <a:stretch>
                  <a:fillRect l="-262" t="-6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F8F54-3801-43AB-8D82-1BC91EEDA894}"/>
                  </a:ext>
                </a:extLst>
              </p:cNvPr>
              <p:cNvSpPr txBox="1"/>
              <p:nvPr/>
            </p:nvSpPr>
            <p:spPr>
              <a:xfrm>
                <a:off x="1043608" y="3126717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무</m:t>
                    </m:r>
                  </m:oMath>
                </a14:m>
                <a:r>
                  <a:rPr lang="ko-KR" altLang="en-US" sz="1400" dirty="0"/>
                  <a:t>엇이 채널을 변화시키는가</a:t>
                </a:r>
                <a:r>
                  <a:rPr lang="en-US" altLang="ko-KR" sz="1400" dirty="0"/>
                  <a:t>?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AF8F54-3801-43AB-8D82-1BC91EED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26717"/>
                <a:ext cx="6984776" cy="311817"/>
              </a:xfrm>
              <a:prstGeom prst="rect">
                <a:avLst/>
              </a:prstGeom>
              <a:blipFill>
                <a:blip r:embed="rId6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8E3EB3-9C35-4483-AFAB-1CD41D34171B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6984776" cy="52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0" dirty="0"/>
                  <a:t>* </a:t>
                </a: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들 중 </a:t>
                </a:r>
                <a:r>
                  <a:rPr lang="en-US" altLang="ko-KR" sz="1400" dirty="0"/>
                  <a:t>Doppler shift</a:t>
                </a:r>
                <a:r>
                  <a:rPr lang="ko-KR" altLang="en-US" sz="1400" dirty="0"/>
                  <a:t>간의 차이가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클수록 변화는 빨라진다</a:t>
                </a:r>
                <a:r>
                  <a:rPr lang="en-US" altLang="ko-KR" sz="1400" dirty="0"/>
                  <a:t>.</a:t>
                </a:r>
              </a:p>
              <a:p>
                <a:pPr algn="just"/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400" dirty="0"/>
                  <a:t>1/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(4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 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8E3EB3-9C35-4483-AFAB-1CD41D34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6984776" cy="527260"/>
              </a:xfrm>
              <a:prstGeom prst="rect">
                <a:avLst/>
              </a:prstGeom>
              <a:blipFill>
                <a:blip r:embed="rId7"/>
                <a:stretch>
                  <a:fillRect l="-262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DC652-98AC-4372-9910-00994E5600A8}"/>
                  </a:ext>
                </a:extLst>
              </p:cNvPr>
              <p:cNvSpPr txBox="1"/>
              <p:nvPr/>
            </p:nvSpPr>
            <p:spPr>
              <a:xfrm>
                <a:off x="1403648" y="5719271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/>
                  <a:t>이를 </a:t>
                </a:r>
                <a:r>
                  <a:rPr lang="en-US" altLang="ko-KR" sz="1400" dirty="0"/>
                  <a:t>Doppler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라고 하자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path</a:t>
                </a:r>
                <a:r>
                  <a:rPr lang="ko-KR" altLang="en-US" sz="1400" dirty="0"/>
                  <a:t>에 대해서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DC652-98AC-4372-9910-00994E56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719271"/>
                <a:ext cx="6984776" cy="311817"/>
              </a:xfrm>
              <a:prstGeom prst="rect">
                <a:avLst/>
              </a:prstGeom>
              <a:blipFill>
                <a:blip r:embed="rId8"/>
                <a:stretch>
                  <a:fillRect l="-262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AB772AE8-BF81-42E8-8017-2E81B0561C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4212" y="6085350"/>
            <a:ext cx="2695575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0C5B2-4F54-4D20-8DAD-3178CEE49113}"/>
                  </a:ext>
                </a:extLst>
              </p:cNvPr>
              <p:cNvSpPr txBox="1"/>
              <p:nvPr/>
            </p:nvSpPr>
            <p:spPr>
              <a:xfrm>
                <a:off x="6228937" y="6213382"/>
                <a:ext cx="2502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정도이다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0C5B2-4F54-4D20-8DAD-3178CEE4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937" y="6213382"/>
                <a:ext cx="2502024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00EE68-8D96-484C-8411-4E6799121786}"/>
                  </a:ext>
                </a:extLst>
              </p:cNvPr>
              <p:cNvSpPr txBox="1"/>
              <p:nvPr/>
            </p:nvSpPr>
            <p:spPr>
              <a:xfrm>
                <a:off x="6228937" y="4547347"/>
                <a:ext cx="2232248" cy="681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관</m:t>
                      </m:r>
                      <m:r>
                        <a:rPr lang="ko-KR" alt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찰</m:t>
                      </m:r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자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입</m:t>
                      </m:r>
                      <m:r>
                        <a:rPr lang="ko-KR" alt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장</m:t>
                      </m:r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의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비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00EE68-8D96-484C-8411-4E679912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937" y="4547347"/>
                <a:ext cx="2232248" cy="6818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77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2.3 Time and Frequency Coherence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2A1E-1F20-4F55-B33B-049C5CFCF76E}"/>
              </a:ext>
            </a:extLst>
          </p:cNvPr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2.3.1 Doppler Spread and Coherence Time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34BB73-F929-4851-9067-311382CA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44824"/>
            <a:ext cx="5715000" cy="1152525"/>
          </a:xfrm>
          <a:prstGeom prst="rect">
            <a:avLst/>
          </a:prstGeom>
          <a:ln>
            <a:noFill/>
          </a:ln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DFC6F1A-D208-4C0C-8D72-84AE11148907}"/>
              </a:ext>
            </a:extLst>
          </p:cNvPr>
          <p:cNvSpPr/>
          <p:nvPr/>
        </p:nvSpPr>
        <p:spPr>
          <a:xfrm>
            <a:off x="6124074" y="2762286"/>
            <a:ext cx="1311442" cy="156411"/>
          </a:xfrm>
          <a:custGeom>
            <a:avLst/>
            <a:gdLst>
              <a:gd name="connsiteX0" fmla="*/ 0 w 1311442"/>
              <a:gd name="connsiteY0" fmla="*/ 108284 h 156411"/>
              <a:gd name="connsiteX1" fmla="*/ 0 w 1311442"/>
              <a:gd name="connsiteY1" fmla="*/ 108284 h 156411"/>
              <a:gd name="connsiteX2" fmla="*/ 96252 w 1311442"/>
              <a:gd name="connsiteY2" fmla="*/ 60158 h 156411"/>
              <a:gd name="connsiteX3" fmla="*/ 132347 w 1311442"/>
              <a:gd name="connsiteY3" fmla="*/ 48126 h 156411"/>
              <a:gd name="connsiteX4" fmla="*/ 180473 w 1311442"/>
              <a:gd name="connsiteY4" fmla="*/ 60158 h 156411"/>
              <a:gd name="connsiteX5" fmla="*/ 204537 w 1311442"/>
              <a:gd name="connsiteY5" fmla="*/ 84221 h 156411"/>
              <a:gd name="connsiteX6" fmla="*/ 216568 w 1311442"/>
              <a:gd name="connsiteY6" fmla="*/ 120316 h 156411"/>
              <a:gd name="connsiteX7" fmla="*/ 252663 w 1311442"/>
              <a:gd name="connsiteY7" fmla="*/ 132347 h 156411"/>
              <a:gd name="connsiteX8" fmla="*/ 324852 w 1311442"/>
              <a:gd name="connsiteY8" fmla="*/ 120316 h 156411"/>
              <a:gd name="connsiteX9" fmla="*/ 360947 w 1311442"/>
              <a:gd name="connsiteY9" fmla="*/ 96253 h 156411"/>
              <a:gd name="connsiteX10" fmla="*/ 433137 w 1311442"/>
              <a:gd name="connsiteY10" fmla="*/ 60158 h 156411"/>
              <a:gd name="connsiteX11" fmla="*/ 505326 w 1311442"/>
              <a:gd name="connsiteY11" fmla="*/ 96253 h 156411"/>
              <a:gd name="connsiteX12" fmla="*/ 517358 w 1311442"/>
              <a:gd name="connsiteY12" fmla="*/ 132347 h 156411"/>
              <a:gd name="connsiteX13" fmla="*/ 589547 w 1311442"/>
              <a:gd name="connsiteY13" fmla="*/ 156411 h 156411"/>
              <a:gd name="connsiteX14" fmla="*/ 649705 w 1311442"/>
              <a:gd name="connsiteY14" fmla="*/ 144379 h 156411"/>
              <a:gd name="connsiteX15" fmla="*/ 709863 w 1311442"/>
              <a:gd name="connsiteY15" fmla="*/ 84221 h 156411"/>
              <a:gd name="connsiteX16" fmla="*/ 830179 w 1311442"/>
              <a:gd name="connsiteY16" fmla="*/ 24063 h 156411"/>
              <a:gd name="connsiteX17" fmla="*/ 866273 w 1311442"/>
              <a:gd name="connsiteY17" fmla="*/ 48126 h 156411"/>
              <a:gd name="connsiteX18" fmla="*/ 890337 w 1311442"/>
              <a:gd name="connsiteY18" fmla="*/ 84221 h 156411"/>
              <a:gd name="connsiteX19" fmla="*/ 926431 w 1311442"/>
              <a:gd name="connsiteY19" fmla="*/ 96253 h 156411"/>
              <a:gd name="connsiteX20" fmla="*/ 1010652 w 1311442"/>
              <a:gd name="connsiteY20" fmla="*/ 84221 h 156411"/>
              <a:gd name="connsiteX21" fmla="*/ 1070810 w 1311442"/>
              <a:gd name="connsiteY21" fmla="*/ 24063 h 156411"/>
              <a:gd name="connsiteX22" fmla="*/ 1106905 w 1311442"/>
              <a:gd name="connsiteY22" fmla="*/ 0 h 156411"/>
              <a:gd name="connsiteX23" fmla="*/ 1179094 w 1311442"/>
              <a:gd name="connsiteY23" fmla="*/ 12032 h 156411"/>
              <a:gd name="connsiteX24" fmla="*/ 1203158 w 1311442"/>
              <a:gd name="connsiteY24" fmla="*/ 36095 h 156411"/>
              <a:gd name="connsiteX25" fmla="*/ 1311442 w 1311442"/>
              <a:gd name="connsiteY25" fmla="*/ 72189 h 15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11442" h="156411">
                <a:moveTo>
                  <a:pt x="0" y="108284"/>
                </a:moveTo>
                <a:lnTo>
                  <a:pt x="0" y="108284"/>
                </a:lnTo>
                <a:cubicBezTo>
                  <a:pt x="32084" y="92242"/>
                  <a:pt x="63596" y="75002"/>
                  <a:pt x="96252" y="60158"/>
                </a:cubicBezTo>
                <a:cubicBezTo>
                  <a:pt x="107798" y="54910"/>
                  <a:pt x="119664" y="48126"/>
                  <a:pt x="132347" y="48126"/>
                </a:cubicBezTo>
                <a:cubicBezTo>
                  <a:pt x="148883" y="48126"/>
                  <a:pt x="164431" y="56147"/>
                  <a:pt x="180473" y="60158"/>
                </a:cubicBezTo>
                <a:cubicBezTo>
                  <a:pt x="188494" y="68179"/>
                  <a:pt x="198701" y="74494"/>
                  <a:pt x="204537" y="84221"/>
                </a:cubicBezTo>
                <a:cubicBezTo>
                  <a:pt x="211062" y="95096"/>
                  <a:pt x="207600" y="111348"/>
                  <a:pt x="216568" y="120316"/>
                </a:cubicBezTo>
                <a:cubicBezTo>
                  <a:pt x="225536" y="129284"/>
                  <a:pt x="240631" y="128337"/>
                  <a:pt x="252663" y="132347"/>
                </a:cubicBezTo>
                <a:cubicBezTo>
                  <a:pt x="276726" y="128337"/>
                  <a:pt x="301709" y="128030"/>
                  <a:pt x="324852" y="120316"/>
                </a:cubicBezTo>
                <a:cubicBezTo>
                  <a:pt x="338570" y="115743"/>
                  <a:pt x="348013" y="102720"/>
                  <a:pt x="360947" y="96253"/>
                </a:cubicBezTo>
                <a:cubicBezTo>
                  <a:pt x="460573" y="46440"/>
                  <a:pt x="329694" y="129119"/>
                  <a:pt x="433137" y="60158"/>
                </a:cubicBezTo>
                <a:cubicBezTo>
                  <a:pt x="467743" y="68809"/>
                  <a:pt x="486395" y="64702"/>
                  <a:pt x="505326" y="96253"/>
                </a:cubicBezTo>
                <a:cubicBezTo>
                  <a:pt x="511851" y="107128"/>
                  <a:pt x="507038" y="124976"/>
                  <a:pt x="517358" y="132347"/>
                </a:cubicBezTo>
                <a:cubicBezTo>
                  <a:pt x="537998" y="147090"/>
                  <a:pt x="589547" y="156411"/>
                  <a:pt x="589547" y="156411"/>
                </a:cubicBezTo>
                <a:cubicBezTo>
                  <a:pt x="609600" y="152400"/>
                  <a:pt x="630557" y="151559"/>
                  <a:pt x="649705" y="144379"/>
                </a:cubicBezTo>
                <a:cubicBezTo>
                  <a:pt x="709865" y="121819"/>
                  <a:pt x="665746" y="122824"/>
                  <a:pt x="709863" y="84221"/>
                </a:cubicBezTo>
                <a:cubicBezTo>
                  <a:pt x="767161" y="34085"/>
                  <a:pt x="770377" y="39014"/>
                  <a:pt x="830179" y="24063"/>
                </a:cubicBezTo>
                <a:cubicBezTo>
                  <a:pt x="842210" y="32084"/>
                  <a:pt x="856048" y="37901"/>
                  <a:pt x="866273" y="48126"/>
                </a:cubicBezTo>
                <a:cubicBezTo>
                  <a:pt x="876498" y="58351"/>
                  <a:pt x="879045" y="75188"/>
                  <a:pt x="890337" y="84221"/>
                </a:cubicBezTo>
                <a:cubicBezTo>
                  <a:pt x="900240" y="92144"/>
                  <a:pt x="914400" y="92242"/>
                  <a:pt x="926431" y="96253"/>
                </a:cubicBezTo>
                <a:cubicBezTo>
                  <a:pt x="954505" y="92242"/>
                  <a:pt x="983489" y="92370"/>
                  <a:pt x="1010652" y="84221"/>
                </a:cubicBezTo>
                <a:cubicBezTo>
                  <a:pt x="1056488" y="70470"/>
                  <a:pt x="1041016" y="53857"/>
                  <a:pt x="1070810" y="24063"/>
                </a:cubicBezTo>
                <a:cubicBezTo>
                  <a:pt x="1081035" y="13838"/>
                  <a:pt x="1094873" y="8021"/>
                  <a:pt x="1106905" y="0"/>
                </a:cubicBezTo>
                <a:cubicBezTo>
                  <a:pt x="1130968" y="4011"/>
                  <a:pt x="1156252" y="3466"/>
                  <a:pt x="1179094" y="12032"/>
                </a:cubicBezTo>
                <a:cubicBezTo>
                  <a:pt x="1189715" y="16015"/>
                  <a:pt x="1203158" y="36095"/>
                  <a:pt x="1203158" y="36095"/>
                </a:cubicBezTo>
                <a:lnTo>
                  <a:pt x="1311442" y="72189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53471A4-3DA1-44B7-9042-B1AF8403CFF3}"/>
              </a:ext>
            </a:extLst>
          </p:cNvPr>
          <p:cNvSpPr/>
          <p:nvPr/>
        </p:nvSpPr>
        <p:spPr>
          <a:xfrm>
            <a:off x="6935144" y="2473528"/>
            <a:ext cx="445168" cy="360947"/>
          </a:xfrm>
          <a:custGeom>
            <a:avLst/>
            <a:gdLst>
              <a:gd name="connsiteX0" fmla="*/ 216568 w 445168"/>
              <a:gd name="connsiteY0" fmla="*/ 324853 h 360947"/>
              <a:gd name="connsiteX1" fmla="*/ 216568 w 445168"/>
              <a:gd name="connsiteY1" fmla="*/ 324853 h 360947"/>
              <a:gd name="connsiteX2" fmla="*/ 108284 w 445168"/>
              <a:gd name="connsiteY2" fmla="*/ 300790 h 360947"/>
              <a:gd name="connsiteX3" fmla="*/ 72189 w 445168"/>
              <a:gd name="connsiteY3" fmla="*/ 288758 h 360947"/>
              <a:gd name="connsiteX4" fmla="*/ 24063 w 445168"/>
              <a:gd name="connsiteY4" fmla="*/ 216569 h 360947"/>
              <a:gd name="connsiteX5" fmla="*/ 0 w 445168"/>
              <a:gd name="connsiteY5" fmla="*/ 192505 h 360947"/>
              <a:gd name="connsiteX6" fmla="*/ 36094 w 445168"/>
              <a:gd name="connsiteY6" fmla="*/ 36095 h 360947"/>
              <a:gd name="connsiteX7" fmla="*/ 72189 w 445168"/>
              <a:gd name="connsiteY7" fmla="*/ 12032 h 360947"/>
              <a:gd name="connsiteX8" fmla="*/ 108284 w 445168"/>
              <a:gd name="connsiteY8" fmla="*/ 0 h 360947"/>
              <a:gd name="connsiteX9" fmla="*/ 192505 w 445168"/>
              <a:gd name="connsiteY9" fmla="*/ 12032 h 360947"/>
              <a:gd name="connsiteX10" fmla="*/ 264694 w 445168"/>
              <a:gd name="connsiteY10" fmla="*/ 60158 h 360947"/>
              <a:gd name="connsiteX11" fmla="*/ 276726 w 445168"/>
              <a:gd name="connsiteY11" fmla="*/ 252663 h 360947"/>
              <a:gd name="connsiteX12" fmla="*/ 252663 w 445168"/>
              <a:gd name="connsiteY12" fmla="*/ 288758 h 360947"/>
              <a:gd name="connsiteX13" fmla="*/ 180473 w 445168"/>
              <a:gd name="connsiteY13" fmla="*/ 336884 h 360947"/>
              <a:gd name="connsiteX14" fmla="*/ 144378 w 445168"/>
              <a:gd name="connsiteY14" fmla="*/ 348916 h 360947"/>
              <a:gd name="connsiteX15" fmla="*/ 445168 w 445168"/>
              <a:gd name="connsiteY15" fmla="*/ 360947 h 3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5168" h="360947">
                <a:moveTo>
                  <a:pt x="216568" y="324853"/>
                </a:moveTo>
                <a:lnTo>
                  <a:pt x="216568" y="324853"/>
                </a:lnTo>
                <a:cubicBezTo>
                  <a:pt x="180473" y="316832"/>
                  <a:pt x="144155" y="309758"/>
                  <a:pt x="108284" y="300790"/>
                </a:cubicBezTo>
                <a:cubicBezTo>
                  <a:pt x="95980" y="297714"/>
                  <a:pt x="81157" y="297726"/>
                  <a:pt x="72189" y="288758"/>
                </a:cubicBezTo>
                <a:cubicBezTo>
                  <a:pt x="51739" y="268308"/>
                  <a:pt x="44512" y="237019"/>
                  <a:pt x="24063" y="216569"/>
                </a:cubicBezTo>
                <a:lnTo>
                  <a:pt x="0" y="192505"/>
                </a:lnTo>
                <a:cubicBezTo>
                  <a:pt x="6282" y="129686"/>
                  <a:pt x="-7747" y="79936"/>
                  <a:pt x="36094" y="36095"/>
                </a:cubicBezTo>
                <a:cubicBezTo>
                  <a:pt x="46319" y="25870"/>
                  <a:pt x="59255" y="18499"/>
                  <a:pt x="72189" y="12032"/>
                </a:cubicBezTo>
                <a:cubicBezTo>
                  <a:pt x="83533" y="6360"/>
                  <a:pt x="96252" y="4011"/>
                  <a:pt x="108284" y="0"/>
                </a:cubicBezTo>
                <a:cubicBezTo>
                  <a:pt x="136358" y="4011"/>
                  <a:pt x="166037" y="1852"/>
                  <a:pt x="192505" y="12032"/>
                </a:cubicBezTo>
                <a:cubicBezTo>
                  <a:pt x="219497" y="22414"/>
                  <a:pt x="264694" y="60158"/>
                  <a:pt x="264694" y="60158"/>
                </a:cubicBezTo>
                <a:cubicBezTo>
                  <a:pt x="294424" y="149349"/>
                  <a:pt x="302528" y="140851"/>
                  <a:pt x="276726" y="252663"/>
                </a:cubicBezTo>
                <a:cubicBezTo>
                  <a:pt x="273475" y="266753"/>
                  <a:pt x="263545" y="279236"/>
                  <a:pt x="252663" y="288758"/>
                </a:cubicBezTo>
                <a:cubicBezTo>
                  <a:pt x="230898" y="307802"/>
                  <a:pt x="207909" y="327738"/>
                  <a:pt x="180473" y="336884"/>
                </a:cubicBezTo>
                <a:lnTo>
                  <a:pt x="144378" y="348916"/>
                </a:lnTo>
                <a:lnTo>
                  <a:pt x="445168" y="36094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4BDE2-D61C-4702-992E-ADAFBC1D0567}"/>
                  </a:ext>
                </a:extLst>
              </p:cNvPr>
              <p:cNvSpPr txBox="1"/>
              <p:nvPr/>
            </p:nvSpPr>
            <p:spPr>
              <a:xfrm>
                <a:off x="7331124" y="2585931"/>
                <a:ext cx="8602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1200" dirty="0"/>
                  <a:t>에 비례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4BDE2-D61C-4702-992E-ADAFBC1D0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24" y="2585931"/>
                <a:ext cx="860258" cy="276999"/>
              </a:xfrm>
              <a:prstGeom prst="rect">
                <a:avLst/>
              </a:prstGeom>
              <a:blipFill>
                <a:blip r:embed="rId3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F595DAE-112A-4E46-8DB0-66D4D4C4EDF0}"/>
              </a:ext>
            </a:extLst>
          </p:cNvPr>
          <p:cNvSpPr/>
          <p:nvPr/>
        </p:nvSpPr>
        <p:spPr>
          <a:xfrm>
            <a:off x="4247147" y="2654002"/>
            <a:ext cx="998621" cy="48126"/>
          </a:xfrm>
          <a:custGeom>
            <a:avLst/>
            <a:gdLst>
              <a:gd name="connsiteX0" fmla="*/ 0 w 998621"/>
              <a:gd name="connsiteY0" fmla="*/ 24063 h 48126"/>
              <a:gd name="connsiteX1" fmla="*/ 0 w 998621"/>
              <a:gd name="connsiteY1" fmla="*/ 24063 h 48126"/>
              <a:gd name="connsiteX2" fmla="*/ 192506 w 998621"/>
              <a:gd name="connsiteY2" fmla="*/ 24063 h 48126"/>
              <a:gd name="connsiteX3" fmla="*/ 264695 w 998621"/>
              <a:gd name="connsiteY3" fmla="*/ 48126 h 48126"/>
              <a:gd name="connsiteX4" fmla="*/ 324853 w 998621"/>
              <a:gd name="connsiteY4" fmla="*/ 36095 h 48126"/>
              <a:gd name="connsiteX5" fmla="*/ 360948 w 998621"/>
              <a:gd name="connsiteY5" fmla="*/ 12031 h 48126"/>
              <a:gd name="connsiteX6" fmla="*/ 493295 w 998621"/>
              <a:gd name="connsiteY6" fmla="*/ 24063 h 48126"/>
              <a:gd name="connsiteX7" fmla="*/ 553453 w 998621"/>
              <a:gd name="connsiteY7" fmla="*/ 36095 h 48126"/>
              <a:gd name="connsiteX8" fmla="*/ 745958 w 998621"/>
              <a:gd name="connsiteY8" fmla="*/ 12031 h 48126"/>
              <a:gd name="connsiteX9" fmla="*/ 806116 w 998621"/>
              <a:gd name="connsiteY9" fmla="*/ 24063 h 48126"/>
              <a:gd name="connsiteX10" fmla="*/ 842211 w 998621"/>
              <a:gd name="connsiteY10" fmla="*/ 36095 h 48126"/>
              <a:gd name="connsiteX11" fmla="*/ 926432 w 998621"/>
              <a:gd name="connsiteY11" fmla="*/ 24063 h 48126"/>
              <a:gd name="connsiteX12" fmla="*/ 986590 w 998621"/>
              <a:gd name="connsiteY12" fmla="*/ 0 h 48126"/>
              <a:gd name="connsiteX13" fmla="*/ 998621 w 998621"/>
              <a:gd name="connsiteY13" fmla="*/ 36095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8621" h="48126">
                <a:moveTo>
                  <a:pt x="0" y="24063"/>
                </a:moveTo>
                <a:lnTo>
                  <a:pt x="0" y="24063"/>
                </a:lnTo>
                <a:cubicBezTo>
                  <a:pt x="96898" y="13296"/>
                  <a:pt x="103233" y="3461"/>
                  <a:pt x="192506" y="24063"/>
                </a:cubicBezTo>
                <a:cubicBezTo>
                  <a:pt x="217221" y="29767"/>
                  <a:pt x="264695" y="48126"/>
                  <a:pt x="264695" y="48126"/>
                </a:cubicBezTo>
                <a:cubicBezTo>
                  <a:pt x="284748" y="44116"/>
                  <a:pt x="305705" y="43275"/>
                  <a:pt x="324853" y="36095"/>
                </a:cubicBezTo>
                <a:cubicBezTo>
                  <a:pt x="338393" y="31018"/>
                  <a:pt x="346524" y="13061"/>
                  <a:pt x="360948" y="12031"/>
                </a:cubicBezTo>
                <a:cubicBezTo>
                  <a:pt x="405133" y="8875"/>
                  <a:pt x="449179" y="20052"/>
                  <a:pt x="493295" y="24063"/>
                </a:cubicBezTo>
                <a:cubicBezTo>
                  <a:pt x="513348" y="28074"/>
                  <a:pt x="533003" y="36095"/>
                  <a:pt x="553453" y="36095"/>
                </a:cubicBezTo>
                <a:cubicBezTo>
                  <a:pt x="636751" y="36095"/>
                  <a:pt x="674408" y="26341"/>
                  <a:pt x="745958" y="12031"/>
                </a:cubicBezTo>
                <a:cubicBezTo>
                  <a:pt x="766011" y="16042"/>
                  <a:pt x="786277" y="19103"/>
                  <a:pt x="806116" y="24063"/>
                </a:cubicBezTo>
                <a:cubicBezTo>
                  <a:pt x="818420" y="27139"/>
                  <a:pt x="829528" y="36095"/>
                  <a:pt x="842211" y="36095"/>
                </a:cubicBezTo>
                <a:cubicBezTo>
                  <a:pt x="870570" y="36095"/>
                  <a:pt x="898358" y="28074"/>
                  <a:pt x="926432" y="24063"/>
                </a:cubicBezTo>
                <a:cubicBezTo>
                  <a:pt x="971034" y="9195"/>
                  <a:pt x="951183" y="17703"/>
                  <a:pt x="986590" y="0"/>
                </a:cubicBezTo>
                <a:lnTo>
                  <a:pt x="998621" y="36095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91473D3-DA1D-4359-9671-CD262F81A4B9}"/>
              </a:ext>
            </a:extLst>
          </p:cNvPr>
          <p:cNvSpPr/>
          <p:nvPr/>
        </p:nvSpPr>
        <p:spPr>
          <a:xfrm>
            <a:off x="4475272" y="2398703"/>
            <a:ext cx="229075" cy="303425"/>
          </a:xfrm>
          <a:custGeom>
            <a:avLst/>
            <a:gdLst>
              <a:gd name="connsiteX0" fmla="*/ 205012 w 229075"/>
              <a:gd name="connsiteY0" fmla="*/ 303425 h 303425"/>
              <a:gd name="connsiteX1" fmla="*/ 205012 w 229075"/>
              <a:gd name="connsiteY1" fmla="*/ 303425 h 303425"/>
              <a:gd name="connsiteX2" fmla="*/ 96728 w 229075"/>
              <a:gd name="connsiteY2" fmla="*/ 267330 h 303425"/>
              <a:gd name="connsiteX3" fmla="*/ 24539 w 229075"/>
              <a:gd name="connsiteY3" fmla="*/ 219204 h 303425"/>
              <a:gd name="connsiteX4" fmla="*/ 12507 w 229075"/>
              <a:gd name="connsiteY4" fmla="*/ 86857 h 303425"/>
              <a:gd name="connsiteX5" fmla="*/ 36570 w 229075"/>
              <a:gd name="connsiteY5" fmla="*/ 50762 h 303425"/>
              <a:gd name="connsiteX6" fmla="*/ 72665 w 229075"/>
              <a:gd name="connsiteY6" fmla="*/ 38730 h 303425"/>
              <a:gd name="connsiteX7" fmla="*/ 120791 w 229075"/>
              <a:gd name="connsiteY7" fmla="*/ 2636 h 303425"/>
              <a:gd name="connsiteX8" fmla="*/ 205012 w 229075"/>
              <a:gd name="connsiteY8" fmla="*/ 50762 h 303425"/>
              <a:gd name="connsiteX9" fmla="*/ 229075 w 229075"/>
              <a:gd name="connsiteY9" fmla="*/ 134983 h 303425"/>
              <a:gd name="connsiteX10" fmla="*/ 217044 w 229075"/>
              <a:gd name="connsiteY10" fmla="*/ 255299 h 303425"/>
              <a:gd name="connsiteX11" fmla="*/ 205012 w 229075"/>
              <a:gd name="connsiteY11" fmla="*/ 291394 h 303425"/>
              <a:gd name="connsiteX12" fmla="*/ 205012 w 229075"/>
              <a:gd name="connsiteY12" fmla="*/ 303425 h 30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75" h="303425">
                <a:moveTo>
                  <a:pt x="205012" y="303425"/>
                </a:moveTo>
                <a:lnTo>
                  <a:pt x="205012" y="303425"/>
                </a:lnTo>
                <a:cubicBezTo>
                  <a:pt x="168917" y="291393"/>
                  <a:pt x="131206" y="283420"/>
                  <a:pt x="96728" y="267330"/>
                </a:cubicBezTo>
                <a:cubicBezTo>
                  <a:pt x="70521" y="255100"/>
                  <a:pt x="24539" y="219204"/>
                  <a:pt x="24539" y="219204"/>
                </a:cubicBezTo>
                <a:cubicBezTo>
                  <a:pt x="2693" y="153670"/>
                  <a:pt x="-11502" y="150881"/>
                  <a:pt x="12507" y="86857"/>
                </a:cubicBezTo>
                <a:cubicBezTo>
                  <a:pt x="17584" y="73317"/>
                  <a:pt x="25279" y="59795"/>
                  <a:pt x="36570" y="50762"/>
                </a:cubicBezTo>
                <a:cubicBezTo>
                  <a:pt x="46473" y="42839"/>
                  <a:pt x="60633" y="42741"/>
                  <a:pt x="72665" y="38730"/>
                </a:cubicBezTo>
                <a:cubicBezTo>
                  <a:pt x="88707" y="26699"/>
                  <a:pt x="101216" y="6986"/>
                  <a:pt x="120791" y="2636"/>
                </a:cubicBezTo>
                <a:cubicBezTo>
                  <a:pt x="169739" y="-8241"/>
                  <a:pt x="187559" y="15856"/>
                  <a:pt x="205012" y="50762"/>
                </a:cubicBezTo>
                <a:cubicBezTo>
                  <a:pt x="213644" y="68026"/>
                  <a:pt x="225219" y="119558"/>
                  <a:pt x="229075" y="134983"/>
                </a:cubicBezTo>
                <a:cubicBezTo>
                  <a:pt x="225065" y="175088"/>
                  <a:pt x="223173" y="215462"/>
                  <a:pt x="217044" y="255299"/>
                </a:cubicBezTo>
                <a:cubicBezTo>
                  <a:pt x="215116" y="267834"/>
                  <a:pt x="212935" y="281491"/>
                  <a:pt x="205012" y="291394"/>
                </a:cubicBezTo>
                <a:cubicBezTo>
                  <a:pt x="195979" y="302685"/>
                  <a:pt x="205012" y="301420"/>
                  <a:pt x="205012" y="3034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A20F11-50DC-4953-AEB5-194530B6E038}"/>
                  </a:ext>
                </a:extLst>
              </p:cNvPr>
              <p:cNvSpPr txBox="1"/>
              <p:nvPr/>
            </p:nvSpPr>
            <p:spPr>
              <a:xfrm>
                <a:off x="4380557" y="2695975"/>
                <a:ext cx="8602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 dirty="0"/>
                  <a:t>에 비례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A20F11-50DC-4953-AEB5-194530B6E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57" y="2695975"/>
                <a:ext cx="86025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BE7D33-F20B-4062-9BE1-2F69912A659D}"/>
                  </a:ext>
                </a:extLst>
              </p:cNvPr>
              <p:cNvSpPr txBox="1"/>
              <p:nvPr/>
            </p:nvSpPr>
            <p:spPr>
              <a:xfrm>
                <a:off x="2244793" y="3115744"/>
                <a:ext cx="5992043" cy="28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이동하는 것이 </a:t>
                </a:r>
                <a:r>
                  <a:rPr lang="en-US" altLang="ko-KR" sz="1200" dirty="0"/>
                  <a:t>phase</a:t>
                </a:r>
                <a:r>
                  <a:rPr lang="ko-KR" altLang="en-US" sz="1200" dirty="0"/>
                  <a:t>가 크게 바뀌는 것 보다 더 길다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BE7D33-F20B-4062-9BE1-2F69912A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793" y="3115744"/>
                <a:ext cx="5992043" cy="280526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145CBE9-D9F7-4EAB-B17B-08D704D1D422}"/>
              </a:ext>
            </a:extLst>
          </p:cNvPr>
          <p:cNvSpPr txBox="1"/>
          <p:nvPr/>
        </p:nvSpPr>
        <p:spPr>
          <a:xfrm>
            <a:off x="1454522" y="3503822"/>
            <a:ext cx="448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필터 </a:t>
            </a:r>
            <a:r>
              <a:rPr lang="en-US" altLang="ko-KR" sz="1200" dirty="0">
                <a:sym typeface="Wingdings" panose="05000000000000000000" pitchFamily="2" charset="2"/>
              </a:rPr>
              <a:t>tap</a:t>
            </a:r>
            <a:r>
              <a:rPr lang="ko-KR" altLang="en-US" sz="1200" dirty="0">
                <a:sym typeface="Wingdings" panose="05000000000000000000" pitchFamily="2" charset="2"/>
              </a:rPr>
              <a:t>의 가장 빠른 변화는 위상 변화로 인해 발생한다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2A30F2-2751-4592-8C46-0A48E004A2E3}"/>
                  </a:ext>
                </a:extLst>
              </p:cNvPr>
              <p:cNvSpPr txBox="1"/>
              <p:nvPr/>
            </p:nvSpPr>
            <p:spPr>
              <a:xfrm>
                <a:off x="1454522" y="3799043"/>
                <a:ext cx="4488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그 변화에 따른 지연 시간은</a:t>
                </a:r>
                <a:r>
                  <a:rPr lang="en-US" altLang="ko-KR" sz="1200" dirty="0"/>
                  <a:t> 1/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(4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200" dirty="0"/>
                  <a:t>)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라 한다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2A30F2-2751-4592-8C46-0A48E004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22" y="3799043"/>
                <a:ext cx="4488717" cy="276999"/>
              </a:xfrm>
              <a:prstGeom prst="rect">
                <a:avLst/>
              </a:prstGeom>
              <a:blipFill>
                <a:blip r:embed="rId6"/>
                <a:stretch>
                  <a:fillRect l="-136"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FE049-9110-49AE-A4EE-99555D719F8D}"/>
                  </a:ext>
                </a:extLst>
              </p:cNvPr>
              <p:cNvSpPr txBox="1"/>
              <p:nvPr/>
            </p:nvSpPr>
            <p:spPr>
              <a:xfrm>
                <a:off x="1085249" y="4405150"/>
                <a:ext cx="4488717" cy="28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* Time coherence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채널은 언제 마다 바뀌게 될까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?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FE049-9110-49AE-A4EE-99555D71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49" y="4405150"/>
                <a:ext cx="4488717" cy="280526"/>
              </a:xfrm>
              <a:prstGeom prst="rect">
                <a:avLst/>
              </a:prstGeom>
              <a:blipFill>
                <a:blip r:embed="rId7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BB97453-2CAB-4775-A9D5-A6DA3DE65933}"/>
              </a:ext>
            </a:extLst>
          </p:cNvPr>
          <p:cNvSpPr txBox="1"/>
          <p:nvPr/>
        </p:nvSpPr>
        <p:spPr>
          <a:xfrm>
            <a:off x="1053510" y="1304181"/>
            <a:ext cx="5070564" cy="31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ko-KR" sz="1400" dirty="0"/>
              <a:t>* </a:t>
            </a:r>
            <a:r>
              <a:rPr lang="ko-KR" altLang="en-US" sz="1400" dirty="0"/>
              <a:t>왜 </a:t>
            </a:r>
            <a:r>
              <a:rPr lang="en-US" altLang="ko-KR" sz="1400" dirty="0"/>
              <a:t>max</a:t>
            </a:r>
            <a:r>
              <a:rPr lang="ko-KR" altLang="en-US" sz="1400" dirty="0"/>
              <a:t>일까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298090-64D6-4F09-907D-31B0CE33B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0176" y="5014784"/>
            <a:ext cx="1780320" cy="919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840135-8C40-4322-87DA-DEB89C1FEA6F}"/>
              </a:ext>
            </a:extLst>
          </p:cNvPr>
          <p:cNvSpPr txBox="1"/>
          <p:nvPr/>
        </p:nvSpPr>
        <p:spPr>
          <a:xfrm>
            <a:off x="5335728" y="4941309"/>
            <a:ext cx="2425525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* fast-fading &amp; slow fading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667BE-FAAC-408E-B275-29A66C68BF96}"/>
                  </a:ext>
                </a:extLst>
              </p:cNvPr>
              <p:cNvSpPr txBox="1"/>
              <p:nvPr/>
            </p:nvSpPr>
            <p:spPr>
              <a:xfrm>
                <a:off x="5604980" y="5236530"/>
                <a:ext cx="3105496" cy="280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1200" dirty="0"/>
                  <a:t> : delay requirement of the application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667BE-FAAC-408E-B275-29A66C68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0" y="5236530"/>
                <a:ext cx="3105496" cy="280526"/>
              </a:xfrm>
              <a:prstGeom prst="rect">
                <a:avLst/>
              </a:prstGeom>
              <a:blipFill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D117A6-2C52-46E7-B66C-00C687924E9F}"/>
                  </a:ext>
                </a:extLst>
              </p:cNvPr>
              <p:cNvSpPr txBox="1"/>
              <p:nvPr/>
            </p:nvSpPr>
            <p:spPr>
              <a:xfrm>
                <a:off x="5604980" y="5524985"/>
                <a:ext cx="31054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Fast fading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≪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Slow fading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D117A6-2C52-46E7-B66C-00C68792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0" y="5524985"/>
                <a:ext cx="3105496" cy="461665"/>
              </a:xfrm>
              <a:prstGeom prst="rect">
                <a:avLst/>
              </a:prstGeom>
              <a:blipFill>
                <a:blip r:embed="rId10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F08F6A-2D09-4380-A3C5-9C3BF98B027D}"/>
                  </a:ext>
                </a:extLst>
              </p:cNvPr>
              <p:cNvSpPr txBox="1"/>
              <p:nvPr/>
            </p:nvSpPr>
            <p:spPr>
              <a:xfrm>
                <a:off x="5284772" y="2787892"/>
                <a:ext cx="80698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F08F6A-2D09-4380-A3C5-9C3BF98B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72" y="2787892"/>
                <a:ext cx="806989" cy="261610"/>
              </a:xfrm>
              <a:prstGeom prst="rect">
                <a:avLst/>
              </a:prstGeom>
              <a:blipFill>
                <a:blip r:embed="rId1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11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2.3 Time and Frequency Coherence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2A1E-1F20-4F55-B33B-049C5CFCF76E}"/>
              </a:ext>
            </a:extLst>
          </p:cNvPr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2.3.2 Delay Spread and Coherence Bandwidth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E9E43-B859-4402-80CC-D325B1C071E2}"/>
              </a:ext>
            </a:extLst>
          </p:cNvPr>
          <p:cNvSpPr txBox="1"/>
          <p:nvPr/>
        </p:nvSpPr>
        <p:spPr>
          <a:xfrm>
            <a:off x="1043608" y="1181354"/>
            <a:ext cx="69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* </a:t>
            </a:r>
            <a:r>
              <a:rPr lang="ko-KR" altLang="en-US" sz="1400" dirty="0"/>
              <a:t>대역폭은 얼마나 자주 변할까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31DCDB-95B7-4A14-B39D-776391148B96}"/>
                  </a:ext>
                </a:extLst>
              </p:cNvPr>
              <p:cNvSpPr txBox="1"/>
              <p:nvPr/>
            </p:nvSpPr>
            <p:spPr>
              <a:xfrm>
                <a:off x="1043608" y="1613841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path </a:t>
                </a:r>
                <a:r>
                  <a:rPr lang="ko-KR" altLang="en-US" sz="1400" dirty="0"/>
                  <a:t>마다 전파지연은 다르다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31DCDB-95B7-4A14-B39D-776391148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613841"/>
                <a:ext cx="6984776" cy="311817"/>
              </a:xfrm>
              <a:prstGeom prst="rect">
                <a:avLst/>
              </a:prstGeom>
              <a:blipFill>
                <a:blip r:embed="rId2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65AA7C-360E-4E15-8BAB-0495F9418A6E}"/>
                  </a:ext>
                </a:extLst>
              </p:cNvPr>
              <p:cNvSpPr txBox="1"/>
              <p:nvPr/>
            </p:nvSpPr>
            <p:spPr>
              <a:xfrm>
                <a:off x="1403648" y="1966653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/>
                  <a:t>이를 </a:t>
                </a:r>
                <a:r>
                  <a:rPr lang="en-US" altLang="ko-KR" sz="1400" dirty="0"/>
                  <a:t>Time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라고 하자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path</a:t>
                </a:r>
                <a:r>
                  <a:rPr lang="ko-KR" altLang="en-US" sz="1400" dirty="0"/>
                  <a:t>에 대해서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65AA7C-360E-4E15-8BAB-0495F941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66653"/>
                <a:ext cx="6984776" cy="311817"/>
              </a:xfrm>
              <a:prstGeom prst="rect">
                <a:avLst/>
              </a:prstGeom>
              <a:blipFill>
                <a:blip r:embed="rId3"/>
                <a:stretch>
                  <a:fillRect l="-262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ED63F1D-315C-469D-AF73-0ECC496FC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2" y="2278470"/>
            <a:ext cx="2428875" cy="495300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BF8393-7EA8-4395-BD5F-913E51D5207C}"/>
              </a:ext>
            </a:extLst>
          </p:cNvPr>
          <p:cNvCxnSpPr/>
          <p:nvPr/>
        </p:nvCxnSpPr>
        <p:spPr>
          <a:xfrm>
            <a:off x="1855168" y="3297399"/>
            <a:ext cx="5277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C32AB1-F2C7-49F0-9C49-2ECD34BD4C00}"/>
                  </a:ext>
                </a:extLst>
              </p:cNvPr>
              <p:cNvSpPr txBox="1"/>
              <p:nvPr/>
            </p:nvSpPr>
            <p:spPr>
              <a:xfrm>
                <a:off x="1043608" y="3283864"/>
                <a:ext cx="69847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LAN</a:t>
                </a:r>
                <a:r>
                  <a:rPr lang="ko-KR" altLang="en-US" sz="1050" dirty="0"/>
                  <a:t> </a:t>
                </a:r>
                <a:r>
                  <a:rPr lang="en-US" altLang="ko-KR" sz="1050" dirty="0"/>
                  <a:t>:</a:t>
                </a:r>
                <a:r>
                  <a:rPr lang="ko-KR" altLang="en-US" sz="1050" dirty="0"/>
                  <a:t> </a:t>
                </a:r>
                <a:r>
                  <a:rPr lang="en-US" altLang="ko-KR" sz="1050" dirty="0"/>
                  <a:t> ~ </a:t>
                </a:r>
                <a:r>
                  <a:rPr lang="ko-KR" altLang="en-US" sz="1050" dirty="0"/>
                  <a:t>수 </a:t>
                </a:r>
                <a:r>
                  <a:rPr lang="en-US" altLang="ko-KR" sz="1050" dirty="0"/>
                  <a:t>Km</a:t>
                </a:r>
                <a:r>
                  <a:rPr lang="ko-KR" altLang="en-US" sz="1050" dirty="0"/>
                  <a:t>정도 이지만</a:t>
                </a:r>
                <a:endParaRPr lang="en-US" altLang="ko-KR" sz="1050" dirty="0"/>
              </a:p>
              <a:p>
                <a:pPr algn="ctr"/>
                <a:r>
                  <a:rPr lang="en-US" altLang="ko-KR" sz="1050" dirty="0"/>
                  <a:t>Path </a:t>
                </a:r>
                <a:r>
                  <a:rPr lang="ko-KR" altLang="en-US" sz="1050" dirty="0"/>
                  <a:t>길이는 </a:t>
                </a:r>
                <a:r>
                  <a:rPr lang="en-US" altLang="ko-KR" sz="1050" dirty="0"/>
                  <a:t>300~600m</a:t>
                </a:r>
                <a:r>
                  <a:rPr lang="ko-KR" altLang="en-US" sz="1050" dirty="0"/>
                  <a:t>정도이다</a:t>
                </a:r>
                <a:r>
                  <a:rPr lang="en-US" altLang="ko-KR" sz="1050" dirty="0"/>
                  <a:t>. (delay 1</a:t>
                </a:r>
                <a14:m>
                  <m:oMath xmlns:m="http://schemas.openxmlformats.org/officeDocument/2006/math">
                    <m:r>
                      <a:rPr lang="ko-KR" altLang="en-US" sz="105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050" dirty="0"/>
                  <a:t>~2</a:t>
                </a:r>
                <a14:m>
                  <m:oMath xmlns:m="http://schemas.openxmlformats.org/officeDocument/2006/math">
                    <m:r>
                      <a:rPr lang="ko-KR" altLang="en-US" sz="105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C32AB1-F2C7-49F0-9C49-2ECD34BD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283864"/>
                <a:ext cx="6984776" cy="430887"/>
              </a:xfrm>
              <a:prstGeom prst="rect">
                <a:avLst/>
              </a:prstGeom>
              <a:blipFill>
                <a:blip r:embed="rId5"/>
                <a:stretch>
                  <a:fillRect t="-1429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E64378-5694-46D9-BA4D-32A422623005}"/>
                  </a:ext>
                </a:extLst>
              </p:cNvPr>
              <p:cNvSpPr txBox="1"/>
              <p:nvPr/>
            </p:nvSpPr>
            <p:spPr>
              <a:xfrm>
                <a:off x="1079611" y="3624613"/>
                <a:ext cx="69847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일반적인 무선 채널은 </a:t>
                </a:r>
                <a:r>
                  <a:rPr lang="en-US" altLang="ko-KR" sz="1050" dirty="0" err="1"/>
                  <a:t>underpread</a:t>
                </a:r>
                <a:r>
                  <a:rPr lang="ko-KR" altLang="en-US" sz="1050" dirty="0"/>
                  <a:t>이다 </a:t>
                </a:r>
                <a:r>
                  <a:rPr lang="en-US" altLang="ko-KR" sz="105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E64378-5694-46D9-BA4D-32A42262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3624613"/>
                <a:ext cx="6984776" cy="253916"/>
              </a:xfrm>
              <a:prstGeom prst="rect">
                <a:avLst/>
              </a:prstGeom>
              <a:blipFill>
                <a:blip r:embed="rId6"/>
                <a:stretch>
                  <a:fillRect t="-2439"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59F7758-01A6-471C-8A98-32E1BF662865}"/>
              </a:ext>
            </a:extLst>
          </p:cNvPr>
          <p:cNvSpPr txBox="1"/>
          <p:nvPr/>
        </p:nvSpPr>
        <p:spPr>
          <a:xfrm>
            <a:off x="873372" y="4036581"/>
            <a:ext cx="6984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Celluer</a:t>
            </a:r>
            <a:r>
              <a:rPr lang="en-US" altLang="ko-KR" sz="1050" dirty="0"/>
              <a:t> systems</a:t>
            </a:r>
            <a:r>
              <a:rPr lang="ko-KR" altLang="en-US" sz="1050" dirty="0"/>
              <a:t>의 대역폭 범위 </a:t>
            </a:r>
            <a:r>
              <a:rPr lang="en-US" altLang="ko-KR" sz="1050" dirty="0"/>
              <a:t>: </a:t>
            </a:r>
            <a:r>
              <a:rPr lang="ko-KR" altLang="en-US" sz="1050" dirty="0"/>
              <a:t>수</a:t>
            </a:r>
            <a:r>
              <a:rPr lang="en-US" altLang="ko-KR" sz="1050" dirty="0"/>
              <a:t> kHz~</a:t>
            </a:r>
            <a:r>
              <a:rPr lang="ko-KR" altLang="en-US" sz="1050" dirty="0"/>
              <a:t>수 </a:t>
            </a:r>
            <a:r>
              <a:rPr lang="en-US" altLang="ko-KR" sz="1050" dirty="0"/>
              <a:t>MHz </a:t>
            </a:r>
            <a:r>
              <a:rPr lang="en-US" altLang="ko-KR" sz="1050" dirty="0">
                <a:sym typeface="Wingdings" panose="05000000000000000000" pitchFamily="2" charset="2"/>
              </a:rPr>
              <a:t> multipath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delay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spread values</a:t>
            </a:r>
            <a:r>
              <a:rPr lang="ko-KR" altLang="en-US" sz="1050" dirty="0">
                <a:sym typeface="Wingdings" panose="05000000000000000000" pitchFamily="2" charset="2"/>
              </a:rPr>
              <a:t>에 대해 </a:t>
            </a:r>
            <a:endParaRPr lang="en-US" altLang="ko-KR" sz="105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050" dirty="0">
                <a:sym typeface="Wingdings" panose="05000000000000000000" pitchFamily="2" charset="2"/>
              </a:rPr>
              <a:t>Path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delay</a:t>
            </a:r>
            <a:r>
              <a:rPr lang="ko-KR" altLang="en-US" sz="1050" dirty="0">
                <a:sym typeface="Wingdings" panose="05000000000000000000" pitchFamily="2" charset="2"/>
              </a:rPr>
              <a:t>는 </a:t>
            </a:r>
            <a:r>
              <a:rPr lang="en-US" altLang="ko-KR" sz="1050" dirty="0">
                <a:sym typeface="Wingdings" panose="05000000000000000000" pitchFamily="2" charset="2"/>
              </a:rPr>
              <a:t>2~3</a:t>
            </a:r>
            <a:r>
              <a:rPr lang="ko-KR" altLang="en-US" sz="1050" dirty="0">
                <a:sym typeface="Wingdings" panose="05000000000000000000" pitchFamily="2" charset="2"/>
              </a:rPr>
              <a:t>개의 </a:t>
            </a:r>
            <a:r>
              <a:rPr lang="en-US" altLang="ko-KR" sz="1050" dirty="0" err="1">
                <a:sym typeface="Wingdings" panose="05000000000000000000" pitchFamily="2" charset="2"/>
              </a:rPr>
              <a:t>sinc</a:t>
            </a:r>
            <a:r>
              <a:rPr lang="en-US" altLang="ko-KR" sz="1050" dirty="0"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ym typeface="Wingdings" panose="05000000000000000000" pitchFamily="2" charset="2"/>
              </a:rPr>
              <a:t>함수안에 있다</a:t>
            </a:r>
            <a:r>
              <a:rPr lang="en-US" altLang="ko-KR" sz="1050" dirty="0">
                <a:sym typeface="Wingdings" panose="05000000000000000000" pitchFamily="2" charset="2"/>
              </a:rPr>
              <a:t>. </a:t>
            </a:r>
            <a:r>
              <a:rPr lang="ko-KR" altLang="en-US" sz="1050" dirty="0" err="1">
                <a:sym typeface="Wingdings" panose="05000000000000000000" pitchFamily="2" charset="2"/>
              </a:rPr>
              <a:t>흔히는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1</a:t>
            </a:r>
            <a:r>
              <a:rPr lang="ko-KR" altLang="en-US" sz="1050" dirty="0">
                <a:sym typeface="Wingdings" panose="05000000000000000000" pitchFamily="2" charset="2"/>
              </a:rPr>
              <a:t>개만 있다</a:t>
            </a:r>
            <a:r>
              <a:rPr lang="en-US" altLang="ko-KR" sz="1050" dirty="0">
                <a:sym typeface="Wingdings" panose="05000000000000000000" pitchFamily="2" charset="2"/>
              </a:rPr>
              <a:t>.</a:t>
            </a:r>
            <a:endParaRPr lang="ko-KR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8B2043-C17C-46C2-AF7A-93338BE25317}"/>
                  </a:ext>
                </a:extLst>
              </p:cNvPr>
              <p:cNvSpPr txBox="1"/>
              <p:nvPr/>
            </p:nvSpPr>
            <p:spPr>
              <a:xfrm>
                <a:off x="1043608" y="2734710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8B2043-C17C-46C2-AF7A-93338BE2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734710"/>
                <a:ext cx="6984776" cy="311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육각형 12">
            <a:extLst>
              <a:ext uri="{FF2B5EF4-FFF2-40B4-BE49-F238E27FC236}">
                <a16:creationId xmlns:a16="http://schemas.microsoft.com/office/drawing/2014/main" id="{053BF38A-6EF6-4FD5-B607-22D4A0600CC2}"/>
              </a:ext>
            </a:extLst>
          </p:cNvPr>
          <p:cNvSpPr/>
          <p:nvPr/>
        </p:nvSpPr>
        <p:spPr>
          <a:xfrm>
            <a:off x="1423120" y="2924944"/>
            <a:ext cx="864096" cy="744910"/>
          </a:xfrm>
          <a:prstGeom prst="hexagon">
            <a:avLst/>
          </a:prstGeom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8F2A6FC-5FCA-437B-B146-7C868C4B6A30}"/>
              </a:ext>
            </a:extLst>
          </p:cNvPr>
          <p:cNvSpPr/>
          <p:nvPr/>
        </p:nvSpPr>
        <p:spPr>
          <a:xfrm>
            <a:off x="6700387" y="2924944"/>
            <a:ext cx="864096" cy="744910"/>
          </a:xfrm>
          <a:prstGeom prst="hexagon">
            <a:avLst/>
          </a:prstGeom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952FCB-B9F9-44B4-91D7-384361F9C4C4}"/>
              </a:ext>
            </a:extLst>
          </p:cNvPr>
          <p:cNvSpPr txBox="1"/>
          <p:nvPr/>
        </p:nvSpPr>
        <p:spPr>
          <a:xfrm>
            <a:off x="873372" y="5261148"/>
            <a:ext cx="6984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Ultrawideband (UWB) </a:t>
            </a:r>
            <a:r>
              <a:rPr lang="ko-KR" altLang="en-US" sz="1050" dirty="0"/>
              <a:t>의 대역폭 범위 </a:t>
            </a:r>
            <a:r>
              <a:rPr lang="en-US" altLang="ko-KR" sz="1050" dirty="0"/>
              <a:t>: 3.1GHz~10.6GHz </a:t>
            </a:r>
            <a:r>
              <a:rPr lang="en-US" altLang="ko-KR" sz="1050" dirty="0">
                <a:sym typeface="Wingdings" panose="05000000000000000000" pitchFamily="2" charset="2"/>
              </a:rPr>
              <a:t> multipath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delay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spread values</a:t>
            </a:r>
            <a:r>
              <a:rPr lang="ko-KR" altLang="en-US" sz="1050" dirty="0">
                <a:sym typeface="Wingdings" panose="05000000000000000000" pitchFamily="2" charset="2"/>
              </a:rPr>
              <a:t>에 대해 </a:t>
            </a:r>
            <a:endParaRPr lang="en-US" altLang="ko-KR" sz="105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050" dirty="0">
                <a:sym typeface="Wingdings" panose="05000000000000000000" pitchFamily="2" charset="2"/>
              </a:rPr>
              <a:t>Path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sym typeface="Wingdings" panose="05000000000000000000" pitchFamily="2" charset="2"/>
              </a:rPr>
              <a:t>delay</a:t>
            </a:r>
            <a:r>
              <a:rPr lang="ko-KR" altLang="en-US" sz="1050" dirty="0">
                <a:sym typeface="Wingdings" panose="05000000000000000000" pitchFamily="2" charset="2"/>
              </a:rPr>
              <a:t>는 수 </a:t>
            </a:r>
            <a:r>
              <a:rPr lang="en-US" altLang="ko-KR" sz="1050" dirty="0">
                <a:sym typeface="Wingdings" panose="05000000000000000000" pitchFamily="2" charset="2"/>
              </a:rPr>
              <a:t>100</a:t>
            </a:r>
            <a:r>
              <a:rPr lang="ko-KR" altLang="en-US" sz="1050" dirty="0">
                <a:sym typeface="Wingdings" panose="05000000000000000000" pitchFamily="2" charset="2"/>
              </a:rPr>
              <a:t>개의 </a:t>
            </a:r>
            <a:r>
              <a:rPr lang="en-US" altLang="ko-KR" sz="1050" dirty="0" err="1">
                <a:sym typeface="Wingdings" panose="05000000000000000000" pitchFamily="2" charset="2"/>
              </a:rPr>
              <a:t>sinc</a:t>
            </a:r>
            <a:r>
              <a:rPr lang="en-US" altLang="ko-KR" sz="1050" dirty="0"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ym typeface="Wingdings" panose="05000000000000000000" pitchFamily="2" charset="2"/>
              </a:rPr>
              <a:t>함수안에 있다</a:t>
            </a:r>
            <a:r>
              <a:rPr lang="en-US" altLang="ko-KR" sz="1050" dirty="0">
                <a:sym typeface="Wingdings" panose="05000000000000000000" pitchFamily="2" charset="2"/>
              </a:rPr>
              <a:t>.</a:t>
            </a:r>
            <a:endParaRPr lang="ko-KR" altLang="en-US" sz="105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1D96021-3952-44B0-849B-648C4C73862A}"/>
              </a:ext>
            </a:extLst>
          </p:cNvPr>
          <p:cNvGrpSpPr/>
          <p:nvPr/>
        </p:nvGrpSpPr>
        <p:grpSpPr>
          <a:xfrm>
            <a:off x="1855168" y="4528309"/>
            <a:ext cx="2877135" cy="880014"/>
            <a:chOff x="4478622" y="2969962"/>
            <a:chExt cx="4264177" cy="3463684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F7D99F3-3D16-4ED9-BD89-F9AD99977147}"/>
                </a:ext>
              </a:extLst>
            </p:cNvPr>
            <p:cNvSpPr/>
            <p:nvPr/>
          </p:nvSpPr>
          <p:spPr>
            <a:xfrm>
              <a:off x="4478622" y="3697296"/>
              <a:ext cx="2522103" cy="1720986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ADC2615-7C2C-4805-8ABD-F889C80B92B7}"/>
                </a:ext>
              </a:extLst>
            </p:cNvPr>
            <p:cNvCxnSpPr/>
            <p:nvPr/>
          </p:nvCxnSpPr>
          <p:spPr>
            <a:xfrm>
              <a:off x="5727777" y="2969962"/>
              <a:ext cx="0" cy="2448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02A4E2-198A-447B-B7B0-40F67BEBB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080" y="5130202"/>
              <a:ext cx="3744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44A50E-FA21-4242-B4CD-CD017FD53124}"/>
                </a:ext>
              </a:extLst>
            </p:cNvPr>
            <p:cNvCxnSpPr/>
            <p:nvPr/>
          </p:nvCxnSpPr>
          <p:spPr>
            <a:xfrm>
              <a:off x="6012160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0B308B2-8B02-4EE2-B926-9156D0114EEC}"/>
                </a:ext>
              </a:extLst>
            </p:cNvPr>
            <p:cNvCxnSpPr/>
            <p:nvPr/>
          </p:nvCxnSpPr>
          <p:spPr>
            <a:xfrm>
              <a:off x="6582838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F2C0656-A959-426C-84B0-C5AF90388E15}"/>
                </a:ext>
              </a:extLst>
            </p:cNvPr>
            <p:cNvCxnSpPr/>
            <p:nvPr/>
          </p:nvCxnSpPr>
          <p:spPr>
            <a:xfrm>
              <a:off x="7166337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2B49190-A9AE-4510-9482-F5EBA1633CD9}"/>
                </a:ext>
              </a:extLst>
            </p:cNvPr>
            <p:cNvCxnSpPr/>
            <p:nvPr/>
          </p:nvCxnSpPr>
          <p:spPr>
            <a:xfrm>
              <a:off x="7750643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E8B4D9B-215A-42A6-A27D-7AFE13E5EF9D}"/>
                </a:ext>
              </a:extLst>
            </p:cNvPr>
            <p:cNvSpPr txBox="1"/>
            <p:nvPr/>
          </p:nvSpPr>
          <p:spPr>
            <a:xfrm>
              <a:off x="5601026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008CD4-B1FE-4542-BC46-285AE3637506}"/>
                </a:ext>
              </a:extLst>
            </p:cNvPr>
            <p:cNvSpPr txBox="1"/>
            <p:nvPr/>
          </p:nvSpPr>
          <p:spPr>
            <a:xfrm>
              <a:off x="6200651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F3FFF6-875C-4B2E-9B7D-459C8C7BA142}"/>
                </a:ext>
              </a:extLst>
            </p:cNvPr>
            <p:cNvSpPr txBox="1"/>
            <p:nvPr/>
          </p:nvSpPr>
          <p:spPr>
            <a:xfrm>
              <a:off x="6754040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616AF28-217E-49F7-8F4A-7CBD4D7EC954}"/>
                </a:ext>
              </a:extLst>
            </p:cNvPr>
            <p:cNvCxnSpPr/>
            <p:nvPr/>
          </p:nvCxnSpPr>
          <p:spPr>
            <a:xfrm>
              <a:off x="5436096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D81AA34-E3F2-4716-9CA1-ED48F092155F}"/>
                </a:ext>
              </a:extLst>
            </p:cNvPr>
            <p:cNvCxnSpPr/>
            <p:nvPr/>
          </p:nvCxnSpPr>
          <p:spPr>
            <a:xfrm>
              <a:off x="8359194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7CDF5E0-3AB8-4327-AFC5-52297E43CC9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506" y="3461274"/>
              <a:ext cx="54585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F51D785-7F3C-4B9C-9452-2E03AB4D1B06}"/>
                </a:ext>
              </a:extLst>
            </p:cNvPr>
            <p:cNvSpPr/>
            <p:nvPr/>
          </p:nvSpPr>
          <p:spPr>
            <a:xfrm>
              <a:off x="5592704" y="3897368"/>
              <a:ext cx="2522103" cy="1520915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6446A78-C8CA-416D-9382-A55466500390}"/>
                </a:ext>
              </a:extLst>
            </p:cNvPr>
            <p:cNvSpPr/>
            <p:nvPr/>
          </p:nvSpPr>
          <p:spPr>
            <a:xfrm>
              <a:off x="5063844" y="4488649"/>
              <a:ext cx="2522103" cy="929634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03C1AD7-EF2C-4487-A6C2-84DA62DD4948}"/>
                </a:ext>
              </a:extLst>
            </p:cNvPr>
            <p:cNvSpPr/>
            <p:nvPr/>
          </p:nvSpPr>
          <p:spPr>
            <a:xfrm>
              <a:off x="6220696" y="4830167"/>
              <a:ext cx="2522103" cy="588116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E90C1FF-78CA-4A5C-A01B-F26982253C06}"/>
              </a:ext>
            </a:extLst>
          </p:cNvPr>
          <p:cNvGrpSpPr/>
          <p:nvPr/>
        </p:nvGrpSpPr>
        <p:grpSpPr>
          <a:xfrm>
            <a:off x="2063291" y="5900541"/>
            <a:ext cx="2526441" cy="880014"/>
            <a:chOff x="4787080" y="2969962"/>
            <a:chExt cx="3744416" cy="3463684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30579EB-78B2-4184-ABBF-1ED00661867D}"/>
                </a:ext>
              </a:extLst>
            </p:cNvPr>
            <p:cNvSpPr/>
            <p:nvPr/>
          </p:nvSpPr>
          <p:spPr>
            <a:xfrm>
              <a:off x="5439577" y="3697297"/>
              <a:ext cx="624773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ABF657B-06DC-480A-B44A-E55BE7B17F46}"/>
                </a:ext>
              </a:extLst>
            </p:cNvPr>
            <p:cNvCxnSpPr/>
            <p:nvPr/>
          </p:nvCxnSpPr>
          <p:spPr>
            <a:xfrm>
              <a:off x="5727777" y="2969962"/>
              <a:ext cx="0" cy="2448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388245D-73FC-4A0B-B3BC-C24EFA57B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080" y="5130202"/>
              <a:ext cx="3744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97A7B9B-69A3-43C0-BD74-8FB56DD80FC2}"/>
                </a:ext>
              </a:extLst>
            </p:cNvPr>
            <p:cNvCxnSpPr/>
            <p:nvPr/>
          </p:nvCxnSpPr>
          <p:spPr>
            <a:xfrm>
              <a:off x="6012160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B9BE34B-C00C-42C1-B8D2-4A0B1C310E0F}"/>
                </a:ext>
              </a:extLst>
            </p:cNvPr>
            <p:cNvCxnSpPr/>
            <p:nvPr/>
          </p:nvCxnSpPr>
          <p:spPr>
            <a:xfrm>
              <a:off x="6582838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F4E5B65-9785-4232-A954-095F519CC36A}"/>
                </a:ext>
              </a:extLst>
            </p:cNvPr>
            <p:cNvCxnSpPr/>
            <p:nvPr/>
          </p:nvCxnSpPr>
          <p:spPr>
            <a:xfrm>
              <a:off x="7166337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DD6912-6A30-433F-995A-49EED4F7D5E9}"/>
                </a:ext>
              </a:extLst>
            </p:cNvPr>
            <p:cNvCxnSpPr/>
            <p:nvPr/>
          </p:nvCxnSpPr>
          <p:spPr>
            <a:xfrm>
              <a:off x="7750643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222E99-130F-4806-88B3-431DA83410CC}"/>
                </a:ext>
              </a:extLst>
            </p:cNvPr>
            <p:cNvSpPr txBox="1"/>
            <p:nvPr/>
          </p:nvSpPr>
          <p:spPr>
            <a:xfrm>
              <a:off x="5601026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BA8FBD-F26B-4667-A755-EC5850810F09}"/>
                </a:ext>
              </a:extLst>
            </p:cNvPr>
            <p:cNvSpPr txBox="1"/>
            <p:nvPr/>
          </p:nvSpPr>
          <p:spPr>
            <a:xfrm>
              <a:off x="6200651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AD2F18-34F7-43D2-A7D1-1CAFFE5FE996}"/>
                </a:ext>
              </a:extLst>
            </p:cNvPr>
            <p:cNvSpPr txBox="1"/>
            <p:nvPr/>
          </p:nvSpPr>
          <p:spPr>
            <a:xfrm>
              <a:off x="6754040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0557D4F-CFD8-406F-9D9D-A5EC18984797}"/>
                </a:ext>
              </a:extLst>
            </p:cNvPr>
            <p:cNvCxnSpPr/>
            <p:nvPr/>
          </p:nvCxnSpPr>
          <p:spPr>
            <a:xfrm>
              <a:off x="5436096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1079D86-25E0-444C-B0E5-355F20175238}"/>
                </a:ext>
              </a:extLst>
            </p:cNvPr>
            <p:cNvCxnSpPr/>
            <p:nvPr/>
          </p:nvCxnSpPr>
          <p:spPr>
            <a:xfrm>
              <a:off x="8359194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229204E-A8B9-41AB-993E-FB71B3D1BE5B}"/>
                </a:ext>
              </a:extLst>
            </p:cNvPr>
            <p:cNvCxnSpPr>
              <a:cxnSpLocks/>
            </p:cNvCxnSpPr>
            <p:nvPr/>
          </p:nvCxnSpPr>
          <p:spPr>
            <a:xfrm>
              <a:off x="6033506" y="3461274"/>
              <a:ext cx="54585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71D5015B-734E-4B24-AC5B-57204DC7D363}"/>
                </a:ext>
              </a:extLst>
            </p:cNvPr>
            <p:cNvSpPr/>
            <p:nvPr/>
          </p:nvSpPr>
          <p:spPr>
            <a:xfrm>
              <a:off x="6281979" y="3697297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9A94F3B9-375E-42A1-A3AC-CD311BF24F4F}"/>
                </a:ext>
              </a:extLst>
            </p:cNvPr>
            <p:cNvSpPr/>
            <p:nvPr/>
          </p:nvSpPr>
          <p:spPr>
            <a:xfrm>
              <a:off x="5868746" y="3717090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D7E7ECA1-F2D1-475E-8941-B85F377F57FE}"/>
                </a:ext>
              </a:extLst>
            </p:cNvPr>
            <p:cNvSpPr/>
            <p:nvPr/>
          </p:nvSpPr>
          <p:spPr>
            <a:xfrm>
              <a:off x="7542544" y="4232711"/>
              <a:ext cx="504050" cy="1154298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E8650148-DA51-4733-872B-0F7426B39A35}"/>
                </a:ext>
              </a:extLst>
            </p:cNvPr>
            <p:cNvSpPr/>
            <p:nvPr/>
          </p:nvSpPr>
          <p:spPr>
            <a:xfrm>
              <a:off x="6118785" y="3723545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33D1906-6E4A-4B82-A26D-ABF61C7B365A}"/>
                </a:ext>
              </a:extLst>
            </p:cNvPr>
            <p:cNvSpPr/>
            <p:nvPr/>
          </p:nvSpPr>
          <p:spPr>
            <a:xfrm>
              <a:off x="7723802" y="3744945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F7A46B1-6273-4D10-AC14-F0EE882DC206}"/>
                </a:ext>
              </a:extLst>
            </p:cNvPr>
            <p:cNvSpPr/>
            <p:nvPr/>
          </p:nvSpPr>
          <p:spPr>
            <a:xfrm>
              <a:off x="6784219" y="3744945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1DA2A72-5754-4CC6-BCEC-65BD52B1CF1E}"/>
                </a:ext>
              </a:extLst>
            </p:cNvPr>
            <p:cNvSpPr/>
            <p:nvPr/>
          </p:nvSpPr>
          <p:spPr>
            <a:xfrm>
              <a:off x="7094431" y="3744945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507875B-9FDA-4954-A26B-6C3ED8E92852}"/>
                </a:ext>
              </a:extLst>
            </p:cNvPr>
            <p:cNvSpPr/>
            <p:nvPr/>
          </p:nvSpPr>
          <p:spPr>
            <a:xfrm>
              <a:off x="7369528" y="3744945"/>
              <a:ext cx="504050" cy="1720987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20E7D931-0E36-4B85-B7CE-B1315AB00973}"/>
                </a:ext>
              </a:extLst>
            </p:cNvPr>
            <p:cNvSpPr/>
            <p:nvPr/>
          </p:nvSpPr>
          <p:spPr>
            <a:xfrm>
              <a:off x="6659962" y="4232711"/>
              <a:ext cx="504050" cy="1233221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7783A3A-0810-477C-A9F4-CCE90762E28B}"/>
                </a:ext>
              </a:extLst>
            </p:cNvPr>
            <p:cNvSpPr/>
            <p:nvPr/>
          </p:nvSpPr>
          <p:spPr>
            <a:xfrm>
              <a:off x="6380023" y="4318479"/>
              <a:ext cx="504050" cy="1147453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A07492D7-322B-4504-8E7E-6201CF2236BD}"/>
                </a:ext>
              </a:extLst>
            </p:cNvPr>
            <p:cNvSpPr/>
            <p:nvPr/>
          </p:nvSpPr>
          <p:spPr>
            <a:xfrm>
              <a:off x="6313477" y="4643694"/>
              <a:ext cx="504050" cy="822238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C3F4CB38-6E0E-42D7-B271-3909B387CF44}"/>
                </a:ext>
              </a:extLst>
            </p:cNvPr>
            <p:cNvSpPr/>
            <p:nvPr/>
          </p:nvSpPr>
          <p:spPr>
            <a:xfrm>
              <a:off x="5702474" y="4232711"/>
              <a:ext cx="504050" cy="1188308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AF4A04F7-CE1C-49B1-8108-9205AA806EA0}"/>
                </a:ext>
              </a:extLst>
            </p:cNvPr>
            <p:cNvSpPr/>
            <p:nvPr/>
          </p:nvSpPr>
          <p:spPr>
            <a:xfrm>
              <a:off x="5325999" y="4388601"/>
              <a:ext cx="1057988" cy="1001241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20152FC0-3FC3-4A87-87A5-C2E12C9D199C}"/>
                </a:ext>
              </a:extLst>
            </p:cNvPr>
            <p:cNvSpPr/>
            <p:nvPr/>
          </p:nvSpPr>
          <p:spPr>
            <a:xfrm>
              <a:off x="6378628" y="4643690"/>
              <a:ext cx="698146" cy="822238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E413A-74CA-4192-8332-D962EC2597A8}"/>
              </a:ext>
            </a:extLst>
          </p:cNvPr>
          <p:cNvSpPr txBox="1"/>
          <p:nvPr/>
        </p:nvSpPr>
        <p:spPr>
          <a:xfrm>
            <a:off x="5076056" y="4563919"/>
            <a:ext cx="35030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ko-KR" altLang="en-US" sz="1050" dirty="0">
                <a:sym typeface="Wingdings" panose="05000000000000000000" pitchFamily="2" charset="2"/>
              </a:rPr>
              <a:t>수신기가 필터 탭을 추정해야 한다</a:t>
            </a:r>
            <a:r>
              <a:rPr lang="en-US" altLang="ko-KR" sz="1050" dirty="0">
                <a:sym typeface="Wingdings" panose="05000000000000000000" pitchFamily="2" charset="2"/>
              </a:rPr>
              <a:t>.</a:t>
            </a:r>
          </a:p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ko-KR" altLang="en-US" sz="1050" dirty="0">
                <a:sym typeface="Wingdings" panose="05000000000000000000" pitchFamily="2" charset="2"/>
              </a:rPr>
              <a:t>하지만 개별 </a:t>
            </a:r>
            <a:r>
              <a:rPr lang="en-US" altLang="ko-KR" sz="1050" dirty="0">
                <a:sym typeface="Wingdings" panose="05000000000000000000" pitchFamily="2" charset="2"/>
              </a:rPr>
              <a:t>path</a:t>
            </a:r>
            <a:r>
              <a:rPr lang="ko-KR" altLang="en-US" sz="1050" dirty="0">
                <a:sym typeface="Wingdings" panose="05000000000000000000" pitchFamily="2" charset="2"/>
              </a:rPr>
              <a:t>에 대한 지연 및 강도에 대한 정보가 명확하지 않고 일반적으로 사용 할 수 없다</a:t>
            </a:r>
            <a:r>
              <a:rPr lang="en-US" altLang="ko-KR" sz="1050" dirty="0">
                <a:sym typeface="Wingdings" panose="05000000000000000000" pitchFamily="2" charset="2"/>
              </a:rPr>
              <a:t>. </a:t>
            </a:r>
            <a:endParaRPr lang="ko-KR" altLang="en-US" sz="105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90FFA8-A125-4D09-A162-6C74F7EDDC76}"/>
              </a:ext>
            </a:extLst>
          </p:cNvPr>
          <p:cNvSpPr txBox="1"/>
          <p:nvPr/>
        </p:nvSpPr>
        <p:spPr>
          <a:xfrm>
            <a:off x="5076056" y="5875437"/>
            <a:ext cx="35030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ko-KR" altLang="en-US" sz="1050" dirty="0">
                <a:sym typeface="Wingdings" panose="05000000000000000000" pitchFamily="2" charset="2"/>
              </a:rPr>
              <a:t>우리가 정말로 필요한 것은 </a:t>
            </a:r>
            <a:endParaRPr lang="en-US" altLang="ko-KR" sz="105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050" dirty="0">
                <a:sym typeface="Wingdings" panose="05000000000000000000" pitchFamily="2" charset="2"/>
              </a:rPr>
              <a:t>도플러 확산</a:t>
            </a:r>
            <a:r>
              <a:rPr lang="en-US" altLang="ko-KR" sz="1050" dirty="0">
                <a:sym typeface="Wingdings" panose="05000000000000000000" pitchFamily="2" charset="2"/>
              </a:rPr>
              <a:t>, Time coherence</a:t>
            </a:r>
            <a:r>
              <a:rPr lang="ko-KR" altLang="en-US" sz="1050" dirty="0">
                <a:sym typeface="Wingdings" panose="05000000000000000000" pitchFamily="2" charset="2"/>
              </a:rPr>
              <a:t> 및 </a:t>
            </a:r>
            <a:r>
              <a:rPr lang="en-US" altLang="ko-KR" sz="1050" dirty="0"/>
              <a:t>Time spread </a:t>
            </a:r>
            <a:r>
              <a:rPr lang="ko-KR" altLang="en-US" sz="1050" dirty="0">
                <a:sym typeface="Wingdings" panose="05000000000000000000" pitchFamily="2" charset="2"/>
              </a:rPr>
              <a:t>확산과 같은 총 물리적 메커니즘의 값입니다</a:t>
            </a:r>
            <a:r>
              <a:rPr lang="en-US" altLang="ko-KR" sz="1050" dirty="0">
                <a:sym typeface="Wingdings" panose="05000000000000000000" pitchFamily="2" charset="2"/>
              </a:rPr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33673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2.3 Time and Frequency Coherence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2A1E-1F20-4F55-B33B-049C5CFCF76E}"/>
              </a:ext>
            </a:extLst>
          </p:cNvPr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2.3.2 Delay Spread and Coherence Bandwidth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E36A1-0D59-44E2-B156-C1EBE9B31A74}"/>
                  </a:ext>
                </a:extLst>
              </p:cNvPr>
              <p:cNvSpPr txBox="1"/>
              <p:nvPr/>
            </p:nvSpPr>
            <p:spPr>
              <a:xfrm>
                <a:off x="1043608" y="1355862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sz="1400" dirty="0"/>
                  <a:t> 채널의 </a:t>
                </a:r>
                <a:r>
                  <a:rPr lang="en-US" altLang="ko-KR" sz="1400" dirty="0"/>
                  <a:t>Time spread</a:t>
                </a:r>
                <a:r>
                  <a:rPr lang="ko-KR" altLang="en-US" sz="1400" dirty="0"/>
                  <a:t>는 주파수의 일관성 </a:t>
                </a:r>
                <a:r>
                  <a:rPr lang="en-US" altLang="ko-KR" sz="1400" dirty="0"/>
                  <a:t>(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frequency coherence)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을 나타낸다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.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E36A1-0D59-44E2-B156-C1EBE9B31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355862"/>
                <a:ext cx="6984776" cy="311817"/>
              </a:xfrm>
              <a:prstGeom prst="rect">
                <a:avLst/>
              </a:prstGeom>
              <a:blipFill>
                <a:blip r:embed="rId2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C54BFC-963C-42AE-B55B-11A6E3F3A732}"/>
              </a:ext>
            </a:extLst>
          </p:cNvPr>
          <p:cNvSpPr txBox="1"/>
          <p:nvPr/>
        </p:nvSpPr>
        <p:spPr>
          <a:xfrm>
            <a:off x="1403648" y="1731275"/>
            <a:ext cx="6120680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Time coherence</a:t>
            </a:r>
            <a:r>
              <a:rPr lang="ko-KR" altLang="en-US" sz="1400" dirty="0"/>
              <a:t>와 같이 </a:t>
            </a:r>
            <a:r>
              <a:rPr lang="en-US" altLang="ko-KR" sz="1400" dirty="0"/>
              <a:t>frequency</a:t>
            </a:r>
            <a:r>
              <a:rPr lang="ko-KR" altLang="en-US" sz="1400" dirty="0"/>
              <a:t>도 기준이 필요하다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E1D807-E22B-4418-BBAF-8A684232BA0A}"/>
                  </a:ext>
                </a:extLst>
              </p:cNvPr>
              <p:cNvSpPr txBox="1"/>
              <p:nvPr/>
            </p:nvSpPr>
            <p:spPr>
              <a:xfrm>
                <a:off x="1043608" y="2228540"/>
                <a:ext cx="6984776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0" dirty="0"/>
                  <a:t>* </a:t>
                </a: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주</m:t>
                    </m:r>
                  </m:oMath>
                </a14:m>
                <a:r>
                  <a:rPr lang="ko-KR" altLang="en-US" sz="1400" dirty="0"/>
                  <a:t>파수 응답에 대한 이해 필요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E1D807-E22B-4418-BBAF-8A684232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28540"/>
                <a:ext cx="6984776" cy="311817"/>
              </a:xfrm>
              <a:prstGeom prst="rect">
                <a:avLst/>
              </a:prstGeom>
              <a:blipFill>
                <a:blip r:embed="rId3"/>
                <a:stretch>
                  <a:fillRect l="-262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C58C6D2-5E4B-4859-94E7-C3D321115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49" y="2504062"/>
            <a:ext cx="2628900" cy="66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55CEF9-6356-45A0-8AE4-95CDB4271027}"/>
                  </a:ext>
                </a:extLst>
              </p:cNvPr>
              <p:cNvSpPr txBox="1"/>
              <p:nvPr/>
            </p:nvSpPr>
            <p:spPr>
              <a:xfrm>
                <a:off x="4536088" y="2970639"/>
                <a:ext cx="36724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/>
                  <a:t>* </a:t>
                </a:r>
                <a:r>
                  <a:rPr lang="ko-KR" altLang="en-US" sz="1200" b="0" dirty="0"/>
                  <a:t>각 </a:t>
                </a:r>
                <a:r>
                  <a:rPr lang="en-US" altLang="ko-KR" sz="1200" b="0" dirty="0"/>
                  <a:t>path</a:t>
                </a:r>
                <a:r>
                  <a:rPr lang="ko-KR" altLang="en-US" sz="1200" b="0" dirty="0"/>
                  <a:t>에 대한 </a:t>
                </a:r>
                <a:r>
                  <a:rPr lang="en-US" altLang="ko-KR" sz="1200" b="0" dirty="0"/>
                  <a:t>phase</a:t>
                </a:r>
                <a:r>
                  <a:rPr lang="ko-KR" altLang="en-US" sz="1200" b="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200" b="0" dirty="0"/>
                  <a:t>에 대해 선형이다</a:t>
                </a:r>
                <a:r>
                  <a:rPr lang="en-US" altLang="ko-KR" sz="1200" b="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55CEF9-6356-45A0-8AE4-95CDB4271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88" y="2970639"/>
                <a:ext cx="367240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97BB675-0268-48FF-8D7F-CC88565341FE}"/>
              </a:ext>
            </a:extLst>
          </p:cNvPr>
          <p:cNvSpPr/>
          <p:nvPr/>
        </p:nvSpPr>
        <p:spPr>
          <a:xfrm>
            <a:off x="5281863" y="2528459"/>
            <a:ext cx="626499" cy="351930"/>
          </a:xfrm>
          <a:custGeom>
            <a:avLst/>
            <a:gdLst>
              <a:gd name="connsiteX0" fmla="*/ 216569 w 626499"/>
              <a:gd name="connsiteY0" fmla="*/ 303803 h 351930"/>
              <a:gd name="connsiteX1" fmla="*/ 216569 w 626499"/>
              <a:gd name="connsiteY1" fmla="*/ 303803 h 351930"/>
              <a:gd name="connsiteX2" fmla="*/ 48126 w 626499"/>
              <a:gd name="connsiteY2" fmla="*/ 291772 h 351930"/>
              <a:gd name="connsiteX3" fmla="*/ 24063 w 626499"/>
              <a:gd name="connsiteY3" fmla="*/ 255677 h 351930"/>
              <a:gd name="connsiteX4" fmla="*/ 0 w 626499"/>
              <a:gd name="connsiteY4" fmla="*/ 183488 h 351930"/>
              <a:gd name="connsiteX5" fmla="*/ 12032 w 626499"/>
              <a:gd name="connsiteY5" fmla="*/ 87235 h 351930"/>
              <a:gd name="connsiteX6" fmla="*/ 72190 w 626499"/>
              <a:gd name="connsiteY6" fmla="*/ 39109 h 351930"/>
              <a:gd name="connsiteX7" fmla="*/ 156411 w 626499"/>
              <a:gd name="connsiteY7" fmla="*/ 15045 h 351930"/>
              <a:gd name="connsiteX8" fmla="*/ 565484 w 626499"/>
              <a:gd name="connsiteY8" fmla="*/ 51140 h 351930"/>
              <a:gd name="connsiteX9" fmla="*/ 589548 w 626499"/>
              <a:gd name="connsiteY9" fmla="*/ 75203 h 351930"/>
              <a:gd name="connsiteX10" fmla="*/ 601579 w 626499"/>
              <a:gd name="connsiteY10" fmla="*/ 111298 h 351930"/>
              <a:gd name="connsiteX11" fmla="*/ 625642 w 626499"/>
              <a:gd name="connsiteY11" fmla="*/ 147393 h 351930"/>
              <a:gd name="connsiteX12" fmla="*/ 613611 w 626499"/>
              <a:gd name="connsiteY12" fmla="*/ 279740 h 351930"/>
              <a:gd name="connsiteX13" fmla="*/ 517358 w 626499"/>
              <a:gd name="connsiteY13" fmla="*/ 339898 h 351930"/>
              <a:gd name="connsiteX14" fmla="*/ 481263 w 626499"/>
              <a:gd name="connsiteY14" fmla="*/ 351930 h 351930"/>
              <a:gd name="connsiteX15" fmla="*/ 192505 w 626499"/>
              <a:gd name="connsiteY15" fmla="*/ 351930 h 351930"/>
              <a:gd name="connsiteX16" fmla="*/ 216569 w 626499"/>
              <a:gd name="connsiteY16" fmla="*/ 303803 h 3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6499" h="351930">
                <a:moveTo>
                  <a:pt x="216569" y="303803"/>
                </a:moveTo>
                <a:lnTo>
                  <a:pt x="216569" y="303803"/>
                </a:lnTo>
                <a:cubicBezTo>
                  <a:pt x="160421" y="299793"/>
                  <a:pt x="102736" y="305424"/>
                  <a:pt x="48126" y="291772"/>
                </a:cubicBezTo>
                <a:cubicBezTo>
                  <a:pt x="34098" y="288265"/>
                  <a:pt x="29936" y="268891"/>
                  <a:pt x="24063" y="255677"/>
                </a:cubicBezTo>
                <a:cubicBezTo>
                  <a:pt x="13761" y="232498"/>
                  <a:pt x="0" y="183488"/>
                  <a:pt x="0" y="183488"/>
                </a:cubicBezTo>
                <a:cubicBezTo>
                  <a:pt x="4011" y="151404"/>
                  <a:pt x="3524" y="118430"/>
                  <a:pt x="12032" y="87235"/>
                </a:cubicBezTo>
                <a:cubicBezTo>
                  <a:pt x="22402" y="49214"/>
                  <a:pt x="40557" y="48147"/>
                  <a:pt x="72190" y="39109"/>
                </a:cubicBezTo>
                <a:cubicBezTo>
                  <a:pt x="177916" y="8902"/>
                  <a:pt x="69887" y="43887"/>
                  <a:pt x="156411" y="15045"/>
                </a:cubicBezTo>
                <a:cubicBezTo>
                  <a:pt x="335315" y="20816"/>
                  <a:pt x="450131" y="-41141"/>
                  <a:pt x="565484" y="51140"/>
                </a:cubicBezTo>
                <a:cubicBezTo>
                  <a:pt x="574342" y="58226"/>
                  <a:pt x="581527" y="67182"/>
                  <a:pt x="589548" y="75203"/>
                </a:cubicBezTo>
                <a:cubicBezTo>
                  <a:pt x="593558" y="87235"/>
                  <a:pt x="595907" y="99954"/>
                  <a:pt x="601579" y="111298"/>
                </a:cubicBezTo>
                <a:cubicBezTo>
                  <a:pt x="608046" y="124232"/>
                  <a:pt x="624612" y="132970"/>
                  <a:pt x="625642" y="147393"/>
                </a:cubicBezTo>
                <a:cubicBezTo>
                  <a:pt x="628798" y="191578"/>
                  <a:pt x="622892" y="236426"/>
                  <a:pt x="613611" y="279740"/>
                </a:cubicBezTo>
                <a:cubicBezTo>
                  <a:pt x="603344" y="327651"/>
                  <a:pt x="554385" y="327556"/>
                  <a:pt x="517358" y="339898"/>
                </a:cubicBezTo>
                <a:cubicBezTo>
                  <a:pt x="505326" y="343909"/>
                  <a:pt x="493946" y="351930"/>
                  <a:pt x="481263" y="351930"/>
                </a:cubicBezTo>
                <a:lnTo>
                  <a:pt x="192505" y="351930"/>
                </a:lnTo>
                <a:lnTo>
                  <a:pt x="216569" y="303803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50DD46-A9E6-461B-AC56-AFE39C04E4D8}"/>
                  </a:ext>
                </a:extLst>
              </p:cNvPr>
              <p:cNvSpPr txBox="1"/>
              <p:nvPr/>
            </p:nvSpPr>
            <p:spPr>
              <a:xfrm>
                <a:off x="4535996" y="3243406"/>
                <a:ext cx="4608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/>
                  <a:t>* multipath</a:t>
                </a:r>
                <a:r>
                  <a:rPr lang="ko-KR" altLang="en-US" sz="1200" b="0" dirty="0"/>
                  <a:t>에 대해서 </a:t>
                </a:r>
                <a14:m>
                  <m:oMath xmlns:m="http://schemas.openxmlformats.org/officeDocument/2006/math"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2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 만큼</a:t>
                </a:r>
                <a:r>
                  <a:rPr lang="ko-KR" altLang="en-US" sz="1200" b="0" dirty="0"/>
                  <a:t> </a:t>
                </a:r>
                <a:r>
                  <a:rPr lang="en-US" altLang="ko-KR" sz="1200" b="0" dirty="0"/>
                  <a:t>phase</a:t>
                </a:r>
                <a:r>
                  <a:rPr lang="ko-KR" altLang="en-US" sz="1200" b="0" dirty="0"/>
                  <a:t>차이가 있다</a:t>
                </a:r>
                <a:r>
                  <a:rPr lang="en-US" altLang="ko-KR" sz="1200" b="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50DD46-A9E6-461B-AC56-AFE39C04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3243406"/>
                <a:ext cx="4608004" cy="276999"/>
              </a:xfrm>
              <a:prstGeom prst="rect">
                <a:avLst/>
              </a:prstGeom>
              <a:blipFill>
                <a:blip r:embed="rId6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3ABD54-E910-459D-A8CD-6708A6C24B78}"/>
              </a:ext>
            </a:extLst>
          </p:cNvPr>
          <p:cNvSpPr txBox="1"/>
          <p:nvPr/>
        </p:nvSpPr>
        <p:spPr>
          <a:xfrm>
            <a:off x="4535996" y="3520405"/>
            <a:ext cx="45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phase</a:t>
            </a:r>
            <a:r>
              <a:rPr lang="ko-KR" altLang="en-US" sz="1200" dirty="0"/>
              <a:t>차이는 주파수의 선택적 </a:t>
            </a:r>
            <a:r>
              <a:rPr lang="en-US" altLang="ko-KR" sz="1200" dirty="0"/>
              <a:t>fading</a:t>
            </a:r>
            <a:r>
              <a:rPr lang="ko-KR" altLang="en-US" sz="1200" dirty="0"/>
              <a:t>에 의해 발생한다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E4EA27-4BCA-4B4A-9033-3D70A4148908}"/>
                  </a:ext>
                </a:extLst>
              </p:cNvPr>
              <p:cNvSpPr txBox="1"/>
              <p:nvPr/>
            </p:nvSpPr>
            <p:spPr>
              <a:xfrm>
                <a:off x="1085249" y="3982852"/>
                <a:ext cx="49989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ym typeface="Wingdings" panose="05000000000000000000" pitchFamily="2" charset="2"/>
                  </a:rPr>
                  <a:t>* bandwidth coherence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주파수는 언제 마다 바뀌게 될까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?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E4EA27-4BCA-4B4A-9033-3D70A414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49" y="3982852"/>
                <a:ext cx="4998919" cy="276999"/>
              </a:xfrm>
              <a:prstGeom prst="rect">
                <a:avLst/>
              </a:prstGeom>
              <a:blipFill>
                <a:blip r:embed="rId7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0716FAF-F23A-43EB-A03A-9464FE6A7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549" y="4651468"/>
            <a:ext cx="1303216" cy="619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5F6644-1206-4779-8D13-E3C3C2941C10}"/>
              </a:ext>
            </a:extLst>
          </p:cNvPr>
          <p:cNvSpPr txBox="1"/>
          <p:nvPr/>
        </p:nvSpPr>
        <p:spPr>
          <a:xfrm>
            <a:off x="5335728" y="4388100"/>
            <a:ext cx="287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* flat-fading &amp; frequency-selective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FD14B9-3524-444E-9E72-FDC4241F4ED3}"/>
                  </a:ext>
                </a:extLst>
              </p:cNvPr>
              <p:cNvSpPr txBox="1"/>
              <p:nvPr/>
            </p:nvSpPr>
            <p:spPr>
              <a:xfrm>
                <a:off x="5604980" y="4683321"/>
                <a:ext cx="3105496" cy="280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1200" dirty="0"/>
                  <a:t> : bandwidth of the input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FD14B9-3524-444E-9E72-FDC4241F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0" y="4683321"/>
                <a:ext cx="3105496" cy="280526"/>
              </a:xfrm>
              <a:prstGeom prst="rect">
                <a:avLst/>
              </a:prstGeom>
              <a:blipFill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D31FD-506F-46D1-AE3E-BD0BFA7E19AD}"/>
                  </a:ext>
                </a:extLst>
              </p:cNvPr>
              <p:cNvSpPr txBox="1"/>
              <p:nvPr/>
            </p:nvSpPr>
            <p:spPr>
              <a:xfrm>
                <a:off x="5604980" y="4971776"/>
                <a:ext cx="35390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Flat fading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1200" dirty="0"/>
                  <a:t> : tap</a:t>
                </a:r>
                <a:r>
                  <a:rPr lang="ko-KR" altLang="en-US" sz="1200" dirty="0"/>
                  <a:t>이 적다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완만</a:t>
                </a:r>
                <a:r>
                  <a:rPr lang="en-US" altLang="ko-KR" sz="1200" dirty="0"/>
                  <a:t>)</a:t>
                </a:r>
              </a:p>
              <a:p>
                <a:r>
                  <a:rPr lang="en-US" altLang="ko-KR" sz="1200" dirty="0">
                    <a:sym typeface="Wingdings" panose="05000000000000000000" pitchFamily="2" charset="2"/>
                  </a:rPr>
                  <a:t>Frequency-selective</a:t>
                </a:r>
                <a:r>
                  <a:rPr lang="en-US" altLang="ko-KR" sz="1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≪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1200" dirty="0"/>
                  <a:t> : tap</a:t>
                </a:r>
                <a:r>
                  <a:rPr lang="ko-KR" altLang="en-US" sz="1200" dirty="0"/>
                  <a:t>이 많다 </a:t>
                </a:r>
                <a:r>
                  <a:rPr lang="en-US" altLang="ko-KR" sz="1200" dirty="0"/>
                  <a:t>(</a:t>
                </a:r>
                <a:r>
                  <a:rPr lang="ko-KR" altLang="en-US" sz="1200" dirty="0" err="1"/>
                  <a:t>뚜렷</a:t>
                </a:r>
                <a:r>
                  <a:rPr lang="en-US" altLang="ko-KR" sz="1200" dirty="0"/>
                  <a:t>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D31FD-506F-46D1-AE3E-BD0BFA7E1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0" y="4971776"/>
                <a:ext cx="3539020" cy="461665"/>
              </a:xfrm>
              <a:prstGeom prst="rect">
                <a:avLst/>
              </a:prstGeom>
              <a:blipFill>
                <a:blip r:embed="rId10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12C7B96-C08A-4600-8867-46A1936998D9}"/>
              </a:ext>
            </a:extLst>
          </p:cNvPr>
          <p:cNvSpPr txBox="1"/>
          <p:nvPr/>
        </p:nvSpPr>
        <p:spPr>
          <a:xfrm>
            <a:off x="1085249" y="5848730"/>
            <a:ext cx="499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* </a:t>
            </a:r>
            <a:r>
              <a:rPr lang="ko-KR" altLang="en-US" sz="1200" dirty="0">
                <a:sym typeface="Wingdings" panose="05000000000000000000" pitchFamily="2" charset="2"/>
              </a:rPr>
              <a:t>정리 하자면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B754B3-CA1F-4FAC-B3DA-359ED38AAC7E}"/>
                  </a:ext>
                </a:extLst>
              </p:cNvPr>
              <p:cNvSpPr txBox="1"/>
              <p:nvPr/>
            </p:nvSpPr>
            <p:spPr>
              <a:xfrm>
                <a:off x="2253080" y="5864119"/>
                <a:ext cx="6703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ym typeface="Wingdings" panose="05000000000000000000" pitchFamily="2" charset="2"/>
                  </a:rPr>
                  <a:t>Time coherence(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) 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채널이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시간에 대해 얼마나 빨리 바뀌는지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?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bandwidth coherence(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)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채널이 주파수에 대해 얼마나 빨리 바뀌는지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?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B754B3-CA1F-4FAC-B3DA-359ED38A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80" y="5864119"/>
                <a:ext cx="6703800" cy="523220"/>
              </a:xfrm>
              <a:prstGeom prst="rect">
                <a:avLst/>
              </a:prstGeom>
              <a:blipFill>
                <a:blip r:embed="rId11"/>
                <a:stretch>
                  <a:fillRect l="-273" t="-3488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5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2.3 Time and Frequency Coherence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2A1E-1F20-4F55-B33B-049C5CFCF76E}"/>
              </a:ext>
            </a:extLst>
          </p:cNvPr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2.3.2 Delay Spread and Coherence Bandwidth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A8E017-5695-41C6-82C8-360E6063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4" y="1340768"/>
            <a:ext cx="6601824" cy="4975722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DC20B0-E8D8-4F39-ABCA-A9D3EF4660B6}"/>
              </a:ext>
            </a:extLst>
          </p:cNvPr>
          <p:cNvSpPr/>
          <p:nvPr/>
        </p:nvSpPr>
        <p:spPr>
          <a:xfrm>
            <a:off x="2628900" y="1587500"/>
            <a:ext cx="1054100" cy="520700"/>
          </a:xfrm>
          <a:custGeom>
            <a:avLst/>
            <a:gdLst>
              <a:gd name="connsiteX0" fmla="*/ 50800 w 1054100"/>
              <a:gd name="connsiteY0" fmla="*/ 444500 h 520700"/>
              <a:gd name="connsiteX1" fmla="*/ 50800 w 1054100"/>
              <a:gd name="connsiteY1" fmla="*/ 444500 h 520700"/>
              <a:gd name="connsiteX2" fmla="*/ 190500 w 1054100"/>
              <a:gd name="connsiteY2" fmla="*/ 368300 h 520700"/>
              <a:gd name="connsiteX3" fmla="*/ 228600 w 1054100"/>
              <a:gd name="connsiteY3" fmla="*/ 330200 h 520700"/>
              <a:gd name="connsiteX4" fmla="*/ 266700 w 1054100"/>
              <a:gd name="connsiteY4" fmla="*/ 317500 h 520700"/>
              <a:gd name="connsiteX5" fmla="*/ 304800 w 1054100"/>
              <a:gd name="connsiteY5" fmla="*/ 292100 h 520700"/>
              <a:gd name="connsiteX6" fmla="*/ 431800 w 1054100"/>
              <a:gd name="connsiteY6" fmla="*/ 254000 h 520700"/>
              <a:gd name="connsiteX7" fmla="*/ 647700 w 1054100"/>
              <a:gd name="connsiteY7" fmla="*/ 266700 h 520700"/>
              <a:gd name="connsiteX8" fmla="*/ 698500 w 1054100"/>
              <a:gd name="connsiteY8" fmla="*/ 342900 h 520700"/>
              <a:gd name="connsiteX9" fmla="*/ 774700 w 1054100"/>
              <a:gd name="connsiteY9" fmla="*/ 406400 h 520700"/>
              <a:gd name="connsiteX10" fmla="*/ 889000 w 1054100"/>
              <a:gd name="connsiteY10" fmla="*/ 495300 h 520700"/>
              <a:gd name="connsiteX11" fmla="*/ 965200 w 1054100"/>
              <a:gd name="connsiteY11" fmla="*/ 520700 h 520700"/>
              <a:gd name="connsiteX12" fmla="*/ 1003300 w 1054100"/>
              <a:gd name="connsiteY12" fmla="*/ 508000 h 520700"/>
              <a:gd name="connsiteX13" fmla="*/ 1028700 w 1054100"/>
              <a:gd name="connsiteY13" fmla="*/ 469900 h 520700"/>
              <a:gd name="connsiteX14" fmla="*/ 1054100 w 1054100"/>
              <a:gd name="connsiteY14" fmla="*/ 368300 h 520700"/>
              <a:gd name="connsiteX15" fmla="*/ 1028700 w 1054100"/>
              <a:gd name="connsiteY15" fmla="*/ 190500 h 520700"/>
              <a:gd name="connsiteX16" fmla="*/ 1003300 w 1054100"/>
              <a:gd name="connsiteY16" fmla="*/ 152400 h 520700"/>
              <a:gd name="connsiteX17" fmla="*/ 965200 w 1054100"/>
              <a:gd name="connsiteY17" fmla="*/ 114300 h 520700"/>
              <a:gd name="connsiteX18" fmla="*/ 939800 w 1054100"/>
              <a:gd name="connsiteY18" fmla="*/ 76200 h 520700"/>
              <a:gd name="connsiteX19" fmla="*/ 825500 w 1054100"/>
              <a:gd name="connsiteY19" fmla="*/ 25400 h 520700"/>
              <a:gd name="connsiteX20" fmla="*/ 723900 w 1054100"/>
              <a:gd name="connsiteY20" fmla="*/ 0 h 520700"/>
              <a:gd name="connsiteX21" fmla="*/ 342900 w 1054100"/>
              <a:gd name="connsiteY21" fmla="*/ 25400 h 520700"/>
              <a:gd name="connsiteX22" fmla="*/ 228600 w 1054100"/>
              <a:gd name="connsiteY22" fmla="*/ 76200 h 520700"/>
              <a:gd name="connsiteX23" fmla="*/ 190500 w 1054100"/>
              <a:gd name="connsiteY23" fmla="*/ 88900 h 520700"/>
              <a:gd name="connsiteX24" fmla="*/ 114300 w 1054100"/>
              <a:gd name="connsiteY24" fmla="*/ 139700 h 520700"/>
              <a:gd name="connsiteX25" fmla="*/ 88900 w 1054100"/>
              <a:gd name="connsiteY25" fmla="*/ 177800 h 520700"/>
              <a:gd name="connsiteX26" fmla="*/ 25400 w 1054100"/>
              <a:gd name="connsiteY26" fmla="*/ 254000 h 520700"/>
              <a:gd name="connsiteX27" fmla="*/ 0 w 1054100"/>
              <a:gd name="connsiteY27" fmla="*/ 330200 h 520700"/>
              <a:gd name="connsiteX28" fmla="*/ 38100 w 1054100"/>
              <a:gd name="connsiteY28" fmla="*/ 431800 h 520700"/>
              <a:gd name="connsiteX29" fmla="*/ 50800 w 1054100"/>
              <a:gd name="connsiteY29" fmla="*/ 4445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54100" h="520700">
                <a:moveTo>
                  <a:pt x="50800" y="444500"/>
                </a:moveTo>
                <a:lnTo>
                  <a:pt x="50800" y="444500"/>
                </a:lnTo>
                <a:cubicBezTo>
                  <a:pt x="79718" y="430041"/>
                  <a:pt x="155698" y="397302"/>
                  <a:pt x="190500" y="368300"/>
                </a:cubicBezTo>
                <a:cubicBezTo>
                  <a:pt x="204298" y="356802"/>
                  <a:pt x="213656" y="340163"/>
                  <a:pt x="228600" y="330200"/>
                </a:cubicBezTo>
                <a:cubicBezTo>
                  <a:pt x="239739" y="322774"/>
                  <a:pt x="254726" y="323487"/>
                  <a:pt x="266700" y="317500"/>
                </a:cubicBezTo>
                <a:cubicBezTo>
                  <a:pt x="280352" y="310674"/>
                  <a:pt x="290852" y="298299"/>
                  <a:pt x="304800" y="292100"/>
                </a:cubicBezTo>
                <a:cubicBezTo>
                  <a:pt x="344554" y="274432"/>
                  <a:pt x="389580" y="264555"/>
                  <a:pt x="431800" y="254000"/>
                </a:cubicBezTo>
                <a:lnTo>
                  <a:pt x="647700" y="266700"/>
                </a:lnTo>
                <a:cubicBezTo>
                  <a:pt x="676660" y="276353"/>
                  <a:pt x="676914" y="321314"/>
                  <a:pt x="698500" y="342900"/>
                </a:cubicBezTo>
                <a:cubicBezTo>
                  <a:pt x="809810" y="454210"/>
                  <a:pt x="668612" y="317993"/>
                  <a:pt x="774700" y="406400"/>
                </a:cubicBezTo>
                <a:cubicBezTo>
                  <a:pt x="818531" y="442926"/>
                  <a:pt x="824803" y="473901"/>
                  <a:pt x="889000" y="495300"/>
                </a:cubicBezTo>
                <a:lnTo>
                  <a:pt x="965200" y="520700"/>
                </a:lnTo>
                <a:cubicBezTo>
                  <a:pt x="977900" y="516467"/>
                  <a:pt x="992847" y="516363"/>
                  <a:pt x="1003300" y="508000"/>
                </a:cubicBezTo>
                <a:cubicBezTo>
                  <a:pt x="1015219" y="498465"/>
                  <a:pt x="1021874" y="483552"/>
                  <a:pt x="1028700" y="469900"/>
                </a:cubicBezTo>
                <a:cubicBezTo>
                  <a:pt x="1041717" y="443865"/>
                  <a:pt x="1049270" y="392452"/>
                  <a:pt x="1054100" y="368300"/>
                </a:cubicBezTo>
                <a:cubicBezTo>
                  <a:pt x="1050855" y="332608"/>
                  <a:pt x="1053132" y="239365"/>
                  <a:pt x="1028700" y="190500"/>
                </a:cubicBezTo>
                <a:cubicBezTo>
                  <a:pt x="1021874" y="176848"/>
                  <a:pt x="1013071" y="164126"/>
                  <a:pt x="1003300" y="152400"/>
                </a:cubicBezTo>
                <a:cubicBezTo>
                  <a:pt x="991802" y="138602"/>
                  <a:pt x="976698" y="128098"/>
                  <a:pt x="965200" y="114300"/>
                </a:cubicBezTo>
                <a:cubicBezTo>
                  <a:pt x="955429" y="102574"/>
                  <a:pt x="950593" y="86993"/>
                  <a:pt x="939800" y="76200"/>
                </a:cubicBezTo>
                <a:cubicBezTo>
                  <a:pt x="912001" y="48401"/>
                  <a:pt x="859034" y="33784"/>
                  <a:pt x="825500" y="25400"/>
                </a:cubicBezTo>
                <a:lnTo>
                  <a:pt x="723900" y="0"/>
                </a:lnTo>
                <a:cubicBezTo>
                  <a:pt x="641460" y="3298"/>
                  <a:pt x="457961" y="-5980"/>
                  <a:pt x="342900" y="25400"/>
                </a:cubicBezTo>
                <a:cubicBezTo>
                  <a:pt x="198735" y="64718"/>
                  <a:pt x="319468" y="30766"/>
                  <a:pt x="228600" y="76200"/>
                </a:cubicBezTo>
                <a:cubicBezTo>
                  <a:pt x="216626" y="82187"/>
                  <a:pt x="202202" y="82399"/>
                  <a:pt x="190500" y="88900"/>
                </a:cubicBezTo>
                <a:cubicBezTo>
                  <a:pt x="163815" y="103725"/>
                  <a:pt x="114300" y="139700"/>
                  <a:pt x="114300" y="139700"/>
                </a:cubicBezTo>
                <a:cubicBezTo>
                  <a:pt x="105833" y="152400"/>
                  <a:pt x="98671" y="166074"/>
                  <a:pt x="88900" y="177800"/>
                </a:cubicBezTo>
                <a:cubicBezTo>
                  <a:pt x="60416" y="211980"/>
                  <a:pt x="43418" y="213459"/>
                  <a:pt x="25400" y="254000"/>
                </a:cubicBezTo>
                <a:cubicBezTo>
                  <a:pt x="14526" y="278466"/>
                  <a:pt x="0" y="330200"/>
                  <a:pt x="0" y="330200"/>
                </a:cubicBezTo>
                <a:cubicBezTo>
                  <a:pt x="9087" y="375633"/>
                  <a:pt x="5398" y="399098"/>
                  <a:pt x="38100" y="431800"/>
                </a:cubicBezTo>
                <a:lnTo>
                  <a:pt x="50800" y="44450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645E-ECD5-49C2-A6F8-97C0F71B5BDD}"/>
              </a:ext>
            </a:extLst>
          </p:cNvPr>
          <p:cNvSpPr txBox="1"/>
          <p:nvPr/>
        </p:nvSpPr>
        <p:spPr>
          <a:xfrm>
            <a:off x="2349500" y="1285652"/>
            <a:ext cx="143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Tap</a:t>
            </a:r>
            <a:r>
              <a:rPr lang="ko-KR" altLang="en-US" sz="1400" dirty="0"/>
              <a:t>이</a:t>
            </a:r>
            <a:r>
              <a:rPr lang="en-US" altLang="ko-KR" sz="1400" dirty="0"/>
              <a:t> </a:t>
            </a:r>
            <a:r>
              <a:rPr lang="ko-KR" altLang="en-US" sz="1400" dirty="0"/>
              <a:t>많다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BAD0B2A-0B0A-42FB-A639-1183CD23FE62}"/>
              </a:ext>
            </a:extLst>
          </p:cNvPr>
          <p:cNvSpPr/>
          <p:nvPr/>
        </p:nvSpPr>
        <p:spPr>
          <a:xfrm>
            <a:off x="3009900" y="3340100"/>
            <a:ext cx="685800" cy="279400"/>
          </a:xfrm>
          <a:custGeom>
            <a:avLst/>
            <a:gdLst>
              <a:gd name="connsiteX0" fmla="*/ 0 w 685800"/>
              <a:gd name="connsiteY0" fmla="*/ 279400 h 279400"/>
              <a:gd name="connsiteX1" fmla="*/ 0 w 685800"/>
              <a:gd name="connsiteY1" fmla="*/ 279400 h 279400"/>
              <a:gd name="connsiteX2" fmla="*/ 114300 w 685800"/>
              <a:gd name="connsiteY2" fmla="*/ 266700 h 279400"/>
              <a:gd name="connsiteX3" fmla="*/ 152400 w 685800"/>
              <a:gd name="connsiteY3" fmla="*/ 254000 h 279400"/>
              <a:gd name="connsiteX4" fmla="*/ 279400 w 685800"/>
              <a:gd name="connsiteY4" fmla="*/ 241300 h 279400"/>
              <a:gd name="connsiteX5" fmla="*/ 355600 w 685800"/>
              <a:gd name="connsiteY5" fmla="*/ 228600 h 279400"/>
              <a:gd name="connsiteX6" fmla="*/ 609600 w 685800"/>
              <a:gd name="connsiteY6" fmla="*/ 215900 h 279400"/>
              <a:gd name="connsiteX7" fmla="*/ 673100 w 685800"/>
              <a:gd name="connsiteY7" fmla="*/ 127000 h 279400"/>
              <a:gd name="connsiteX8" fmla="*/ 685800 w 685800"/>
              <a:gd name="connsiteY8" fmla="*/ 88900 h 279400"/>
              <a:gd name="connsiteX9" fmla="*/ 673100 w 685800"/>
              <a:gd name="connsiteY9" fmla="*/ 12700 h 279400"/>
              <a:gd name="connsiteX10" fmla="*/ 635000 w 685800"/>
              <a:gd name="connsiteY10" fmla="*/ 0 h 279400"/>
              <a:gd name="connsiteX11" fmla="*/ 241300 w 685800"/>
              <a:gd name="connsiteY11" fmla="*/ 12700 h 279400"/>
              <a:gd name="connsiteX12" fmla="*/ 88900 w 685800"/>
              <a:gd name="connsiteY12" fmla="*/ 25400 h 279400"/>
              <a:gd name="connsiteX13" fmla="*/ 50800 w 685800"/>
              <a:gd name="connsiteY13" fmla="*/ 38100 h 279400"/>
              <a:gd name="connsiteX14" fmla="*/ 25400 w 685800"/>
              <a:gd name="connsiteY14" fmla="*/ 76200 h 279400"/>
              <a:gd name="connsiteX15" fmla="*/ 50800 w 685800"/>
              <a:gd name="connsiteY15" fmla="*/ 228600 h 279400"/>
              <a:gd name="connsiteX16" fmla="*/ 63500 w 685800"/>
              <a:gd name="connsiteY16" fmla="*/ 241300 h 279400"/>
              <a:gd name="connsiteX17" fmla="*/ 76200 w 685800"/>
              <a:gd name="connsiteY17" fmla="*/ 266700 h 279400"/>
              <a:gd name="connsiteX18" fmla="*/ 139700 w 685800"/>
              <a:gd name="connsiteY18" fmla="*/ 2286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5800" h="279400">
                <a:moveTo>
                  <a:pt x="0" y="279400"/>
                </a:moveTo>
                <a:lnTo>
                  <a:pt x="0" y="279400"/>
                </a:lnTo>
                <a:cubicBezTo>
                  <a:pt x="38100" y="275167"/>
                  <a:pt x="76487" y="273002"/>
                  <a:pt x="114300" y="266700"/>
                </a:cubicBezTo>
                <a:cubicBezTo>
                  <a:pt x="127505" y="264499"/>
                  <a:pt x="139169" y="256036"/>
                  <a:pt x="152400" y="254000"/>
                </a:cubicBezTo>
                <a:cubicBezTo>
                  <a:pt x="194450" y="247531"/>
                  <a:pt x="237184" y="246577"/>
                  <a:pt x="279400" y="241300"/>
                </a:cubicBezTo>
                <a:cubicBezTo>
                  <a:pt x="304952" y="238106"/>
                  <a:pt x="329925" y="230575"/>
                  <a:pt x="355600" y="228600"/>
                </a:cubicBezTo>
                <a:cubicBezTo>
                  <a:pt x="440123" y="222098"/>
                  <a:pt x="524933" y="220133"/>
                  <a:pt x="609600" y="215900"/>
                </a:cubicBezTo>
                <a:cubicBezTo>
                  <a:pt x="673100" y="194733"/>
                  <a:pt x="643467" y="215900"/>
                  <a:pt x="673100" y="127000"/>
                </a:cubicBezTo>
                <a:lnTo>
                  <a:pt x="685800" y="88900"/>
                </a:lnTo>
                <a:cubicBezTo>
                  <a:pt x="681567" y="63500"/>
                  <a:pt x="685876" y="35058"/>
                  <a:pt x="673100" y="12700"/>
                </a:cubicBezTo>
                <a:cubicBezTo>
                  <a:pt x="666458" y="1077"/>
                  <a:pt x="648387" y="0"/>
                  <a:pt x="635000" y="0"/>
                </a:cubicBezTo>
                <a:cubicBezTo>
                  <a:pt x="503698" y="0"/>
                  <a:pt x="372533" y="8467"/>
                  <a:pt x="241300" y="12700"/>
                </a:cubicBezTo>
                <a:cubicBezTo>
                  <a:pt x="190500" y="16933"/>
                  <a:pt x="139429" y="18663"/>
                  <a:pt x="88900" y="25400"/>
                </a:cubicBezTo>
                <a:cubicBezTo>
                  <a:pt x="75630" y="27169"/>
                  <a:pt x="61253" y="29737"/>
                  <a:pt x="50800" y="38100"/>
                </a:cubicBezTo>
                <a:cubicBezTo>
                  <a:pt x="38881" y="47635"/>
                  <a:pt x="33867" y="63500"/>
                  <a:pt x="25400" y="76200"/>
                </a:cubicBezTo>
                <a:cubicBezTo>
                  <a:pt x="29424" y="112416"/>
                  <a:pt x="29524" y="186047"/>
                  <a:pt x="50800" y="228600"/>
                </a:cubicBezTo>
                <a:cubicBezTo>
                  <a:pt x="53477" y="233955"/>
                  <a:pt x="59267" y="237067"/>
                  <a:pt x="63500" y="241300"/>
                </a:cubicBezTo>
                <a:lnTo>
                  <a:pt x="76200" y="266700"/>
                </a:lnTo>
                <a:lnTo>
                  <a:pt x="139700" y="2286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E7840-410D-41B1-9110-86C66B149F87}"/>
              </a:ext>
            </a:extLst>
          </p:cNvPr>
          <p:cNvSpPr txBox="1"/>
          <p:nvPr/>
        </p:nvSpPr>
        <p:spPr>
          <a:xfrm>
            <a:off x="2349500" y="3043827"/>
            <a:ext cx="143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Tap</a:t>
            </a:r>
            <a:r>
              <a:rPr lang="ko-KR" altLang="en-US" sz="1400" dirty="0"/>
              <a:t>이</a:t>
            </a:r>
            <a:r>
              <a:rPr lang="en-US" altLang="ko-KR" sz="1400" dirty="0"/>
              <a:t> </a:t>
            </a:r>
            <a:r>
              <a:rPr lang="ko-KR" altLang="en-US" sz="1400" dirty="0"/>
              <a:t>적다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F54FDF-6587-46D8-BCB2-ABAFD5A79B95}"/>
                  </a:ext>
                </a:extLst>
              </p:cNvPr>
              <p:cNvSpPr txBox="1"/>
              <p:nvPr/>
            </p:nvSpPr>
            <p:spPr>
              <a:xfrm>
                <a:off x="3475635" y="2242011"/>
                <a:ext cx="10497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⇑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F54FDF-6587-46D8-BCB2-ABAFD5A79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35" y="2242011"/>
                <a:ext cx="104972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DB5C73-6CB8-48D9-8370-858051F88DF4}"/>
                  </a:ext>
                </a:extLst>
              </p:cNvPr>
              <p:cNvSpPr txBox="1"/>
              <p:nvPr/>
            </p:nvSpPr>
            <p:spPr>
              <a:xfrm>
                <a:off x="3475635" y="4092519"/>
                <a:ext cx="10497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⇓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DB5C73-6CB8-48D9-8370-858051F8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35" y="4092519"/>
                <a:ext cx="104972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5388678-B564-4FAE-BB01-4B89784E253D}"/>
              </a:ext>
            </a:extLst>
          </p:cNvPr>
          <p:cNvSpPr txBox="1"/>
          <p:nvPr/>
        </p:nvSpPr>
        <p:spPr>
          <a:xfrm>
            <a:off x="5567056" y="985849"/>
            <a:ext cx="207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모두</a:t>
            </a:r>
            <a:r>
              <a:rPr lang="en-US" altLang="ko-KR" sz="1600" dirty="0"/>
              <a:t> </a:t>
            </a:r>
            <a:r>
              <a:rPr lang="ko-KR" altLang="en-US" sz="1600" dirty="0"/>
              <a:t>동일한 채널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05A26F-D075-4186-B80F-21A97813AE7B}"/>
              </a:ext>
            </a:extLst>
          </p:cNvPr>
          <p:cNvSpPr txBox="1"/>
          <p:nvPr/>
        </p:nvSpPr>
        <p:spPr>
          <a:xfrm>
            <a:off x="4642902" y="4663720"/>
            <a:ext cx="5847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Flat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BD250-BCE0-4E1D-98E9-9C708954D217}"/>
              </a:ext>
            </a:extLst>
          </p:cNvPr>
          <p:cNvSpPr txBox="1"/>
          <p:nvPr/>
        </p:nvSpPr>
        <p:spPr>
          <a:xfrm>
            <a:off x="4047256" y="2925300"/>
            <a:ext cx="1776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Frequency-selective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744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 Statistical Channel Models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2892-F6B2-4798-9D07-D17BFD1BD680}"/>
              </a:ext>
            </a:extLst>
          </p:cNvPr>
          <p:cNvSpPr txBox="1"/>
          <p:nvPr/>
        </p:nvSpPr>
        <p:spPr>
          <a:xfrm>
            <a:off x="899592" y="1296872"/>
            <a:ext cx="684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우리는 채널 컨디션의 실효 값 범위에 대해 알고 싶다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556CC-7EAD-4061-96F5-BB2402C761EA}"/>
              </a:ext>
            </a:extLst>
          </p:cNvPr>
          <p:cNvSpPr txBox="1"/>
          <p:nvPr/>
        </p:nvSpPr>
        <p:spPr>
          <a:xfrm>
            <a:off x="571472" y="785794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2.4.1 modeling</a:t>
            </a:r>
            <a:r>
              <a:rPr lang="ko-KR" altLang="en-US" sz="1400" dirty="0"/>
              <a:t> </a:t>
            </a:r>
            <a:r>
              <a:rPr lang="en-US" altLang="ko-KR" sz="1400" dirty="0"/>
              <a:t>Philosophy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374F96-37CA-4B26-8419-FA2B9FE3FE28}"/>
                  </a:ext>
                </a:extLst>
              </p:cNvPr>
              <p:cNvSpPr txBox="1"/>
              <p:nvPr/>
            </p:nvSpPr>
            <p:spPr>
              <a:xfrm>
                <a:off x="899592" y="1652041"/>
                <a:ext cx="6840760" cy="31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]}</m:t>
                    </m:r>
                  </m:oMath>
                </a14:m>
                <a:r>
                  <a:rPr lang="ko-KR" altLang="en-US" sz="1400" dirty="0"/>
                  <a:t>을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측정 해야 채널 필터 탭을 알 수 있지만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우리는 통계적 특성을 원한다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374F96-37CA-4B26-8419-FA2B9FE3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52041"/>
                <a:ext cx="6840760" cy="31181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D90652-8367-4872-A9FF-C132BD4D17F2}"/>
              </a:ext>
            </a:extLst>
          </p:cNvPr>
          <p:cNvSpPr txBox="1"/>
          <p:nvPr/>
        </p:nvSpPr>
        <p:spPr>
          <a:xfrm>
            <a:off x="571472" y="3716385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2.4.2 Rayleigh and Rician Fading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05FE3-D4F8-4AD3-B10F-15183D903E06}"/>
              </a:ext>
            </a:extLst>
          </p:cNvPr>
          <p:cNvSpPr txBox="1"/>
          <p:nvPr/>
        </p:nvSpPr>
        <p:spPr>
          <a:xfrm>
            <a:off x="899592" y="1943108"/>
            <a:ext cx="6840760" cy="31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White Gaussian noise </a:t>
            </a:r>
            <a:r>
              <a:rPr lang="ko-KR" altLang="en-US" sz="1400" dirty="0"/>
              <a:t>처럼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2712E6-E6F0-4793-BB99-8A4563059281}"/>
              </a:ext>
            </a:extLst>
          </p:cNvPr>
          <p:cNvSpPr txBox="1"/>
          <p:nvPr/>
        </p:nvSpPr>
        <p:spPr>
          <a:xfrm>
            <a:off x="899592" y="2326014"/>
            <a:ext cx="7920880" cy="31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확률 모델을 이용하면 </a:t>
            </a:r>
            <a:r>
              <a:rPr lang="en-US" altLang="ko-KR" sz="1400" dirty="0"/>
              <a:t>Doppler </a:t>
            </a:r>
            <a:r>
              <a:rPr lang="ko-KR" altLang="en-US" sz="1400" dirty="0"/>
              <a:t>확산</a:t>
            </a:r>
            <a:r>
              <a:rPr lang="en-US" altLang="ko-KR" sz="1400" dirty="0"/>
              <a:t>, time </a:t>
            </a:r>
            <a:r>
              <a:rPr lang="ko-KR" altLang="en-US" sz="1400" dirty="0"/>
              <a:t>확산을</a:t>
            </a:r>
            <a:r>
              <a:rPr lang="en-US" altLang="ko-KR" sz="1400" dirty="0"/>
              <a:t> </a:t>
            </a:r>
            <a:r>
              <a:rPr lang="ko-KR" altLang="en-US" sz="1400" dirty="0"/>
              <a:t>더 명확하게 이해할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DF6434-2F9C-4E45-A4EB-D438F45429D5}"/>
                  </a:ext>
                </a:extLst>
              </p:cNvPr>
              <p:cNvSpPr txBox="1"/>
              <p:nvPr/>
            </p:nvSpPr>
            <p:spPr>
              <a:xfrm>
                <a:off x="899592" y="2839659"/>
                <a:ext cx="79208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다행이도 </a:t>
                </a:r>
                <a:r>
                  <a:rPr lang="en-US" altLang="ko-KR" sz="1400" dirty="0"/>
                  <a:t>input/output</a:t>
                </a:r>
                <a:r>
                  <a:rPr lang="ko-KR" altLang="en-US" sz="1400" dirty="0"/>
                  <a:t> 모델에서 모델링 해야 하는 것은 </a:t>
                </a:r>
                <a:r>
                  <a:rPr lang="en-US" altLang="ko-KR" sz="1400" dirty="0"/>
                  <a:t>filter tap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]} </m:t>
                    </m:r>
                  </m:oMath>
                </a14:m>
                <a:r>
                  <a:rPr lang="ko-KR" altLang="en-US" sz="1400" dirty="0"/>
                  <a:t>이고</a:t>
                </a:r>
                <a:endParaRPr lang="en-US" altLang="ko-KR" sz="1400" dirty="0"/>
              </a:p>
              <a:p>
                <a:r>
                  <a:rPr lang="ko-KR" altLang="en-US" sz="1400" dirty="0"/>
                  <a:t>다행이도 </a:t>
                </a:r>
                <a:r>
                  <a:rPr lang="en-US" altLang="ko-KR" sz="1400" dirty="0"/>
                  <a:t>filter tap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]}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은</m:t>
                    </m:r>
                  </m:oMath>
                </a14:m>
                <a:r>
                  <a:rPr lang="ko-KR" altLang="en-US" sz="1400" dirty="0"/>
                  <a:t> 통계모델이 정확할 수 있는 충분한 </a:t>
                </a:r>
                <a:r>
                  <a:rPr lang="en-US" altLang="ko-KR" sz="1400" dirty="0"/>
                  <a:t>path</a:t>
                </a:r>
                <a:r>
                  <a:rPr lang="ko-KR" altLang="en-US" sz="1400" dirty="0"/>
                  <a:t>의 합으로 구성 되어있다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DF6434-2F9C-4E45-A4EB-D438F454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39659"/>
                <a:ext cx="7920880" cy="523220"/>
              </a:xfrm>
              <a:prstGeom prst="rect">
                <a:avLst/>
              </a:prstGeom>
              <a:blipFill>
                <a:blip r:embed="rId3"/>
                <a:stretch>
                  <a:fillRect l="-231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B3DC293-DEB7-48B5-9152-7B0539E8D8C6}"/>
              </a:ext>
            </a:extLst>
          </p:cNvPr>
          <p:cNvSpPr txBox="1"/>
          <p:nvPr/>
        </p:nvSpPr>
        <p:spPr>
          <a:xfrm>
            <a:off x="899592" y="4099291"/>
            <a:ext cx="6840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* </a:t>
            </a:r>
            <a:r>
              <a:rPr lang="ko-KR" altLang="en-US" sz="1400" dirty="0">
                <a:sym typeface="Wingdings" panose="05000000000000000000" pitchFamily="2" charset="2"/>
              </a:rPr>
              <a:t>채널 필터의 간단한 모델은 가정이 필요하다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483A1-3E04-4DA9-AA12-71DC60BD9565}"/>
              </a:ext>
            </a:extLst>
          </p:cNvPr>
          <p:cNvSpPr txBox="1"/>
          <p:nvPr/>
        </p:nvSpPr>
        <p:spPr>
          <a:xfrm>
            <a:off x="1259632" y="4432783"/>
            <a:ext cx="6840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단일 </a:t>
            </a:r>
            <a:r>
              <a:rPr lang="en-US" altLang="ko-KR" sz="1400" dirty="0">
                <a:sym typeface="Wingdings" panose="05000000000000000000" pitchFamily="2" charset="2"/>
              </a:rPr>
              <a:t>tap</a:t>
            </a:r>
            <a:r>
              <a:rPr lang="ko-KR" altLang="en-US" sz="1400" dirty="0">
                <a:sym typeface="Wingdings" panose="05000000000000000000" pitchFamily="2" charset="2"/>
              </a:rPr>
              <a:t>에 해당하는 지연 창에 많은 수의 통계적으로 독립적인 반사기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en-US" altLang="ko-KR" sz="1400" dirty="0"/>
              <a:t>reflected)</a:t>
            </a:r>
            <a:r>
              <a:rPr lang="ko-KR" altLang="en-US" sz="1400" dirty="0">
                <a:sym typeface="Wingdings" panose="05000000000000000000" pitchFamily="2" charset="2"/>
              </a:rPr>
              <a:t>와 산란기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en-US" altLang="ko-KR" sz="1400" dirty="0"/>
              <a:t>scattered)</a:t>
            </a:r>
            <a:r>
              <a:rPr lang="ko-KR" altLang="en-US" sz="1400" dirty="0">
                <a:sym typeface="Wingdings" panose="05000000000000000000" pitchFamily="2" charset="2"/>
              </a:rPr>
              <a:t>가 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3814E3-CA3C-46FA-BF68-01BFCA203751}"/>
                  </a:ext>
                </a:extLst>
              </p:cNvPr>
              <p:cNvSpPr txBox="1"/>
              <p:nvPr/>
            </p:nvSpPr>
            <p:spPr>
              <a:xfrm>
                <a:off x="1259632" y="5224012"/>
                <a:ext cx="746526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-</a:t>
                </a:r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path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mod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-</a:t>
                </a:r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path </a:t>
                </a:r>
                <a:r>
                  <a:rPr lang="ko-KR" altLang="en-US" sz="1400" dirty="0"/>
                  <a:t>길이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는 </a:t>
                </a:r>
                <a:r>
                  <a:rPr lang="ko-KR" altLang="en-US" sz="1400" dirty="0" err="1"/>
                  <a:t>반송파</a:t>
                </a:r>
                <a:r>
                  <a:rPr lang="ko-KR" altLang="en-US" sz="1400" dirty="0"/>
                  <a:t> 주기</a:t>
                </a:r>
                <a:r>
                  <a:rPr lang="en-US" altLang="ko-KR" sz="1400" dirty="0"/>
                  <a:t>, </a:t>
                </a:r>
              </a:p>
              <a:p>
                <a:r>
                  <a:rPr lang="ko-KR" altLang="en-US" sz="1400" dirty="0"/>
                  <a:t>만약 반사기와 산란기가 멀리 떨어져 있다면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각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path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는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0~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400" dirty="0"/>
                  <a:t>에서 균일하고 독립적으로 존재한다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3814E3-CA3C-46FA-BF68-01BFCA203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24012"/>
                <a:ext cx="7465268" cy="954107"/>
              </a:xfrm>
              <a:prstGeom prst="rect">
                <a:avLst/>
              </a:prstGeom>
              <a:blipFill>
                <a:blip r:embed="rId4"/>
                <a:stretch>
                  <a:fillRect l="-245" t="-1282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8745E3-B44E-40CF-975E-4116AD6E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4" y="983223"/>
            <a:ext cx="3144168" cy="6598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5DFE9F-0CBD-406F-99E4-9C5FC269CA81}"/>
              </a:ext>
            </a:extLst>
          </p:cNvPr>
          <p:cNvGrpSpPr/>
          <p:nvPr/>
        </p:nvGrpSpPr>
        <p:grpSpPr>
          <a:xfrm>
            <a:off x="516929" y="1752285"/>
            <a:ext cx="3086903" cy="3255917"/>
            <a:chOff x="5852158" y="1713624"/>
            <a:chExt cx="4248908" cy="45260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91C7C0-F613-4710-9047-961A076DB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159" y="1713624"/>
              <a:ext cx="4248907" cy="195907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967F83-AA4E-42A7-93FF-CADF84C5F88B}"/>
                </a:ext>
              </a:extLst>
            </p:cNvPr>
            <p:cNvGrpSpPr/>
            <p:nvPr/>
          </p:nvGrpSpPr>
          <p:grpSpPr>
            <a:xfrm>
              <a:off x="5852158" y="3672701"/>
              <a:ext cx="4248907" cy="2566990"/>
              <a:chOff x="2679252" y="3429000"/>
              <a:chExt cx="4752975" cy="301024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318AB30-75EC-4D8B-B6FC-A2CB0C771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252" y="3429000"/>
                <a:ext cx="4752975" cy="55245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5EED207-8A20-42D1-ACA1-DD720863A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5952" y="3972272"/>
                <a:ext cx="4486275" cy="2466975"/>
              </a:xfrm>
              <a:prstGeom prst="rect">
                <a:avLst/>
              </a:prstGeom>
            </p:spPr>
          </p:pic>
        </p:grp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648DFCA9-55C3-49D8-8047-32277808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7" y="961792"/>
            <a:ext cx="4167052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x_ue_1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y_ue_1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x_ue_2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y_ue_2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f_n_bs1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f_n_bs2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state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D4869F5-56B0-4A78-B46F-A29BD3B4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7" y="1291694"/>
            <a:ext cx="3239590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x_ue_1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y_ue_1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x_ue_2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y_ue_2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state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1255A7B-EA26-49B4-9D7C-13DC2026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7" y="3010962"/>
            <a:ext cx="3239590" cy="5886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power_command_l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0b0001 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1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up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0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down</a:t>
            </a:r>
            <a:b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power_command_b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0b0010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&gt;&gt;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 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1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up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0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down</a:t>
            </a:r>
            <a:b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bf_selection_l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0b0100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&gt;&gt;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 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1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step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up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0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step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down</a:t>
            </a:r>
            <a:b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bf_selection_b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0b1000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&gt;&gt;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3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4BDFB0B-F445-4356-9A7A-ACD47FE1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7" y="3599584"/>
            <a:ext cx="3001061" cy="20428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power_command_l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*=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**(-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10.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else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*=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**(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10.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power_command_b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*=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**(-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10.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else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*=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**(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/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10.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bf_selection_l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f_n_bs1 = (f_n_bs1 +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%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.k_oversample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.M_ULA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else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f_n_bs1 = (f_n_bs1 -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%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.k_oversample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.M_ULA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bf_selection_b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f_n_bs2 = (f_n_bs2 +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%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.k_oversample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.M_ULA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else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f_n_bs2 = (f_n_bs2 -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%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.k_oversample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.M_ULA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2AD555C-42B6-4C68-AFE3-8000381D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7" y="1725287"/>
            <a:ext cx="1031966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[-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3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3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E2828EF-2785-4B00-95BD-3B00F67A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7" y="1894241"/>
            <a:ext cx="1528355" cy="9002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IC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0b1100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&gt;&gt;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</a:t>
            </a:r>
            <a:b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PC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&amp;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0b0011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IC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[IC]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PC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[PC]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*=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**(PC/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10.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*=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**(IC/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10.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26715A-3DA7-4C17-8D37-48DC89B36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857" y="1707034"/>
            <a:ext cx="3243263" cy="792956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14E98759-D800-46F4-9C5D-6FD182F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05" y="2990546"/>
            <a:ext cx="1267097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[PC] -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[IC]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11F480F-E58A-4CE8-906D-8C0B8C9A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229" y="2716463"/>
            <a:ext cx="2240280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 received_ue2_sinr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EE0C0D-4CC1-4848-890F-77ECEFE74F4C}"/>
              </a:ext>
            </a:extLst>
          </p:cNvPr>
          <p:cNvSpPr/>
          <p:nvPr/>
        </p:nvSpPr>
        <p:spPr>
          <a:xfrm>
            <a:off x="3603787" y="1145369"/>
            <a:ext cx="228600" cy="17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456FA9F-C682-4419-9A8E-D2E45D824EDC}"/>
              </a:ext>
            </a:extLst>
          </p:cNvPr>
          <p:cNvSpPr/>
          <p:nvPr/>
        </p:nvSpPr>
        <p:spPr>
          <a:xfrm>
            <a:off x="3591088" y="2163010"/>
            <a:ext cx="228600" cy="17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E3980B-3B9B-4594-855C-1759C03892B7}"/>
              </a:ext>
            </a:extLst>
          </p:cNvPr>
          <p:cNvSpPr/>
          <p:nvPr/>
        </p:nvSpPr>
        <p:spPr>
          <a:xfrm>
            <a:off x="3603787" y="3715564"/>
            <a:ext cx="228600" cy="17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B12E9E-6AD4-4CA6-907F-71B88F608CA4}"/>
              </a:ext>
            </a:extLst>
          </p:cNvPr>
          <p:cNvSpPr/>
          <p:nvPr/>
        </p:nvSpPr>
        <p:spPr>
          <a:xfrm rot="5400000">
            <a:off x="7780769" y="2452172"/>
            <a:ext cx="228600" cy="17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A24A8-C9BD-4FF2-A298-543AF47031CE}"/>
              </a:ext>
            </a:extLst>
          </p:cNvPr>
          <p:cNvSpPr txBox="1"/>
          <p:nvPr/>
        </p:nvSpPr>
        <p:spPr>
          <a:xfrm>
            <a:off x="8009369" y="915110"/>
            <a:ext cx="555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Data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C4FDC-475D-4315-954C-26DBFC788EE0}"/>
              </a:ext>
            </a:extLst>
          </p:cNvPr>
          <p:cNvSpPr txBox="1"/>
          <p:nvPr/>
        </p:nvSpPr>
        <p:spPr>
          <a:xfrm>
            <a:off x="7081907" y="1261715"/>
            <a:ext cx="672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Voice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FF2F0-DF24-459E-816D-BF23A40DFD6E}"/>
              </a:ext>
            </a:extLst>
          </p:cNvPr>
          <p:cNvSpPr txBox="1"/>
          <p:nvPr/>
        </p:nvSpPr>
        <p:spPr>
          <a:xfrm>
            <a:off x="6804276" y="4110557"/>
            <a:ext cx="555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Data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891C0-9699-4BF9-8143-44E1B7348390}"/>
              </a:ext>
            </a:extLst>
          </p:cNvPr>
          <p:cNvSpPr txBox="1"/>
          <p:nvPr/>
        </p:nvSpPr>
        <p:spPr>
          <a:xfrm>
            <a:off x="5310189" y="2192208"/>
            <a:ext cx="672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Voice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22BEB-C25A-4538-959E-573037713966}"/>
              </a:ext>
            </a:extLst>
          </p:cNvPr>
          <p:cNvSpPr txBox="1"/>
          <p:nvPr/>
        </p:nvSpPr>
        <p:spPr>
          <a:xfrm>
            <a:off x="8366898" y="3115139"/>
            <a:ext cx="672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Voice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1472D-F0C2-4DA3-81BF-90F1A69DBF5B}"/>
              </a:ext>
            </a:extLst>
          </p:cNvPr>
          <p:cNvSpPr txBox="1"/>
          <p:nvPr/>
        </p:nvSpPr>
        <p:spPr>
          <a:xfrm>
            <a:off x="8588829" y="2524643"/>
            <a:ext cx="555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Data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50810ECC-1018-472C-9BB3-6C3DC30F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6" y="5734352"/>
            <a:ext cx="3842316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.F = np.zeros([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.M_ULA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.k_oversample*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.M_ULA]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A492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dtype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ko-KR" altLang="ko-KR" sz="675">
                <a:solidFill>
                  <a:srgbClr val="8888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complex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39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 Statistical Channel Models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90652-8367-4872-A9FF-C132BD4D17F2}"/>
              </a:ext>
            </a:extLst>
          </p:cNvPr>
          <p:cNvSpPr txBox="1"/>
          <p:nvPr/>
        </p:nvSpPr>
        <p:spPr>
          <a:xfrm>
            <a:off x="571472" y="797936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2.4.2 Rayleigh and Rician Fading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113E18-627E-4A2E-80F3-189088FF3466}"/>
                  </a:ext>
                </a:extLst>
              </p:cNvPr>
              <p:cNvSpPr txBox="1"/>
              <p:nvPr/>
            </p:nvSpPr>
            <p:spPr>
              <a:xfrm>
                <a:off x="1379138" y="1167268"/>
                <a:ext cx="62646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The contribution of each path in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tap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altLang="ko-KR" sz="1400" dirty="0"/>
                  <a:t>]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113E18-627E-4A2E-80F3-189088FF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38" y="1167268"/>
                <a:ext cx="6264696" cy="307777"/>
              </a:xfrm>
              <a:prstGeom prst="rect">
                <a:avLst/>
              </a:prstGeom>
              <a:blipFill>
                <a:blip r:embed="rId2"/>
                <a:stretch>
                  <a:fillRect l="-292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8CC1508-13D7-43E5-A307-6E488318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31558"/>
            <a:ext cx="4104456" cy="3387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E38AD1-731B-421D-8C2A-56F8AC76D821}"/>
              </a:ext>
            </a:extLst>
          </p:cNvPr>
          <p:cNvSpPr txBox="1"/>
          <p:nvPr/>
        </p:nvSpPr>
        <p:spPr>
          <a:xfrm>
            <a:off x="1379138" y="2126788"/>
            <a:ext cx="6264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이는 </a:t>
            </a:r>
            <a:r>
              <a:rPr lang="en-US" altLang="ko-KR" sz="1200" dirty="0"/>
              <a:t>circular symmetric complex random variable</a:t>
            </a:r>
            <a:r>
              <a:rPr lang="ko-KR" altLang="en-US" sz="1200" dirty="0"/>
              <a:t>로 모델링할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4BF91F-9C22-44BA-88D3-207A71527F75}"/>
                  </a:ext>
                </a:extLst>
              </p:cNvPr>
              <p:cNvSpPr txBox="1"/>
              <p:nvPr/>
            </p:nvSpPr>
            <p:spPr>
              <a:xfrm>
                <a:off x="1027886" y="2452741"/>
                <a:ext cx="75922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altLang="ko-KR" sz="1600" dirty="0"/>
                  <a:t>]</a:t>
                </a:r>
                <a:r>
                  <a:rPr lang="ko-KR" altLang="en-US" sz="1600" dirty="0"/>
                  <a:t>은 수많은 독립적인</a:t>
                </a:r>
                <a:r>
                  <a:rPr lang="en-US" altLang="ko-KR" sz="1600" dirty="0"/>
                  <a:t> circular symmetric random variables</a:t>
                </a:r>
                <a:r>
                  <a:rPr lang="ko-KR" altLang="en-US" sz="1600" dirty="0"/>
                  <a:t>의 합이다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4BF91F-9C22-44BA-88D3-207A7152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86" y="2452741"/>
                <a:ext cx="7592284" cy="338554"/>
              </a:xfrm>
              <a:prstGeom prst="rect">
                <a:avLst/>
              </a:prstGeom>
              <a:blipFill>
                <a:blip r:embed="rId4"/>
                <a:stretch>
                  <a:fillRect l="-482" t="-71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40BABD-867E-4096-AEEE-4FB0A417FC04}"/>
                  </a:ext>
                </a:extLst>
              </p:cNvPr>
              <p:cNvSpPr txBox="1"/>
              <p:nvPr/>
            </p:nvSpPr>
            <p:spPr>
              <a:xfrm>
                <a:off x="1379138" y="2791295"/>
                <a:ext cx="439248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m:rPr>
                        <m:nor/>
                      </m:rPr>
                      <a:rPr lang="en-US" altLang="ko-KR" sz="1200" dirty="0"/>
                      <m:t>]</m:t>
                    </m:r>
                    <m:r>
                      <m:rPr>
                        <m:nor/>
                      </m:rPr>
                      <a:rPr lang="en-US" altLang="ko-KR" sz="1200" b="0" i="0" dirty="0" smtClean="0"/>
                      <m:t>)</m:t>
                    </m:r>
                  </m:oMath>
                </a14:m>
                <a:r>
                  <a:rPr lang="ko-KR" altLang="en-US" sz="1200" dirty="0"/>
                  <a:t>은 독립적인 실수 </a:t>
                </a:r>
                <a:r>
                  <a:rPr lang="en-US" altLang="ko-KR" sz="1200" dirty="0"/>
                  <a:t>random variables</a:t>
                </a:r>
                <a:r>
                  <a:rPr lang="ko-KR" altLang="en-US" sz="1200" dirty="0"/>
                  <a:t>의 합이다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40BABD-867E-4096-AEEE-4FB0A417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38" y="2791295"/>
                <a:ext cx="4392488" cy="276999"/>
              </a:xfrm>
              <a:prstGeom prst="rect">
                <a:avLst/>
              </a:prstGeom>
              <a:blipFill>
                <a:blip r:embed="rId5"/>
                <a:stretch>
                  <a:fillRect t="-4444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BB0A710-2641-4A11-9B3F-8FABC0BAA3D1}"/>
              </a:ext>
            </a:extLst>
          </p:cNvPr>
          <p:cNvSpPr txBox="1"/>
          <p:nvPr/>
        </p:nvSpPr>
        <p:spPr>
          <a:xfrm>
            <a:off x="868148" y="3237571"/>
            <a:ext cx="759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* Central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Limit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Theorem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중심 극한 정리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F5DF83-35C6-4B0C-AEC1-995CD8A74374}"/>
              </a:ext>
            </a:extLst>
          </p:cNvPr>
          <p:cNvSpPr txBox="1"/>
          <p:nvPr/>
        </p:nvSpPr>
        <p:spPr>
          <a:xfrm>
            <a:off x="892332" y="3567865"/>
            <a:ext cx="82516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동일한 확률분포를 가진 독립 확률 변수 </a:t>
            </a:r>
            <a:r>
              <a:rPr lang="en-US" altLang="ko-KR" sz="1200" dirty="0"/>
              <a:t>n</a:t>
            </a:r>
            <a:r>
              <a:rPr lang="ko-KR" altLang="en-US" sz="1200" dirty="0"/>
              <a:t>개의 평균의 분포는 </a:t>
            </a:r>
            <a:r>
              <a:rPr lang="en-US" altLang="ko-KR" sz="1200" dirty="0"/>
              <a:t>n</a:t>
            </a:r>
            <a:r>
              <a:rPr lang="ko-KR" altLang="en-US" sz="1200" dirty="0"/>
              <a:t>이 적당히 크다면 정규분포에 가까워진다는 정리이다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5648C3-E830-48B8-8A53-F5F6D6D9747D}"/>
                  </a:ext>
                </a:extLst>
              </p:cNvPr>
              <p:cNvSpPr txBox="1"/>
              <p:nvPr/>
            </p:nvSpPr>
            <p:spPr>
              <a:xfrm>
                <a:off x="868148" y="3992725"/>
                <a:ext cx="7592284" cy="359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m:rPr>
                        <m:nor/>
                      </m:rPr>
                      <a:rPr lang="en-US" altLang="ko-KR" sz="1600" dirty="0"/>
                      <m:t>]</m:t>
                    </m:r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ko-KR" altLang="en-US" sz="1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600" dirty="0"/>
                      <m:t>)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가우시안</a:t>
                </a:r>
                <a:r>
                  <a:rPr lang="ko-KR" altLang="en-US" sz="1600" dirty="0"/>
                  <a:t> 분포이다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모든 고정된 </a:t>
                </a:r>
                <a14:m>
                  <m:oMath xmlns:m="http://schemas.openxmlformats.org/officeDocument/2006/math">
                    <m:r>
                      <a:rPr lang="el-GR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대해서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5648C3-E830-48B8-8A53-F5F6D6D9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8" y="3992725"/>
                <a:ext cx="7592284" cy="359970"/>
              </a:xfrm>
              <a:prstGeom prst="rect">
                <a:avLst/>
              </a:prstGeom>
              <a:blipFill>
                <a:blip r:embed="rId6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68B640-95EF-46EF-A26E-A8FCFBB01B71}"/>
                  </a:ext>
                </a:extLst>
              </p:cNvPr>
              <p:cNvSpPr txBox="1"/>
              <p:nvPr/>
            </p:nvSpPr>
            <p:spPr>
              <a:xfrm>
                <a:off x="868148" y="4353389"/>
                <a:ext cx="7592284" cy="405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m:rPr>
                        <m:nor/>
                      </m:rPr>
                      <a:rPr lang="en-US" altLang="ko-KR" sz="2000" dirty="0"/>
                      <m:t>]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𝒞𝒩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68B640-95EF-46EF-A26E-A8FCFBB01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8" y="4353389"/>
                <a:ext cx="7592284" cy="405945"/>
              </a:xfrm>
              <a:prstGeom prst="rect">
                <a:avLst/>
              </a:prstGeom>
              <a:blipFill>
                <a:blip r:embed="rId7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22DB201-0239-4C0C-80C0-5061FAFC43AB}"/>
              </a:ext>
            </a:extLst>
          </p:cNvPr>
          <p:cNvSpPr txBox="1"/>
          <p:nvPr/>
        </p:nvSpPr>
        <p:spPr>
          <a:xfrm>
            <a:off x="868148" y="4795563"/>
            <a:ext cx="7592284" cy="34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* Rayleigh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fading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A62EE-FA96-424A-A911-FD31F3CEA0CB}"/>
                  </a:ext>
                </a:extLst>
              </p:cNvPr>
              <p:cNvSpPr txBox="1"/>
              <p:nvPr/>
            </p:nvSpPr>
            <p:spPr>
              <a:xfrm>
                <a:off x="1120176" y="5137963"/>
                <a:ext cx="4531944" cy="343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탭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]</m:t>
                        </m:r>
                      </m:e>
                    </m:d>
                  </m:oMath>
                </a14:m>
                <a:r>
                  <a:rPr lang="ko-KR" altLang="en-US" sz="1600" dirty="0"/>
                  <a:t>을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Rayleigh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랜덤 변수라고 한다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.</a:t>
                </a:r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A62EE-FA96-424A-A911-FD31F3CE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76" y="5137963"/>
                <a:ext cx="4531944" cy="343556"/>
              </a:xfrm>
              <a:prstGeom prst="rect">
                <a:avLst/>
              </a:prstGeom>
              <a:blipFill>
                <a:blip r:embed="rId8"/>
                <a:stretch>
                  <a:fillRect l="-808" t="-5357" r="-1615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1EA3FE1-20D1-4BB2-8C96-5F40719177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0188" y="5776590"/>
            <a:ext cx="1643621" cy="7237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8898AB-8E26-4F3F-9C57-42B671F443AA}"/>
              </a:ext>
            </a:extLst>
          </p:cNvPr>
          <p:cNvSpPr txBox="1"/>
          <p:nvPr/>
        </p:nvSpPr>
        <p:spPr>
          <a:xfrm>
            <a:off x="4142231" y="5514980"/>
            <a:ext cx="859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ym typeface="Wingdings" panose="05000000000000000000" pitchFamily="2" charset="2"/>
              </a:rPr>
              <a:t>*PDF</a:t>
            </a:r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E03271-EBEB-44D5-B821-DC842176C8C2}"/>
                  </a:ext>
                </a:extLst>
              </p:cNvPr>
              <p:cNvSpPr txBox="1"/>
              <p:nvPr/>
            </p:nvSpPr>
            <p:spPr>
              <a:xfrm>
                <a:off x="6633656" y="5363035"/>
                <a:ext cx="1412992" cy="43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sym typeface="Wingdings" panose="05000000000000000000" pitchFamily="2" charset="2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i="1" dirty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[</m:t>
                            </m:r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altLang="ko-KR" sz="1100" dirty="0"/>
                              <m:t>]</m:t>
                            </m:r>
                          </m:e>
                        </m:d>
                      </m:e>
                      <m:sup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11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100" dirty="0">
                    <a:sym typeface="Wingdings" panose="05000000000000000000" pitchFamily="2" charset="2"/>
                  </a:rPr>
                  <a:t> PDF</a:t>
                </a:r>
                <a:r>
                  <a:rPr lang="ko-KR" altLang="en-US" sz="1100" dirty="0">
                    <a:sym typeface="Wingdings" panose="05000000000000000000" pitchFamily="2" charset="2"/>
                  </a:rPr>
                  <a:t>는 지수분포이다</a:t>
                </a:r>
                <a:r>
                  <a:rPr lang="en-US" altLang="ko-KR" sz="1100" dirty="0">
                    <a:sym typeface="Wingdings" panose="05000000000000000000" pitchFamily="2" charset="2"/>
                  </a:rPr>
                  <a:t>.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E03271-EBEB-44D5-B821-DC842176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56" y="5363035"/>
                <a:ext cx="1412992" cy="434286"/>
              </a:xfrm>
              <a:prstGeom prst="rect">
                <a:avLst/>
              </a:prstGeom>
              <a:blipFill>
                <a:blip r:embed="rId10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03813D4-9493-4B41-8B9B-E6AD2C60D5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574" y="5828013"/>
            <a:ext cx="1410074" cy="6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 Statistical Channel Models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90652-8367-4872-A9FF-C132BD4D17F2}"/>
              </a:ext>
            </a:extLst>
          </p:cNvPr>
          <p:cNvSpPr txBox="1"/>
          <p:nvPr/>
        </p:nvSpPr>
        <p:spPr>
          <a:xfrm>
            <a:off x="571472" y="797936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2.4.2 Rayleigh and Rician Fading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1B35-661E-4A3F-808B-ABC55E3C08FB}"/>
              </a:ext>
            </a:extLst>
          </p:cNvPr>
          <p:cNvSpPr txBox="1"/>
          <p:nvPr/>
        </p:nvSpPr>
        <p:spPr>
          <a:xfrm>
            <a:off x="868148" y="1189344"/>
            <a:ext cx="75922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* Rayleigh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fading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sym typeface="Wingdings" panose="05000000000000000000" pitchFamily="2" charset="2"/>
              </a:rPr>
              <a:t>반사기 및 산란기가 많을 땐 더 정확하고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    일반적인  상황에서 단순성을 위해 주로 채택된다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AF6AB-9B08-4AEA-8482-9D0867578F78}"/>
              </a:ext>
            </a:extLst>
          </p:cNvPr>
          <p:cNvSpPr txBox="1"/>
          <p:nvPr/>
        </p:nvSpPr>
        <p:spPr>
          <a:xfrm>
            <a:off x="3364564" y="4481860"/>
            <a:ext cx="7515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ym typeface="Wingdings" panose="05000000000000000000" pitchFamily="2" charset="2"/>
              </a:rPr>
              <a:t>phase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EA54D-76B2-4F17-A670-DCFD4D5144F8}"/>
              </a:ext>
            </a:extLst>
          </p:cNvPr>
          <p:cNvSpPr txBox="1"/>
          <p:nvPr/>
        </p:nvSpPr>
        <p:spPr>
          <a:xfrm>
            <a:off x="868148" y="2636912"/>
            <a:ext cx="75922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* Rician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fading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 Line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of sight path (LOS)</a:t>
            </a:r>
            <a:r>
              <a:rPr lang="ko-KR" altLang="en-US" sz="1600" dirty="0">
                <a:sym typeface="Wingdings" panose="05000000000000000000" pitchFamily="2" charset="2"/>
              </a:rPr>
              <a:t>가 크고 알려진 크기를 가지는 독립경로가 많은 환경         에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적합한 모델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848D9-39CE-4D40-AAB8-CD607152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26" y="3714130"/>
            <a:ext cx="4590147" cy="750024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68B8C04-6AF0-4AD8-8E23-ADB268565C6C}"/>
              </a:ext>
            </a:extLst>
          </p:cNvPr>
          <p:cNvSpPr/>
          <p:nvPr/>
        </p:nvSpPr>
        <p:spPr>
          <a:xfrm>
            <a:off x="3086100" y="3554760"/>
            <a:ext cx="1066800" cy="990600"/>
          </a:xfrm>
          <a:custGeom>
            <a:avLst/>
            <a:gdLst>
              <a:gd name="connsiteX0" fmla="*/ 1003300 w 1066800"/>
              <a:gd name="connsiteY0" fmla="*/ 939800 h 990600"/>
              <a:gd name="connsiteX1" fmla="*/ 1003300 w 1066800"/>
              <a:gd name="connsiteY1" fmla="*/ 939800 h 990600"/>
              <a:gd name="connsiteX2" fmla="*/ 571500 w 1066800"/>
              <a:gd name="connsiteY2" fmla="*/ 914400 h 990600"/>
              <a:gd name="connsiteX3" fmla="*/ 520700 w 1066800"/>
              <a:gd name="connsiteY3" fmla="*/ 901700 h 990600"/>
              <a:gd name="connsiteX4" fmla="*/ 457200 w 1066800"/>
              <a:gd name="connsiteY4" fmla="*/ 889000 h 990600"/>
              <a:gd name="connsiteX5" fmla="*/ 381000 w 1066800"/>
              <a:gd name="connsiteY5" fmla="*/ 863600 h 990600"/>
              <a:gd name="connsiteX6" fmla="*/ 330200 w 1066800"/>
              <a:gd name="connsiteY6" fmla="*/ 825500 h 990600"/>
              <a:gd name="connsiteX7" fmla="*/ 266700 w 1066800"/>
              <a:gd name="connsiteY7" fmla="*/ 812800 h 990600"/>
              <a:gd name="connsiteX8" fmla="*/ 228600 w 1066800"/>
              <a:gd name="connsiteY8" fmla="*/ 800100 h 990600"/>
              <a:gd name="connsiteX9" fmla="*/ 177800 w 1066800"/>
              <a:gd name="connsiteY9" fmla="*/ 762000 h 990600"/>
              <a:gd name="connsiteX10" fmla="*/ 139700 w 1066800"/>
              <a:gd name="connsiteY10" fmla="*/ 736600 h 990600"/>
              <a:gd name="connsiteX11" fmla="*/ 63500 w 1066800"/>
              <a:gd name="connsiteY11" fmla="*/ 660400 h 990600"/>
              <a:gd name="connsiteX12" fmla="*/ 50800 w 1066800"/>
              <a:gd name="connsiteY12" fmla="*/ 622300 h 990600"/>
              <a:gd name="connsiteX13" fmla="*/ 25400 w 1066800"/>
              <a:gd name="connsiteY13" fmla="*/ 584200 h 990600"/>
              <a:gd name="connsiteX14" fmla="*/ 0 w 1066800"/>
              <a:gd name="connsiteY14" fmla="*/ 508000 h 990600"/>
              <a:gd name="connsiteX15" fmla="*/ 25400 w 1066800"/>
              <a:gd name="connsiteY15" fmla="*/ 266700 h 990600"/>
              <a:gd name="connsiteX16" fmla="*/ 63500 w 1066800"/>
              <a:gd name="connsiteY16" fmla="*/ 165100 h 990600"/>
              <a:gd name="connsiteX17" fmla="*/ 101600 w 1066800"/>
              <a:gd name="connsiteY17" fmla="*/ 139700 h 990600"/>
              <a:gd name="connsiteX18" fmla="*/ 190500 w 1066800"/>
              <a:gd name="connsiteY18" fmla="*/ 63500 h 990600"/>
              <a:gd name="connsiteX19" fmla="*/ 228600 w 1066800"/>
              <a:gd name="connsiteY19" fmla="*/ 50800 h 990600"/>
              <a:gd name="connsiteX20" fmla="*/ 292100 w 1066800"/>
              <a:gd name="connsiteY20" fmla="*/ 25400 h 990600"/>
              <a:gd name="connsiteX21" fmla="*/ 368300 w 1066800"/>
              <a:gd name="connsiteY21" fmla="*/ 12700 h 990600"/>
              <a:gd name="connsiteX22" fmla="*/ 431800 w 1066800"/>
              <a:gd name="connsiteY22" fmla="*/ 0 h 990600"/>
              <a:gd name="connsiteX23" fmla="*/ 749300 w 1066800"/>
              <a:gd name="connsiteY23" fmla="*/ 12700 h 990600"/>
              <a:gd name="connsiteX24" fmla="*/ 787400 w 1066800"/>
              <a:gd name="connsiteY24" fmla="*/ 38100 h 990600"/>
              <a:gd name="connsiteX25" fmla="*/ 838200 w 1066800"/>
              <a:gd name="connsiteY25" fmla="*/ 50800 h 990600"/>
              <a:gd name="connsiteX26" fmla="*/ 914400 w 1066800"/>
              <a:gd name="connsiteY26" fmla="*/ 127000 h 990600"/>
              <a:gd name="connsiteX27" fmla="*/ 952500 w 1066800"/>
              <a:gd name="connsiteY27" fmla="*/ 165100 h 990600"/>
              <a:gd name="connsiteX28" fmla="*/ 1016000 w 1066800"/>
              <a:gd name="connsiteY28" fmla="*/ 241300 h 990600"/>
              <a:gd name="connsiteX29" fmla="*/ 1028700 w 1066800"/>
              <a:gd name="connsiteY29" fmla="*/ 279400 h 990600"/>
              <a:gd name="connsiteX30" fmla="*/ 1066800 w 1066800"/>
              <a:gd name="connsiteY30" fmla="*/ 368300 h 990600"/>
              <a:gd name="connsiteX31" fmla="*/ 1041400 w 1066800"/>
              <a:gd name="connsiteY31" fmla="*/ 762000 h 990600"/>
              <a:gd name="connsiteX32" fmla="*/ 1016000 w 1066800"/>
              <a:gd name="connsiteY32" fmla="*/ 838200 h 990600"/>
              <a:gd name="connsiteX33" fmla="*/ 1003300 w 1066800"/>
              <a:gd name="connsiteY33" fmla="*/ 876300 h 990600"/>
              <a:gd name="connsiteX34" fmla="*/ 889000 w 1066800"/>
              <a:gd name="connsiteY34" fmla="*/ 977900 h 990600"/>
              <a:gd name="connsiteX35" fmla="*/ 863600 w 1066800"/>
              <a:gd name="connsiteY35" fmla="*/ 990600 h 990600"/>
              <a:gd name="connsiteX36" fmla="*/ 762000 w 1066800"/>
              <a:gd name="connsiteY36" fmla="*/ 9144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66800" h="990600">
                <a:moveTo>
                  <a:pt x="1003300" y="939800"/>
                </a:moveTo>
                <a:lnTo>
                  <a:pt x="1003300" y="939800"/>
                </a:lnTo>
                <a:cubicBezTo>
                  <a:pt x="838323" y="933690"/>
                  <a:pt x="719235" y="941261"/>
                  <a:pt x="571500" y="914400"/>
                </a:cubicBezTo>
                <a:cubicBezTo>
                  <a:pt x="554327" y="911278"/>
                  <a:pt x="537739" y="905486"/>
                  <a:pt x="520700" y="901700"/>
                </a:cubicBezTo>
                <a:cubicBezTo>
                  <a:pt x="499628" y="897017"/>
                  <a:pt x="478025" y="894680"/>
                  <a:pt x="457200" y="889000"/>
                </a:cubicBezTo>
                <a:cubicBezTo>
                  <a:pt x="431369" y="881955"/>
                  <a:pt x="381000" y="863600"/>
                  <a:pt x="381000" y="863600"/>
                </a:cubicBezTo>
                <a:cubicBezTo>
                  <a:pt x="364067" y="850900"/>
                  <a:pt x="349542" y="834097"/>
                  <a:pt x="330200" y="825500"/>
                </a:cubicBezTo>
                <a:cubicBezTo>
                  <a:pt x="310475" y="816733"/>
                  <a:pt x="287641" y="818035"/>
                  <a:pt x="266700" y="812800"/>
                </a:cubicBezTo>
                <a:cubicBezTo>
                  <a:pt x="253713" y="809553"/>
                  <a:pt x="241300" y="804333"/>
                  <a:pt x="228600" y="800100"/>
                </a:cubicBezTo>
                <a:cubicBezTo>
                  <a:pt x="211667" y="787400"/>
                  <a:pt x="195024" y="774303"/>
                  <a:pt x="177800" y="762000"/>
                </a:cubicBezTo>
                <a:cubicBezTo>
                  <a:pt x="165380" y="753128"/>
                  <a:pt x="150493" y="747393"/>
                  <a:pt x="139700" y="736600"/>
                </a:cubicBezTo>
                <a:cubicBezTo>
                  <a:pt x="45184" y="642084"/>
                  <a:pt x="153290" y="720260"/>
                  <a:pt x="63500" y="660400"/>
                </a:cubicBezTo>
                <a:cubicBezTo>
                  <a:pt x="59267" y="647700"/>
                  <a:pt x="56787" y="634274"/>
                  <a:pt x="50800" y="622300"/>
                </a:cubicBezTo>
                <a:cubicBezTo>
                  <a:pt x="43974" y="608648"/>
                  <a:pt x="31599" y="598148"/>
                  <a:pt x="25400" y="584200"/>
                </a:cubicBezTo>
                <a:cubicBezTo>
                  <a:pt x="14526" y="559734"/>
                  <a:pt x="0" y="508000"/>
                  <a:pt x="0" y="508000"/>
                </a:cubicBezTo>
                <a:cubicBezTo>
                  <a:pt x="8467" y="427567"/>
                  <a:pt x="14939" y="346898"/>
                  <a:pt x="25400" y="266700"/>
                </a:cubicBezTo>
                <a:cubicBezTo>
                  <a:pt x="29100" y="238335"/>
                  <a:pt x="45037" y="187256"/>
                  <a:pt x="63500" y="165100"/>
                </a:cubicBezTo>
                <a:cubicBezTo>
                  <a:pt x="73271" y="153374"/>
                  <a:pt x="89874" y="149471"/>
                  <a:pt x="101600" y="139700"/>
                </a:cubicBezTo>
                <a:cubicBezTo>
                  <a:pt x="150734" y="98755"/>
                  <a:pt x="129966" y="98091"/>
                  <a:pt x="190500" y="63500"/>
                </a:cubicBezTo>
                <a:cubicBezTo>
                  <a:pt x="202123" y="56858"/>
                  <a:pt x="216065" y="55500"/>
                  <a:pt x="228600" y="50800"/>
                </a:cubicBezTo>
                <a:cubicBezTo>
                  <a:pt x="249946" y="42795"/>
                  <a:pt x="270106" y="31398"/>
                  <a:pt x="292100" y="25400"/>
                </a:cubicBezTo>
                <a:cubicBezTo>
                  <a:pt x="316943" y="18625"/>
                  <a:pt x="342965" y="17306"/>
                  <a:pt x="368300" y="12700"/>
                </a:cubicBezTo>
                <a:cubicBezTo>
                  <a:pt x="389538" y="8839"/>
                  <a:pt x="410633" y="4233"/>
                  <a:pt x="431800" y="0"/>
                </a:cubicBezTo>
                <a:cubicBezTo>
                  <a:pt x="537633" y="4233"/>
                  <a:pt x="643985" y="1416"/>
                  <a:pt x="749300" y="12700"/>
                </a:cubicBezTo>
                <a:cubicBezTo>
                  <a:pt x="764477" y="14326"/>
                  <a:pt x="773371" y="32087"/>
                  <a:pt x="787400" y="38100"/>
                </a:cubicBezTo>
                <a:cubicBezTo>
                  <a:pt x="803443" y="44976"/>
                  <a:pt x="821267" y="46567"/>
                  <a:pt x="838200" y="50800"/>
                </a:cubicBezTo>
                <a:lnTo>
                  <a:pt x="914400" y="127000"/>
                </a:lnTo>
                <a:cubicBezTo>
                  <a:pt x="927100" y="139700"/>
                  <a:pt x="942537" y="150156"/>
                  <a:pt x="952500" y="165100"/>
                </a:cubicBezTo>
                <a:cubicBezTo>
                  <a:pt x="987863" y="218144"/>
                  <a:pt x="967107" y="192407"/>
                  <a:pt x="1016000" y="241300"/>
                </a:cubicBezTo>
                <a:cubicBezTo>
                  <a:pt x="1020233" y="254000"/>
                  <a:pt x="1023427" y="267095"/>
                  <a:pt x="1028700" y="279400"/>
                </a:cubicBezTo>
                <a:cubicBezTo>
                  <a:pt x="1075780" y="389254"/>
                  <a:pt x="1037016" y="278949"/>
                  <a:pt x="1066800" y="368300"/>
                </a:cubicBezTo>
                <a:cubicBezTo>
                  <a:pt x="1065328" y="403634"/>
                  <a:pt x="1064809" y="660561"/>
                  <a:pt x="1041400" y="762000"/>
                </a:cubicBezTo>
                <a:cubicBezTo>
                  <a:pt x="1035380" y="788088"/>
                  <a:pt x="1024467" y="812800"/>
                  <a:pt x="1016000" y="838200"/>
                </a:cubicBezTo>
                <a:cubicBezTo>
                  <a:pt x="1011767" y="850900"/>
                  <a:pt x="1012766" y="866834"/>
                  <a:pt x="1003300" y="876300"/>
                </a:cubicBezTo>
                <a:cubicBezTo>
                  <a:pt x="942974" y="936626"/>
                  <a:pt x="945657" y="943906"/>
                  <a:pt x="889000" y="977900"/>
                </a:cubicBezTo>
                <a:cubicBezTo>
                  <a:pt x="880883" y="982770"/>
                  <a:pt x="872067" y="986367"/>
                  <a:pt x="863600" y="990600"/>
                </a:cubicBezTo>
                <a:lnTo>
                  <a:pt x="762000" y="9144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9E2984A-09CD-4C86-BB79-0E3E1058D830}"/>
              </a:ext>
            </a:extLst>
          </p:cNvPr>
          <p:cNvSpPr/>
          <p:nvPr/>
        </p:nvSpPr>
        <p:spPr>
          <a:xfrm>
            <a:off x="4830799" y="3643660"/>
            <a:ext cx="973477" cy="838200"/>
          </a:xfrm>
          <a:custGeom>
            <a:avLst/>
            <a:gdLst>
              <a:gd name="connsiteX0" fmla="*/ 947701 w 973477"/>
              <a:gd name="connsiteY0" fmla="*/ 838200 h 838200"/>
              <a:gd name="connsiteX1" fmla="*/ 947701 w 973477"/>
              <a:gd name="connsiteY1" fmla="*/ 838200 h 838200"/>
              <a:gd name="connsiteX2" fmla="*/ 706401 w 973477"/>
              <a:gd name="connsiteY2" fmla="*/ 825500 h 838200"/>
              <a:gd name="connsiteX3" fmla="*/ 592101 w 973477"/>
              <a:gd name="connsiteY3" fmla="*/ 800100 h 838200"/>
              <a:gd name="connsiteX4" fmla="*/ 503201 w 973477"/>
              <a:gd name="connsiteY4" fmla="*/ 787400 h 838200"/>
              <a:gd name="connsiteX5" fmla="*/ 376201 w 973477"/>
              <a:gd name="connsiteY5" fmla="*/ 762000 h 838200"/>
              <a:gd name="connsiteX6" fmla="*/ 249201 w 973477"/>
              <a:gd name="connsiteY6" fmla="*/ 723900 h 838200"/>
              <a:gd name="connsiteX7" fmla="*/ 71401 w 973477"/>
              <a:gd name="connsiteY7" fmla="*/ 673100 h 838200"/>
              <a:gd name="connsiteX8" fmla="*/ 33301 w 973477"/>
              <a:gd name="connsiteY8" fmla="*/ 647700 h 838200"/>
              <a:gd name="connsiteX9" fmla="*/ 20601 w 973477"/>
              <a:gd name="connsiteY9" fmla="*/ 355600 h 838200"/>
              <a:gd name="connsiteX10" fmla="*/ 71401 w 973477"/>
              <a:gd name="connsiteY10" fmla="*/ 266700 h 838200"/>
              <a:gd name="connsiteX11" fmla="*/ 109501 w 973477"/>
              <a:gd name="connsiteY11" fmla="*/ 203200 h 838200"/>
              <a:gd name="connsiteX12" fmla="*/ 134901 w 973477"/>
              <a:gd name="connsiteY12" fmla="*/ 165100 h 838200"/>
              <a:gd name="connsiteX13" fmla="*/ 173001 w 973477"/>
              <a:gd name="connsiteY13" fmla="*/ 139700 h 838200"/>
              <a:gd name="connsiteX14" fmla="*/ 211101 w 973477"/>
              <a:gd name="connsiteY14" fmla="*/ 101600 h 838200"/>
              <a:gd name="connsiteX15" fmla="*/ 249201 w 973477"/>
              <a:gd name="connsiteY15" fmla="*/ 88900 h 838200"/>
              <a:gd name="connsiteX16" fmla="*/ 287301 w 973477"/>
              <a:gd name="connsiteY16" fmla="*/ 63500 h 838200"/>
              <a:gd name="connsiteX17" fmla="*/ 363501 w 973477"/>
              <a:gd name="connsiteY17" fmla="*/ 38100 h 838200"/>
              <a:gd name="connsiteX18" fmla="*/ 401601 w 973477"/>
              <a:gd name="connsiteY18" fmla="*/ 25400 h 838200"/>
              <a:gd name="connsiteX19" fmla="*/ 439701 w 973477"/>
              <a:gd name="connsiteY19" fmla="*/ 12700 h 838200"/>
              <a:gd name="connsiteX20" fmla="*/ 528601 w 973477"/>
              <a:gd name="connsiteY20" fmla="*/ 0 h 838200"/>
              <a:gd name="connsiteX21" fmla="*/ 795301 w 973477"/>
              <a:gd name="connsiteY21" fmla="*/ 12700 h 838200"/>
              <a:gd name="connsiteX22" fmla="*/ 871501 w 973477"/>
              <a:gd name="connsiteY22" fmla="*/ 88900 h 838200"/>
              <a:gd name="connsiteX23" fmla="*/ 922301 w 973477"/>
              <a:gd name="connsiteY23" fmla="*/ 165100 h 838200"/>
              <a:gd name="connsiteX24" fmla="*/ 935001 w 973477"/>
              <a:gd name="connsiteY24" fmla="*/ 203200 h 838200"/>
              <a:gd name="connsiteX25" fmla="*/ 960401 w 973477"/>
              <a:gd name="connsiteY25" fmla="*/ 317500 h 838200"/>
              <a:gd name="connsiteX26" fmla="*/ 960401 w 973477"/>
              <a:gd name="connsiteY26" fmla="*/ 762000 h 838200"/>
              <a:gd name="connsiteX27" fmla="*/ 947701 w 973477"/>
              <a:gd name="connsiteY27" fmla="*/ 774700 h 838200"/>
              <a:gd name="connsiteX28" fmla="*/ 947701 w 973477"/>
              <a:gd name="connsiteY28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73477" h="838200">
                <a:moveTo>
                  <a:pt x="947701" y="838200"/>
                </a:moveTo>
                <a:lnTo>
                  <a:pt x="947701" y="838200"/>
                </a:lnTo>
                <a:cubicBezTo>
                  <a:pt x="867268" y="833967"/>
                  <a:pt x="786667" y="832189"/>
                  <a:pt x="706401" y="825500"/>
                </a:cubicBezTo>
                <a:cubicBezTo>
                  <a:pt x="659861" y="821622"/>
                  <a:pt x="636289" y="808134"/>
                  <a:pt x="592101" y="800100"/>
                </a:cubicBezTo>
                <a:cubicBezTo>
                  <a:pt x="562650" y="794745"/>
                  <a:pt x="532834" y="791633"/>
                  <a:pt x="503201" y="787400"/>
                </a:cubicBezTo>
                <a:cubicBezTo>
                  <a:pt x="424956" y="761318"/>
                  <a:pt x="504621" y="785349"/>
                  <a:pt x="376201" y="762000"/>
                </a:cubicBezTo>
                <a:cubicBezTo>
                  <a:pt x="302292" y="748562"/>
                  <a:pt x="337565" y="745991"/>
                  <a:pt x="249201" y="723900"/>
                </a:cubicBezTo>
                <a:cubicBezTo>
                  <a:pt x="235653" y="720513"/>
                  <a:pt x="93265" y="687676"/>
                  <a:pt x="71401" y="673100"/>
                </a:cubicBezTo>
                <a:lnTo>
                  <a:pt x="33301" y="647700"/>
                </a:lnTo>
                <a:cubicBezTo>
                  <a:pt x="-9596" y="519010"/>
                  <a:pt x="-7943" y="555411"/>
                  <a:pt x="20601" y="355600"/>
                </a:cubicBezTo>
                <a:cubicBezTo>
                  <a:pt x="23813" y="333118"/>
                  <a:pt x="58891" y="286715"/>
                  <a:pt x="71401" y="266700"/>
                </a:cubicBezTo>
                <a:cubicBezTo>
                  <a:pt x="84484" y="245768"/>
                  <a:pt x="96418" y="224132"/>
                  <a:pt x="109501" y="203200"/>
                </a:cubicBezTo>
                <a:cubicBezTo>
                  <a:pt x="117591" y="190257"/>
                  <a:pt x="124108" y="175893"/>
                  <a:pt x="134901" y="165100"/>
                </a:cubicBezTo>
                <a:cubicBezTo>
                  <a:pt x="145694" y="154307"/>
                  <a:pt x="161275" y="149471"/>
                  <a:pt x="173001" y="139700"/>
                </a:cubicBezTo>
                <a:cubicBezTo>
                  <a:pt x="186799" y="128202"/>
                  <a:pt x="196157" y="111563"/>
                  <a:pt x="211101" y="101600"/>
                </a:cubicBezTo>
                <a:cubicBezTo>
                  <a:pt x="222240" y="94174"/>
                  <a:pt x="237227" y="94887"/>
                  <a:pt x="249201" y="88900"/>
                </a:cubicBezTo>
                <a:cubicBezTo>
                  <a:pt x="262853" y="82074"/>
                  <a:pt x="273353" y="69699"/>
                  <a:pt x="287301" y="63500"/>
                </a:cubicBezTo>
                <a:cubicBezTo>
                  <a:pt x="311767" y="52626"/>
                  <a:pt x="338101" y="46567"/>
                  <a:pt x="363501" y="38100"/>
                </a:cubicBezTo>
                <a:lnTo>
                  <a:pt x="401601" y="25400"/>
                </a:lnTo>
                <a:cubicBezTo>
                  <a:pt x="414301" y="21167"/>
                  <a:pt x="426449" y="14593"/>
                  <a:pt x="439701" y="12700"/>
                </a:cubicBezTo>
                <a:lnTo>
                  <a:pt x="528601" y="0"/>
                </a:lnTo>
                <a:cubicBezTo>
                  <a:pt x="617501" y="4233"/>
                  <a:pt x="706988" y="1661"/>
                  <a:pt x="795301" y="12700"/>
                </a:cubicBezTo>
                <a:cubicBezTo>
                  <a:pt x="825373" y="16459"/>
                  <a:pt x="859798" y="72182"/>
                  <a:pt x="871501" y="88900"/>
                </a:cubicBezTo>
                <a:cubicBezTo>
                  <a:pt x="889007" y="113909"/>
                  <a:pt x="912648" y="136140"/>
                  <a:pt x="922301" y="165100"/>
                </a:cubicBezTo>
                <a:cubicBezTo>
                  <a:pt x="926534" y="177800"/>
                  <a:pt x="931323" y="190328"/>
                  <a:pt x="935001" y="203200"/>
                </a:cubicBezTo>
                <a:cubicBezTo>
                  <a:pt x="946958" y="245049"/>
                  <a:pt x="951671" y="273852"/>
                  <a:pt x="960401" y="317500"/>
                </a:cubicBezTo>
                <a:cubicBezTo>
                  <a:pt x="972523" y="523572"/>
                  <a:pt x="982456" y="552476"/>
                  <a:pt x="960401" y="762000"/>
                </a:cubicBezTo>
                <a:cubicBezTo>
                  <a:pt x="959774" y="767954"/>
                  <a:pt x="951934" y="770467"/>
                  <a:pt x="947701" y="774700"/>
                </a:cubicBezTo>
                <a:lnTo>
                  <a:pt x="947701" y="83820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659D5-8F10-44A2-9111-AF71C0BEEBEE}"/>
              </a:ext>
            </a:extLst>
          </p:cNvPr>
          <p:cNvSpPr txBox="1"/>
          <p:nvPr/>
        </p:nvSpPr>
        <p:spPr>
          <a:xfrm>
            <a:off x="4370020" y="4481860"/>
            <a:ext cx="2245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ym typeface="Wingdings" panose="05000000000000000000" pitchFamily="2" charset="2"/>
              </a:rPr>
              <a:t>반사기와 산란기의 합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BCC458-31BF-4E17-9552-3A1D940F4BD3}"/>
                  </a:ext>
                </a:extLst>
              </p:cNvPr>
              <p:cNvSpPr txBox="1"/>
              <p:nvPr/>
            </p:nvSpPr>
            <p:spPr>
              <a:xfrm>
                <a:off x="1605435" y="4943524"/>
                <a:ext cx="593313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sym typeface="Wingdings" panose="05000000000000000000" pitchFamily="2" charset="2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𝜅</m:t>
                    </m:r>
                  </m:oMath>
                </a14:m>
                <a:r>
                  <a:rPr lang="en-US" altLang="ko-KR" sz="1200" dirty="0">
                    <a:sym typeface="Wingdings" panose="05000000000000000000" pitchFamily="2" charset="2"/>
                  </a:rPr>
                  <a:t> :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 반사 경로의 에너지와 산란 경로의 에너지 비율</a:t>
                </a:r>
                <a:endParaRPr lang="en-US" altLang="ko-KR" sz="12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BCC458-31BF-4E17-9552-3A1D940F4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35" y="4943524"/>
                <a:ext cx="593313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5E25588-CBC1-448B-8EB5-998B9FC3CFBB}"/>
              </a:ext>
            </a:extLst>
          </p:cNvPr>
          <p:cNvSpPr txBox="1"/>
          <p:nvPr/>
        </p:nvSpPr>
        <p:spPr>
          <a:xfrm>
            <a:off x="919755" y="5405189"/>
            <a:ext cx="5933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하지만 복잡하다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584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 Statistical Channel Models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90652-8367-4872-A9FF-C132BD4D17F2}"/>
              </a:ext>
            </a:extLst>
          </p:cNvPr>
          <p:cNvSpPr txBox="1"/>
          <p:nvPr/>
        </p:nvSpPr>
        <p:spPr>
          <a:xfrm>
            <a:off x="571472" y="797936"/>
            <a:ext cx="728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2.4.3 Tap Gain Autocorrelation Function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5056C-3DDB-4A02-8050-1302C8177EED}"/>
              </a:ext>
            </a:extLst>
          </p:cNvPr>
          <p:cNvSpPr txBox="1"/>
          <p:nvPr/>
        </p:nvSpPr>
        <p:spPr>
          <a:xfrm>
            <a:off x="1451907" y="1167268"/>
            <a:ext cx="624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ym typeface="Wingdings" panose="05000000000000000000" pitchFamily="2" charset="2"/>
              </a:rPr>
              <a:t>* </a:t>
            </a:r>
            <a:r>
              <a:rPr lang="ko-KR" altLang="en-US" sz="1400" dirty="0">
                <a:sym typeface="Wingdings" panose="05000000000000000000" pitchFamily="2" charset="2"/>
              </a:rPr>
              <a:t>채널이 시간에 따라 어떻게 변할까</a:t>
            </a:r>
            <a:r>
              <a:rPr lang="en-US" altLang="ko-KR" sz="1400" dirty="0">
                <a:sym typeface="Wingdings" panose="05000000000000000000" pitchFamily="2" charset="2"/>
              </a:rPr>
              <a:t>?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30C01-5BBE-42AC-8CD3-3C2FF768BC97}"/>
              </a:ext>
            </a:extLst>
          </p:cNvPr>
          <p:cNvSpPr txBox="1"/>
          <p:nvPr/>
        </p:nvSpPr>
        <p:spPr>
          <a:xfrm>
            <a:off x="1805693" y="1475045"/>
            <a:ext cx="58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채널 변동률은 통신 문제의 여러 측면에 상당한 영향을 미칩니다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485EA6-21A0-46EF-96BA-27AC4521FC12}"/>
                  </a:ext>
                </a:extLst>
              </p:cNvPr>
              <p:cNvSpPr txBox="1"/>
              <p:nvPr/>
            </p:nvSpPr>
            <p:spPr>
              <a:xfrm>
                <a:off x="868148" y="2351860"/>
                <a:ext cx="75922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ym typeface="Wingdings" panose="05000000000000000000" pitchFamily="2" charset="2"/>
                  </a:rPr>
                  <a:t>* Tap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gain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autocorrelation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485EA6-21A0-46EF-96BA-27AC4521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8" y="2351860"/>
                <a:ext cx="7592284" cy="338554"/>
              </a:xfrm>
              <a:prstGeom prst="rect">
                <a:avLst/>
              </a:prstGeom>
              <a:blipFill>
                <a:blip r:embed="rId2"/>
                <a:stretch>
                  <a:fillRect l="-401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20AAEF4-46AB-41B5-94FD-AB9409B6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98" y="2659637"/>
            <a:ext cx="3729003" cy="592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5FB22D-709C-4DF9-BD1F-43717E131F8D}"/>
                  </a:ext>
                </a:extLst>
              </p:cNvPr>
              <p:cNvSpPr txBox="1"/>
              <p:nvPr/>
            </p:nvSpPr>
            <p:spPr>
              <a:xfrm>
                <a:off x="868148" y="3752766"/>
                <a:ext cx="75922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ym typeface="Wingdings" panose="05000000000000000000" pitchFamily="2" charset="2"/>
                  </a:rPr>
                  <a:t>*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명확한 이해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&lt;Time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, Time coherence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&gt;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5FB22D-709C-4DF9-BD1F-43717E13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8" y="3752766"/>
                <a:ext cx="7592284" cy="338554"/>
              </a:xfrm>
              <a:prstGeom prst="rect">
                <a:avLst/>
              </a:prstGeom>
              <a:blipFill>
                <a:blip r:embed="rId4"/>
                <a:stretch>
                  <a:fillRect l="-401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FAAB426F-6010-4369-9686-668A8AC33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109522"/>
            <a:ext cx="2428875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1CD8EC-ACA6-4056-80FE-F48BB97D899B}"/>
                  </a:ext>
                </a:extLst>
              </p:cNvPr>
              <p:cNvSpPr txBox="1"/>
              <p:nvPr/>
            </p:nvSpPr>
            <p:spPr>
              <a:xfrm>
                <a:off x="3970288" y="4091320"/>
                <a:ext cx="4896544" cy="446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0]</m:t>
                        </m:r>
                      </m:e>
                    </m:nary>
                  </m:oMath>
                </a14:m>
                <a:r>
                  <a:rPr lang="en-US" altLang="ko-KR" sz="1600" dirty="0"/>
                  <a:t>(</a:t>
                </a:r>
                <a:r>
                  <a:rPr lang="ko-KR" altLang="en-US" sz="1600" dirty="0"/>
                  <a:t>총 에너지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의 대부분을 차지하는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1CD8EC-ACA6-4056-80FE-F48BB97D8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88" y="4091320"/>
                <a:ext cx="4896544" cy="446789"/>
              </a:xfrm>
              <a:prstGeom prst="rect">
                <a:avLst/>
              </a:prstGeom>
              <a:blipFill>
                <a:blip r:embed="rId6"/>
                <a:stretch>
                  <a:fillRect t="-69863" b="-119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D70A18-982F-482A-B371-4151CA505533}"/>
              </a:ext>
            </a:extLst>
          </p:cNvPr>
          <p:cNvGrpSpPr/>
          <p:nvPr/>
        </p:nvGrpSpPr>
        <p:grpSpPr>
          <a:xfrm>
            <a:off x="1335429" y="4604822"/>
            <a:ext cx="2687460" cy="880014"/>
            <a:chOff x="4787080" y="2969962"/>
            <a:chExt cx="3983060" cy="346368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E6094F3-C59D-4E2E-96BA-905DBD44F7A1}"/>
                </a:ext>
              </a:extLst>
            </p:cNvPr>
            <p:cNvCxnSpPr/>
            <p:nvPr/>
          </p:nvCxnSpPr>
          <p:spPr>
            <a:xfrm>
              <a:off x="5727777" y="2969962"/>
              <a:ext cx="0" cy="2448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49D35C9-1D60-4826-81B3-3033AEC44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080" y="5130202"/>
              <a:ext cx="3744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0EF9327-38FA-4882-BFA6-A2B952171916}"/>
                </a:ext>
              </a:extLst>
            </p:cNvPr>
            <p:cNvCxnSpPr/>
            <p:nvPr/>
          </p:nvCxnSpPr>
          <p:spPr>
            <a:xfrm>
              <a:off x="6012160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5B927-AC8D-4C8A-A156-9C611AEFD861}"/>
                </a:ext>
              </a:extLst>
            </p:cNvPr>
            <p:cNvCxnSpPr/>
            <p:nvPr/>
          </p:nvCxnSpPr>
          <p:spPr>
            <a:xfrm>
              <a:off x="6582838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619C81-E90E-4A99-838C-F62C41E93348}"/>
                </a:ext>
              </a:extLst>
            </p:cNvPr>
            <p:cNvCxnSpPr/>
            <p:nvPr/>
          </p:nvCxnSpPr>
          <p:spPr>
            <a:xfrm>
              <a:off x="7166337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8752FFD-6E51-4325-8E2F-EC6D7342224C}"/>
                </a:ext>
              </a:extLst>
            </p:cNvPr>
            <p:cNvCxnSpPr/>
            <p:nvPr/>
          </p:nvCxnSpPr>
          <p:spPr>
            <a:xfrm>
              <a:off x="7750643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B3945C-AFEE-41E6-8AE2-B272A917EB03}"/>
                </a:ext>
              </a:extLst>
            </p:cNvPr>
            <p:cNvSpPr txBox="1"/>
            <p:nvPr/>
          </p:nvSpPr>
          <p:spPr>
            <a:xfrm>
              <a:off x="5601026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895FC8-008C-4341-A51B-530A66ED8473}"/>
                </a:ext>
              </a:extLst>
            </p:cNvPr>
            <p:cNvSpPr txBox="1"/>
            <p:nvPr/>
          </p:nvSpPr>
          <p:spPr>
            <a:xfrm>
              <a:off x="6200651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B46E45-EBCC-4090-BE61-F7AA39954BED}"/>
                </a:ext>
              </a:extLst>
            </p:cNvPr>
            <p:cNvSpPr txBox="1"/>
            <p:nvPr/>
          </p:nvSpPr>
          <p:spPr>
            <a:xfrm>
              <a:off x="6754040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E0212E1-EBDE-47B7-B54F-5B7F2D0011C1}"/>
                </a:ext>
              </a:extLst>
            </p:cNvPr>
            <p:cNvCxnSpPr/>
            <p:nvPr/>
          </p:nvCxnSpPr>
          <p:spPr>
            <a:xfrm>
              <a:off x="5436096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E859F9B-EFC7-4BD1-B10D-028E3EBEBD24}"/>
                </a:ext>
              </a:extLst>
            </p:cNvPr>
            <p:cNvCxnSpPr/>
            <p:nvPr/>
          </p:nvCxnSpPr>
          <p:spPr>
            <a:xfrm>
              <a:off x="8359194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FFE4B7B-6A6C-46D4-B31D-C8E6D50592E4}"/>
                </a:ext>
              </a:extLst>
            </p:cNvPr>
            <p:cNvCxnSpPr>
              <a:cxnSpLocks/>
            </p:cNvCxnSpPr>
            <p:nvPr/>
          </p:nvCxnSpPr>
          <p:spPr>
            <a:xfrm>
              <a:off x="6033507" y="3461274"/>
              <a:ext cx="1475279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52DDB3E-AB5A-40AB-BDDD-04BF5692568B}"/>
                </a:ext>
              </a:extLst>
            </p:cNvPr>
            <p:cNvSpPr/>
            <p:nvPr/>
          </p:nvSpPr>
          <p:spPr>
            <a:xfrm>
              <a:off x="6248038" y="3897368"/>
              <a:ext cx="2522102" cy="1520915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BC4588D-B7A9-4884-8081-3209E2EDE328}"/>
                </a:ext>
              </a:extLst>
            </p:cNvPr>
            <p:cNvSpPr/>
            <p:nvPr/>
          </p:nvSpPr>
          <p:spPr>
            <a:xfrm>
              <a:off x="5732824" y="4488649"/>
              <a:ext cx="2522104" cy="929634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879DB96-0804-4CBB-B0F3-002B5AAD8A10}"/>
                </a:ext>
              </a:extLst>
            </p:cNvPr>
            <p:cNvSpPr/>
            <p:nvPr/>
          </p:nvSpPr>
          <p:spPr>
            <a:xfrm>
              <a:off x="6220696" y="4830167"/>
              <a:ext cx="2522103" cy="588116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137BB32-5596-44E6-B3D5-3DD0DB6D5469}"/>
                </a:ext>
              </a:extLst>
            </p:cNvPr>
            <p:cNvSpPr/>
            <p:nvPr/>
          </p:nvSpPr>
          <p:spPr>
            <a:xfrm>
              <a:off x="5105362" y="3897368"/>
              <a:ext cx="2522102" cy="1520915"/>
            </a:xfrm>
            <a:custGeom>
              <a:avLst/>
              <a:gdLst>
                <a:gd name="connsiteX0" fmla="*/ 0 w 2276475"/>
                <a:gd name="connsiteY0" fmla="*/ 866786 h 1173705"/>
                <a:gd name="connsiteX1" fmla="*/ 261938 w 2276475"/>
                <a:gd name="connsiteY1" fmla="*/ 1038236 h 1173705"/>
                <a:gd name="connsiteX2" fmla="*/ 504825 w 2276475"/>
                <a:gd name="connsiteY2" fmla="*/ 823924 h 1173705"/>
                <a:gd name="connsiteX3" fmla="*/ 771525 w 2276475"/>
                <a:gd name="connsiteY3" fmla="*/ 1123961 h 1173705"/>
                <a:gd name="connsiteX4" fmla="*/ 1128713 w 2276475"/>
                <a:gd name="connsiteY4" fmla="*/ 11 h 1173705"/>
                <a:gd name="connsiteX5" fmla="*/ 1485900 w 2276475"/>
                <a:gd name="connsiteY5" fmla="*/ 1147774 h 1173705"/>
                <a:gd name="connsiteX6" fmla="*/ 1752600 w 2276475"/>
                <a:gd name="connsiteY6" fmla="*/ 819161 h 1173705"/>
                <a:gd name="connsiteX7" fmla="*/ 1990725 w 2276475"/>
                <a:gd name="connsiteY7" fmla="*/ 1033474 h 1173705"/>
                <a:gd name="connsiteX8" fmla="*/ 2276475 w 2276475"/>
                <a:gd name="connsiteY8" fmla="*/ 871549 h 11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173705">
                  <a:moveTo>
                    <a:pt x="0" y="866786"/>
                  </a:moveTo>
                  <a:cubicBezTo>
                    <a:pt x="88900" y="956083"/>
                    <a:pt x="177801" y="1045380"/>
                    <a:pt x="261938" y="1038236"/>
                  </a:cubicBezTo>
                  <a:cubicBezTo>
                    <a:pt x="346076" y="1031092"/>
                    <a:pt x="419894" y="809636"/>
                    <a:pt x="504825" y="823924"/>
                  </a:cubicBezTo>
                  <a:cubicBezTo>
                    <a:pt x="589756" y="838211"/>
                    <a:pt x="667544" y="1261280"/>
                    <a:pt x="771525" y="1123961"/>
                  </a:cubicBezTo>
                  <a:cubicBezTo>
                    <a:pt x="875506" y="986642"/>
                    <a:pt x="1009651" y="-3958"/>
                    <a:pt x="1128713" y="11"/>
                  </a:cubicBezTo>
                  <a:cubicBezTo>
                    <a:pt x="1247775" y="3980"/>
                    <a:pt x="1381919" y="1011249"/>
                    <a:pt x="1485900" y="1147774"/>
                  </a:cubicBezTo>
                  <a:cubicBezTo>
                    <a:pt x="1589881" y="1284299"/>
                    <a:pt x="1668463" y="838211"/>
                    <a:pt x="1752600" y="819161"/>
                  </a:cubicBezTo>
                  <a:cubicBezTo>
                    <a:pt x="1836737" y="800111"/>
                    <a:pt x="1903413" y="1024743"/>
                    <a:pt x="1990725" y="1033474"/>
                  </a:cubicBezTo>
                  <a:cubicBezTo>
                    <a:pt x="2078037" y="1042205"/>
                    <a:pt x="2177256" y="956877"/>
                    <a:pt x="2276475" y="87154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0E342B-0877-45CA-87AF-4E93ADB5DEBD}"/>
                  </a:ext>
                </a:extLst>
              </p:cNvPr>
              <p:cNvSpPr txBox="1"/>
              <p:nvPr/>
            </p:nvSpPr>
            <p:spPr>
              <a:xfrm>
                <a:off x="2111544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0E342B-0877-45CA-87AF-4E93ADB5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44" y="5182816"/>
                <a:ext cx="51586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D07522-D6BD-4E51-8D20-C5FF176D4D1B}"/>
                  </a:ext>
                </a:extLst>
              </p:cNvPr>
              <p:cNvSpPr txBox="1"/>
              <p:nvPr/>
            </p:nvSpPr>
            <p:spPr>
              <a:xfrm>
                <a:off x="2494807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D07522-D6BD-4E51-8D20-C5FF176D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07" y="5182816"/>
                <a:ext cx="51586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67EA95-9E6C-4EC6-B6F9-B3EB50A27D1D}"/>
                  </a:ext>
                </a:extLst>
              </p:cNvPr>
              <p:cNvSpPr txBox="1"/>
              <p:nvPr/>
            </p:nvSpPr>
            <p:spPr>
              <a:xfrm>
                <a:off x="2894511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67EA95-9E6C-4EC6-B6F9-B3EB50A2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11" y="5182816"/>
                <a:ext cx="51586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E3C622-3C34-4E23-A10D-2BD7E34845E3}"/>
                  </a:ext>
                </a:extLst>
              </p:cNvPr>
              <p:cNvSpPr txBox="1"/>
              <p:nvPr/>
            </p:nvSpPr>
            <p:spPr>
              <a:xfrm>
                <a:off x="3311371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=4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E3C622-3C34-4E23-A10D-2BD7E3484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371" y="5182816"/>
                <a:ext cx="51586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8B8974-E069-4A3A-8423-9F4845BE4514}"/>
              </a:ext>
            </a:extLst>
          </p:cNvPr>
          <p:cNvGrpSpPr/>
          <p:nvPr/>
        </p:nvGrpSpPr>
        <p:grpSpPr>
          <a:xfrm>
            <a:off x="4211959" y="4604822"/>
            <a:ext cx="2526441" cy="880014"/>
            <a:chOff x="4787080" y="2969962"/>
            <a:chExt cx="3744416" cy="3463684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E034D52-FE85-46F1-A8A4-DE211CC1D03C}"/>
                </a:ext>
              </a:extLst>
            </p:cNvPr>
            <p:cNvCxnSpPr/>
            <p:nvPr/>
          </p:nvCxnSpPr>
          <p:spPr>
            <a:xfrm>
              <a:off x="5727777" y="2969962"/>
              <a:ext cx="0" cy="2448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752E7A6-A53C-41DD-BD45-1978E1947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080" y="5130202"/>
              <a:ext cx="3744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F5E5C5A-9551-487E-9CD0-3F39D449665E}"/>
                </a:ext>
              </a:extLst>
            </p:cNvPr>
            <p:cNvCxnSpPr/>
            <p:nvPr/>
          </p:nvCxnSpPr>
          <p:spPr>
            <a:xfrm>
              <a:off x="6012160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A9052A3-17B5-495F-AA8D-5C2FC9EE86D7}"/>
                </a:ext>
              </a:extLst>
            </p:cNvPr>
            <p:cNvCxnSpPr/>
            <p:nvPr/>
          </p:nvCxnSpPr>
          <p:spPr>
            <a:xfrm>
              <a:off x="6582838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E99EA57-A39C-4333-BC5E-C059BDB2E187}"/>
                </a:ext>
              </a:extLst>
            </p:cNvPr>
            <p:cNvCxnSpPr/>
            <p:nvPr/>
          </p:nvCxnSpPr>
          <p:spPr>
            <a:xfrm>
              <a:off x="7166337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52D43EC-A8B2-4743-A235-749F74C78AF4}"/>
                </a:ext>
              </a:extLst>
            </p:cNvPr>
            <p:cNvCxnSpPr/>
            <p:nvPr/>
          </p:nvCxnSpPr>
          <p:spPr>
            <a:xfrm>
              <a:off x="7750643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9BAC9C-82CD-4EE5-A0E5-95D8B15F21EB}"/>
                </a:ext>
              </a:extLst>
            </p:cNvPr>
            <p:cNvSpPr txBox="1"/>
            <p:nvPr/>
          </p:nvSpPr>
          <p:spPr>
            <a:xfrm>
              <a:off x="5601026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BA7634-FA1F-441F-B718-2E0ED7B90E6C}"/>
                </a:ext>
              </a:extLst>
            </p:cNvPr>
            <p:cNvSpPr txBox="1"/>
            <p:nvPr/>
          </p:nvSpPr>
          <p:spPr>
            <a:xfrm>
              <a:off x="6200651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EB7A36-9DD2-4C2C-8D2E-41E1169C7975}"/>
                </a:ext>
              </a:extLst>
            </p:cNvPr>
            <p:cNvSpPr txBox="1"/>
            <p:nvPr/>
          </p:nvSpPr>
          <p:spPr>
            <a:xfrm>
              <a:off x="6754040" y="5403964"/>
              <a:ext cx="240671" cy="102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ko-KR" altLang="en-US" sz="1100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08C79B4-6757-47E9-A22A-A4D7FF700EC7}"/>
                </a:ext>
              </a:extLst>
            </p:cNvPr>
            <p:cNvCxnSpPr/>
            <p:nvPr/>
          </p:nvCxnSpPr>
          <p:spPr>
            <a:xfrm>
              <a:off x="5436096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05B633-C774-41DD-8BE3-183DF4743E4C}"/>
                </a:ext>
              </a:extLst>
            </p:cNvPr>
            <p:cNvCxnSpPr/>
            <p:nvPr/>
          </p:nvCxnSpPr>
          <p:spPr>
            <a:xfrm>
              <a:off x="8359194" y="2969962"/>
              <a:ext cx="0" cy="244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FF81220-24B3-4A51-A721-F5746C1ACD41}"/>
                </a:ext>
              </a:extLst>
            </p:cNvPr>
            <p:cNvCxnSpPr>
              <a:cxnSpLocks/>
            </p:cNvCxnSpPr>
            <p:nvPr/>
          </p:nvCxnSpPr>
          <p:spPr>
            <a:xfrm>
              <a:off x="6033507" y="3157891"/>
              <a:ext cx="147528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EFFFDE-E2BF-4A4E-9715-49EDA40DD794}"/>
                  </a:ext>
                </a:extLst>
              </p:cNvPr>
              <p:cNvSpPr txBox="1"/>
              <p:nvPr/>
            </p:nvSpPr>
            <p:spPr>
              <a:xfrm>
                <a:off x="4988075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EFFFDE-E2BF-4A4E-9715-49EDA40DD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75" y="5182816"/>
                <a:ext cx="51586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9C5F85-8FB0-468A-AE26-464CA5C052F5}"/>
                  </a:ext>
                </a:extLst>
              </p:cNvPr>
              <p:cNvSpPr txBox="1"/>
              <p:nvPr/>
            </p:nvSpPr>
            <p:spPr>
              <a:xfrm>
                <a:off x="5371338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9C5F85-8FB0-468A-AE26-464CA5C05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338" y="5182816"/>
                <a:ext cx="51586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70E0BB-B1C9-48BF-BB15-A70BA49D45F0}"/>
                  </a:ext>
                </a:extLst>
              </p:cNvPr>
              <p:cNvSpPr txBox="1"/>
              <p:nvPr/>
            </p:nvSpPr>
            <p:spPr>
              <a:xfrm>
                <a:off x="5771042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70E0BB-B1C9-48BF-BB15-A70BA49D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042" y="5182816"/>
                <a:ext cx="51586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F58E4C-B302-4FC5-863D-E7E118A39602}"/>
                  </a:ext>
                </a:extLst>
              </p:cNvPr>
              <p:cNvSpPr txBox="1"/>
              <p:nvPr/>
            </p:nvSpPr>
            <p:spPr>
              <a:xfrm>
                <a:off x="6187902" y="5182816"/>
                <a:ext cx="51586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=4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F58E4C-B302-4FC5-863D-E7E118A3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902" y="5182816"/>
                <a:ext cx="51586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31DBFCF-9013-4484-9CF6-6B4DB934C80F}"/>
              </a:ext>
            </a:extLst>
          </p:cNvPr>
          <p:cNvSpPr/>
          <p:nvPr/>
        </p:nvSpPr>
        <p:spPr>
          <a:xfrm>
            <a:off x="4510088" y="4720212"/>
            <a:ext cx="2462212" cy="463119"/>
          </a:xfrm>
          <a:custGeom>
            <a:avLst/>
            <a:gdLst>
              <a:gd name="connsiteX0" fmla="*/ 0 w 2462212"/>
              <a:gd name="connsiteY0" fmla="*/ 433387 h 463119"/>
              <a:gd name="connsiteX1" fmla="*/ 0 w 2462212"/>
              <a:gd name="connsiteY1" fmla="*/ 433387 h 463119"/>
              <a:gd name="connsiteX2" fmla="*/ 333375 w 2462212"/>
              <a:gd name="connsiteY2" fmla="*/ 433387 h 463119"/>
              <a:gd name="connsiteX3" fmla="*/ 442912 w 2462212"/>
              <a:gd name="connsiteY3" fmla="*/ 428625 h 463119"/>
              <a:gd name="connsiteX4" fmla="*/ 471487 w 2462212"/>
              <a:gd name="connsiteY4" fmla="*/ 414337 h 463119"/>
              <a:gd name="connsiteX5" fmla="*/ 495300 w 2462212"/>
              <a:gd name="connsiteY5" fmla="*/ 395287 h 463119"/>
              <a:gd name="connsiteX6" fmla="*/ 504825 w 2462212"/>
              <a:gd name="connsiteY6" fmla="*/ 381000 h 463119"/>
              <a:gd name="connsiteX7" fmla="*/ 519112 w 2462212"/>
              <a:gd name="connsiteY7" fmla="*/ 371475 h 463119"/>
              <a:gd name="connsiteX8" fmla="*/ 538162 w 2462212"/>
              <a:gd name="connsiteY8" fmla="*/ 342900 h 463119"/>
              <a:gd name="connsiteX9" fmla="*/ 547687 w 2462212"/>
              <a:gd name="connsiteY9" fmla="*/ 328612 h 463119"/>
              <a:gd name="connsiteX10" fmla="*/ 557212 w 2462212"/>
              <a:gd name="connsiteY10" fmla="*/ 309562 h 463119"/>
              <a:gd name="connsiteX11" fmla="*/ 571500 w 2462212"/>
              <a:gd name="connsiteY11" fmla="*/ 295275 h 463119"/>
              <a:gd name="connsiteX12" fmla="*/ 585787 w 2462212"/>
              <a:gd name="connsiteY12" fmla="*/ 261937 h 463119"/>
              <a:gd name="connsiteX13" fmla="*/ 600075 w 2462212"/>
              <a:gd name="connsiteY13" fmla="*/ 233362 h 463119"/>
              <a:gd name="connsiteX14" fmla="*/ 619125 w 2462212"/>
              <a:gd name="connsiteY14" fmla="*/ 190500 h 463119"/>
              <a:gd name="connsiteX15" fmla="*/ 633412 w 2462212"/>
              <a:gd name="connsiteY15" fmla="*/ 161925 h 463119"/>
              <a:gd name="connsiteX16" fmla="*/ 638175 w 2462212"/>
              <a:gd name="connsiteY16" fmla="*/ 147637 h 463119"/>
              <a:gd name="connsiteX17" fmla="*/ 657225 w 2462212"/>
              <a:gd name="connsiteY17" fmla="*/ 119062 h 463119"/>
              <a:gd name="connsiteX18" fmla="*/ 676275 w 2462212"/>
              <a:gd name="connsiteY18" fmla="*/ 95250 h 463119"/>
              <a:gd name="connsiteX19" fmla="*/ 681037 w 2462212"/>
              <a:gd name="connsiteY19" fmla="*/ 80962 h 463119"/>
              <a:gd name="connsiteX20" fmla="*/ 695325 w 2462212"/>
              <a:gd name="connsiteY20" fmla="*/ 66675 h 463119"/>
              <a:gd name="connsiteX21" fmla="*/ 704850 w 2462212"/>
              <a:gd name="connsiteY21" fmla="*/ 52387 h 463119"/>
              <a:gd name="connsiteX22" fmla="*/ 733425 w 2462212"/>
              <a:gd name="connsiteY22" fmla="*/ 33337 h 463119"/>
              <a:gd name="connsiteX23" fmla="*/ 747712 w 2462212"/>
              <a:gd name="connsiteY23" fmla="*/ 23812 h 463119"/>
              <a:gd name="connsiteX24" fmla="*/ 762000 w 2462212"/>
              <a:gd name="connsiteY24" fmla="*/ 14287 h 463119"/>
              <a:gd name="connsiteX25" fmla="*/ 776287 w 2462212"/>
              <a:gd name="connsiteY25" fmla="*/ 9525 h 463119"/>
              <a:gd name="connsiteX26" fmla="*/ 800100 w 2462212"/>
              <a:gd name="connsiteY26" fmla="*/ 4762 h 463119"/>
              <a:gd name="connsiteX27" fmla="*/ 819150 w 2462212"/>
              <a:gd name="connsiteY27" fmla="*/ 0 h 463119"/>
              <a:gd name="connsiteX28" fmla="*/ 1409700 w 2462212"/>
              <a:gd name="connsiteY28" fmla="*/ 4762 h 463119"/>
              <a:gd name="connsiteX29" fmla="*/ 1447800 w 2462212"/>
              <a:gd name="connsiteY29" fmla="*/ 14287 h 463119"/>
              <a:gd name="connsiteX30" fmla="*/ 1490662 w 2462212"/>
              <a:gd name="connsiteY30" fmla="*/ 42862 h 463119"/>
              <a:gd name="connsiteX31" fmla="*/ 1504950 w 2462212"/>
              <a:gd name="connsiteY31" fmla="*/ 52387 h 463119"/>
              <a:gd name="connsiteX32" fmla="*/ 1514475 w 2462212"/>
              <a:gd name="connsiteY32" fmla="*/ 66675 h 463119"/>
              <a:gd name="connsiteX33" fmla="*/ 1533525 w 2462212"/>
              <a:gd name="connsiteY33" fmla="*/ 100012 h 463119"/>
              <a:gd name="connsiteX34" fmla="*/ 1547812 w 2462212"/>
              <a:gd name="connsiteY34" fmla="*/ 114300 h 463119"/>
              <a:gd name="connsiteX35" fmla="*/ 1562100 w 2462212"/>
              <a:gd name="connsiteY35" fmla="*/ 142875 h 463119"/>
              <a:gd name="connsiteX36" fmla="*/ 1566862 w 2462212"/>
              <a:gd name="connsiteY36" fmla="*/ 157162 h 463119"/>
              <a:gd name="connsiteX37" fmla="*/ 1585912 w 2462212"/>
              <a:gd name="connsiteY37" fmla="*/ 185737 h 463119"/>
              <a:gd name="connsiteX38" fmla="*/ 1595437 w 2462212"/>
              <a:gd name="connsiteY38" fmla="*/ 214312 h 463119"/>
              <a:gd name="connsiteX39" fmla="*/ 1604962 w 2462212"/>
              <a:gd name="connsiteY39" fmla="*/ 228600 h 463119"/>
              <a:gd name="connsiteX40" fmla="*/ 1614487 w 2462212"/>
              <a:gd name="connsiteY40" fmla="*/ 257175 h 463119"/>
              <a:gd name="connsiteX41" fmla="*/ 1619250 w 2462212"/>
              <a:gd name="connsiteY41" fmla="*/ 271462 h 463119"/>
              <a:gd name="connsiteX42" fmla="*/ 1624012 w 2462212"/>
              <a:gd name="connsiteY42" fmla="*/ 290512 h 463119"/>
              <a:gd name="connsiteX43" fmla="*/ 1633537 w 2462212"/>
              <a:gd name="connsiteY43" fmla="*/ 304800 h 463119"/>
              <a:gd name="connsiteX44" fmla="*/ 1662112 w 2462212"/>
              <a:gd name="connsiteY44" fmla="*/ 361950 h 463119"/>
              <a:gd name="connsiteX45" fmla="*/ 1681162 w 2462212"/>
              <a:gd name="connsiteY45" fmla="*/ 390525 h 463119"/>
              <a:gd name="connsiteX46" fmla="*/ 1704975 w 2462212"/>
              <a:gd name="connsiteY46" fmla="*/ 419100 h 463119"/>
              <a:gd name="connsiteX47" fmla="*/ 1719262 w 2462212"/>
              <a:gd name="connsiteY47" fmla="*/ 423862 h 463119"/>
              <a:gd name="connsiteX48" fmla="*/ 1747837 w 2462212"/>
              <a:gd name="connsiteY48" fmla="*/ 442912 h 463119"/>
              <a:gd name="connsiteX49" fmla="*/ 2233612 w 2462212"/>
              <a:gd name="connsiteY49" fmla="*/ 447675 h 463119"/>
              <a:gd name="connsiteX50" fmla="*/ 2462212 w 2462212"/>
              <a:gd name="connsiteY50" fmla="*/ 438150 h 46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62212" h="463119">
                <a:moveTo>
                  <a:pt x="0" y="433387"/>
                </a:moveTo>
                <a:lnTo>
                  <a:pt x="0" y="433387"/>
                </a:lnTo>
                <a:cubicBezTo>
                  <a:pt x="145797" y="417189"/>
                  <a:pt x="-16494" y="433387"/>
                  <a:pt x="333375" y="433387"/>
                </a:cubicBezTo>
                <a:cubicBezTo>
                  <a:pt x="369922" y="433387"/>
                  <a:pt x="406400" y="430212"/>
                  <a:pt x="442912" y="428625"/>
                </a:cubicBezTo>
                <a:cubicBezTo>
                  <a:pt x="454533" y="424751"/>
                  <a:pt x="462255" y="423569"/>
                  <a:pt x="471487" y="414337"/>
                </a:cubicBezTo>
                <a:cubicBezTo>
                  <a:pt x="493029" y="392795"/>
                  <a:pt x="467485" y="404559"/>
                  <a:pt x="495300" y="395287"/>
                </a:cubicBezTo>
                <a:cubicBezTo>
                  <a:pt x="498475" y="390525"/>
                  <a:pt x="500778" y="385047"/>
                  <a:pt x="504825" y="381000"/>
                </a:cubicBezTo>
                <a:cubicBezTo>
                  <a:pt x="508872" y="376953"/>
                  <a:pt x="515343" y="375783"/>
                  <a:pt x="519112" y="371475"/>
                </a:cubicBezTo>
                <a:cubicBezTo>
                  <a:pt x="526650" y="362860"/>
                  <a:pt x="531812" y="352425"/>
                  <a:pt x="538162" y="342900"/>
                </a:cubicBezTo>
                <a:cubicBezTo>
                  <a:pt x="541337" y="338137"/>
                  <a:pt x="545127" y="333732"/>
                  <a:pt x="547687" y="328612"/>
                </a:cubicBezTo>
                <a:cubicBezTo>
                  <a:pt x="550862" y="322262"/>
                  <a:pt x="553085" y="315339"/>
                  <a:pt x="557212" y="309562"/>
                </a:cubicBezTo>
                <a:cubicBezTo>
                  <a:pt x="561127" y="304081"/>
                  <a:pt x="566737" y="300037"/>
                  <a:pt x="571500" y="295275"/>
                </a:cubicBezTo>
                <a:cubicBezTo>
                  <a:pt x="582663" y="261780"/>
                  <a:pt x="568139" y="303114"/>
                  <a:pt x="585787" y="261937"/>
                </a:cubicBezTo>
                <a:cubicBezTo>
                  <a:pt x="597618" y="234334"/>
                  <a:pt x="581771" y="260819"/>
                  <a:pt x="600075" y="233362"/>
                </a:cubicBezTo>
                <a:cubicBezTo>
                  <a:pt x="611410" y="199357"/>
                  <a:pt x="604031" y="213141"/>
                  <a:pt x="619125" y="190500"/>
                </a:cubicBezTo>
                <a:cubicBezTo>
                  <a:pt x="631092" y="154593"/>
                  <a:pt x="614951" y="198847"/>
                  <a:pt x="633412" y="161925"/>
                </a:cubicBezTo>
                <a:cubicBezTo>
                  <a:pt x="635657" y="157435"/>
                  <a:pt x="635737" y="152026"/>
                  <a:pt x="638175" y="147637"/>
                </a:cubicBezTo>
                <a:cubicBezTo>
                  <a:pt x="643734" y="137630"/>
                  <a:pt x="657225" y="119062"/>
                  <a:pt x="657225" y="119062"/>
                </a:cubicBezTo>
                <a:cubicBezTo>
                  <a:pt x="669195" y="83150"/>
                  <a:pt x="651655" y="126025"/>
                  <a:pt x="676275" y="95250"/>
                </a:cubicBezTo>
                <a:cubicBezTo>
                  <a:pt x="679411" y="91330"/>
                  <a:pt x="678252" y="85139"/>
                  <a:pt x="681037" y="80962"/>
                </a:cubicBezTo>
                <a:cubicBezTo>
                  <a:pt x="684773" y="75358"/>
                  <a:pt x="691013" y="71849"/>
                  <a:pt x="695325" y="66675"/>
                </a:cubicBezTo>
                <a:cubicBezTo>
                  <a:pt x="698989" y="62278"/>
                  <a:pt x="700542" y="56156"/>
                  <a:pt x="704850" y="52387"/>
                </a:cubicBezTo>
                <a:cubicBezTo>
                  <a:pt x="713465" y="44849"/>
                  <a:pt x="723900" y="39687"/>
                  <a:pt x="733425" y="33337"/>
                </a:cubicBezTo>
                <a:lnTo>
                  <a:pt x="747712" y="23812"/>
                </a:lnTo>
                <a:cubicBezTo>
                  <a:pt x="752475" y="20637"/>
                  <a:pt x="756570" y="16097"/>
                  <a:pt x="762000" y="14287"/>
                </a:cubicBezTo>
                <a:cubicBezTo>
                  <a:pt x="766762" y="12700"/>
                  <a:pt x="771417" y="10743"/>
                  <a:pt x="776287" y="9525"/>
                </a:cubicBezTo>
                <a:cubicBezTo>
                  <a:pt x="784140" y="7562"/>
                  <a:pt x="792198" y="6518"/>
                  <a:pt x="800100" y="4762"/>
                </a:cubicBezTo>
                <a:cubicBezTo>
                  <a:pt x="806490" y="3342"/>
                  <a:pt x="812800" y="1587"/>
                  <a:pt x="819150" y="0"/>
                </a:cubicBezTo>
                <a:lnTo>
                  <a:pt x="1409700" y="4762"/>
                </a:lnTo>
                <a:cubicBezTo>
                  <a:pt x="1421750" y="4949"/>
                  <a:pt x="1436181" y="10414"/>
                  <a:pt x="1447800" y="14287"/>
                </a:cubicBezTo>
                <a:lnTo>
                  <a:pt x="1490662" y="42862"/>
                </a:lnTo>
                <a:lnTo>
                  <a:pt x="1504950" y="52387"/>
                </a:lnTo>
                <a:cubicBezTo>
                  <a:pt x="1508125" y="57150"/>
                  <a:pt x="1511635" y="61705"/>
                  <a:pt x="1514475" y="66675"/>
                </a:cubicBezTo>
                <a:cubicBezTo>
                  <a:pt x="1522946" y="81499"/>
                  <a:pt x="1522975" y="87352"/>
                  <a:pt x="1533525" y="100012"/>
                </a:cubicBezTo>
                <a:cubicBezTo>
                  <a:pt x="1537837" y="105186"/>
                  <a:pt x="1543050" y="109537"/>
                  <a:pt x="1547812" y="114300"/>
                </a:cubicBezTo>
                <a:cubicBezTo>
                  <a:pt x="1559786" y="150217"/>
                  <a:pt x="1543632" y="105939"/>
                  <a:pt x="1562100" y="142875"/>
                </a:cubicBezTo>
                <a:cubicBezTo>
                  <a:pt x="1564345" y="147365"/>
                  <a:pt x="1564424" y="152774"/>
                  <a:pt x="1566862" y="157162"/>
                </a:cubicBezTo>
                <a:cubicBezTo>
                  <a:pt x="1572421" y="167169"/>
                  <a:pt x="1582292" y="174877"/>
                  <a:pt x="1585912" y="185737"/>
                </a:cubicBezTo>
                <a:cubicBezTo>
                  <a:pt x="1589087" y="195262"/>
                  <a:pt x="1589868" y="205958"/>
                  <a:pt x="1595437" y="214312"/>
                </a:cubicBezTo>
                <a:cubicBezTo>
                  <a:pt x="1598612" y="219075"/>
                  <a:pt x="1602637" y="223369"/>
                  <a:pt x="1604962" y="228600"/>
                </a:cubicBezTo>
                <a:cubicBezTo>
                  <a:pt x="1609040" y="237775"/>
                  <a:pt x="1611312" y="247650"/>
                  <a:pt x="1614487" y="257175"/>
                </a:cubicBezTo>
                <a:cubicBezTo>
                  <a:pt x="1616075" y="261937"/>
                  <a:pt x="1618033" y="266592"/>
                  <a:pt x="1619250" y="271462"/>
                </a:cubicBezTo>
                <a:cubicBezTo>
                  <a:pt x="1620837" y="277812"/>
                  <a:pt x="1621434" y="284496"/>
                  <a:pt x="1624012" y="290512"/>
                </a:cubicBezTo>
                <a:cubicBezTo>
                  <a:pt x="1626267" y="295773"/>
                  <a:pt x="1631212" y="299569"/>
                  <a:pt x="1633537" y="304800"/>
                </a:cubicBezTo>
                <a:cubicBezTo>
                  <a:pt x="1659825" y="363950"/>
                  <a:pt x="1622507" y="302543"/>
                  <a:pt x="1662112" y="361950"/>
                </a:cubicBezTo>
                <a:lnTo>
                  <a:pt x="1681162" y="390525"/>
                </a:lnTo>
                <a:cubicBezTo>
                  <a:pt x="1688190" y="401067"/>
                  <a:pt x="1693975" y="411767"/>
                  <a:pt x="1704975" y="419100"/>
                </a:cubicBezTo>
                <a:cubicBezTo>
                  <a:pt x="1709152" y="421885"/>
                  <a:pt x="1714500" y="422275"/>
                  <a:pt x="1719262" y="423862"/>
                </a:cubicBezTo>
                <a:cubicBezTo>
                  <a:pt x="1728787" y="430212"/>
                  <a:pt x="1736731" y="440135"/>
                  <a:pt x="1747837" y="442912"/>
                </a:cubicBezTo>
                <a:cubicBezTo>
                  <a:pt x="1917816" y="485411"/>
                  <a:pt x="1760342" y="447675"/>
                  <a:pt x="2233612" y="447675"/>
                </a:cubicBezTo>
                <a:lnTo>
                  <a:pt x="2462212" y="4381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A41BDB-AF4D-41D1-A225-3BC200AEE1EC}"/>
                  </a:ext>
                </a:extLst>
              </p:cNvPr>
              <p:cNvSpPr txBox="1"/>
              <p:nvPr/>
            </p:nvSpPr>
            <p:spPr>
              <a:xfrm>
                <a:off x="6029756" y="4686656"/>
                <a:ext cx="783071" cy="470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9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9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ko-KR" sz="9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9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9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[0]</m:t>
                          </m:r>
                        </m:e>
                      </m:nary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A41BDB-AF4D-41D1-A225-3BC200AEE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56" y="4686656"/>
                <a:ext cx="783071" cy="470129"/>
              </a:xfrm>
              <a:prstGeom prst="rect">
                <a:avLst/>
              </a:prstGeom>
              <a:blipFill>
                <a:blip r:embed="rId11"/>
                <a:stretch>
                  <a:fillRect l="-34109" t="-93506" r="-55814" b="-144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19ED9-7C55-4E26-AE3B-4A248CAEE858}"/>
                  </a:ext>
                </a:extLst>
              </p:cNvPr>
              <p:cNvSpPr txBox="1"/>
              <p:nvPr/>
            </p:nvSpPr>
            <p:spPr>
              <a:xfrm>
                <a:off x="3104651" y="4854477"/>
                <a:ext cx="78307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9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[</m:t>
                      </m:r>
                      <m:r>
                        <a:rPr lang="en-US" altLang="ko-KR" sz="9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en-US" altLang="ko-KR" sz="9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]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19ED9-7C55-4E26-AE3B-4A248CAE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51" y="4854477"/>
                <a:ext cx="783071" cy="230832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그림 75">
            <a:extLst>
              <a:ext uri="{FF2B5EF4-FFF2-40B4-BE49-F238E27FC236}">
                <a16:creationId xmlns:a16="http://schemas.microsoft.com/office/drawing/2014/main" id="{064013F9-A925-4930-ADF7-E59ED7F7DE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5943" y="5598189"/>
            <a:ext cx="1077347" cy="5566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EB582BF-EF2A-4CD6-9543-F8371A024C12}"/>
                  </a:ext>
                </a:extLst>
              </p:cNvPr>
              <p:cNvSpPr txBox="1"/>
              <p:nvPr/>
            </p:nvSpPr>
            <p:spPr>
              <a:xfrm>
                <a:off x="3970288" y="5704887"/>
                <a:ext cx="4896544" cy="343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ko-KR" altLang="en-US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이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ko-KR" altLang="en-US" sz="1600" dirty="0"/>
                  <a:t>과 갑자기 달라지는 시간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EB582BF-EF2A-4CD6-9543-F8371A02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88" y="5704887"/>
                <a:ext cx="4896544" cy="343235"/>
              </a:xfrm>
              <a:prstGeom prst="rect">
                <a:avLst/>
              </a:prstGeom>
              <a:blipFill>
                <a:blip r:embed="rId1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7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026715A-3DA7-4C17-8D37-48DC89B3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13" y="1533428"/>
            <a:ext cx="3243263" cy="792956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14E98759-D800-46F4-9C5D-6FD182F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211" y="1975258"/>
            <a:ext cx="1267097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[PC] -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[IC]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11F480F-E58A-4CE8-906D-8C0B8C9A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211" y="1696875"/>
            <a:ext cx="2240280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 received_ue2_sinr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5B12E9E-6AD4-4CA6-907F-71B88F608CA4}"/>
              </a:ext>
            </a:extLst>
          </p:cNvPr>
          <p:cNvSpPr/>
          <p:nvPr/>
        </p:nvSpPr>
        <p:spPr>
          <a:xfrm>
            <a:off x="4767941" y="1843343"/>
            <a:ext cx="228600" cy="17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>
              <a:defRPr/>
            </a:pPr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22BEB-C25A-4538-959E-573037713966}"/>
              </a:ext>
            </a:extLst>
          </p:cNvPr>
          <p:cNvSpPr txBox="1"/>
          <p:nvPr/>
        </p:nvSpPr>
        <p:spPr>
          <a:xfrm>
            <a:off x="6386308" y="1938856"/>
            <a:ext cx="672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>
              <a:defRPr/>
            </a:pPr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Voice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1472D-F0C2-4DA3-81BF-90F1A69DBF5B}"/>
              </a:ext>
            </a:extLst>
          </p:cNvPr>
          <p:cNvSpPr txBox="1"/>
          <p:nvPr/>
        </p:nvSpPr>
        <p:spPr>
          <a:xfrm>
            <a:off x="7359491" y="1668020"/>
            <a:ext cx="555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>
              <a:defRPr/>
            </a:pPr>
            <a:r>
              <a:rPr lang="en-US" altLang="ko-KR" sz="1050" dirty="0">
                <a:solidFill>
                  <a:srgbClr val="000000"/>
                </a:solidFill>
                <a:latin typeface="Century Schoolbook" panose="02040604050505020304"/>
                <a:ea typeface="맑은 고딕" panose="020B0503020000020004" pitchFamily="50" charset="-127"/>
              </a:rPr>
              <a:t>Data</a:t>
            </a:r>
            <a:endParaRPr lang="ko-KR" altLang="en-US" sz="1050" dirty="0">
              <a:solidFill>
                <a:srgbClr val="000000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5351C2-5013-4F92-B2B7-693453E05CC3}"/>
                  </a:ext>
                </a:extLst>
              </p:cNvPr>
              <p:cNvSpPr txBox="1"/>
              <p:nvPr/>
            </p:nvSpPr>
            <p:spPr>
              <a:xfrm>
                <a:off x="1352006" y="2596561"/>
                <a:ext cx="643998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latinLnBrk="0"/>
                <a:r>
                  <a:rPr lang="en-US" altLang="ko-KR" sz="1350" dirty="0">
                    <a:solidFill>
                      <a:srgbClr val="000000"/>
                    </a:solidFill>
                    <a:latin typeface="Century Schoolbook" panose="02040604050505020304"/>
                    <a:ea typeface="맑은 고딕" panose="020B0503020000020004" pitchFamily="50" charset="-127"/>
                  </a:rPr>
                  <a:t>For voice bearers, we reward the agent more if it chooses to power control the serving BS </a:t>
                </a:r>
                <a14:m>
                  <m:oMath xmlns:m="http://schemas.openxmlformats.org/officeDocument/2006/math">
                    <m:r>
                      <a:rPr lang="en-US" altLang="ko-KR" sz="135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350" dirty="0">
                    <a:solidFill>
                      <a:srgbClr val="000000"/>
                    </a:solidFill>
                    <a:latin typeface="Century Schoolbook" panose="02040604050505020304"/>
                    <a:ea typeface="맑은 고딕" panose="020B0503020000020004" pitchFamily="50" charset="-127"/>
                  </a:rPr>
                  <a:t> than if it chooses to control the interference from the other BS </a:t>
                </a:r>
                <a14:m>
                  <m:oMath xmlns:m="http://schemas.openxmlformats.org/officeDocument/2006/math">
                    <m:r>
                      <a:rPr lang="en-US" altLang="ko-KR" sz="135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350" dirty="0">
                    <a:solidFill>
                      <a:srgbClr val="000000"/>
                    </a:solidFill>
                    <a:latin typeface="Century Schoolbook" panose="02040604050505020304"/>
                    <a:ea typeface="맑은 고딕" panose="020B0503020000020004" pitchFamily="50" charset="-127"/>
                  </a:rPr>
                  <a:t>.</a:t>
                </a:r>
                <a:endParaRPr lang="ko-KR" altLang="en-US" sz="1350" dirty="0">
                  <a:solidFill>
                    <a:srgbClr val="000000"/>
                  </a:solidFill>
                  <a:latin typeface="Century Schoolbook" panose="02040604050505020304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5351C2-5013-4F92-B2B7-693453E0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006" y="2596561"/>
                <a:ext cx="6439988" cy="507831"/>
              </a:xfrm>
              <a:prstGeom prst="rect">
                <a:avLst/>
              </a:prstGeom>
              <a:blipFill>
                <a:blip r:embed="rId3"/>
                <a:stretch>
                  <a:fillRect l="-284" t="-2410" b="-10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8E49C9EC-2042-47FE-B7FB-D135EA28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129" y="3524641"/>
            <a:ext cx="4777740" cy="10041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.max_tx_power_interference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\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.sinr_target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.sinr_target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abort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.max_tx_power_interference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&lt;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\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229FE4EF-951E-4B62-B4F2-6E16BE67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29" y="4735950"/>
            <a:ext cx="1547948" cy="5886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abort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b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.reward_min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.reward_max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E924-9D49-4D6A-A131-241993FD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4" y="1052511"/>
            <a:ext cx="2987711" cy="488539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BE8DCC3-A425-4CC8-A6AF-79CE404C5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57" y="1490430"/>
            <a:ext cx="3206933" cy="380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timestep_index 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 </a:t>
            </a:r>
            <a:r>
              <a:rPr lang="ko-KR" altLang="ko-KR" sz="675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1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 np.arange(max_timesteps_per_episode):</a:t>
            </a:r>
            <a:b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Take a step</a:t>
            </a:r>
            <a:br>
              <a:rPr lang="ko-KR" altLang="ko-KR" sz="675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next_observation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abort = env.step(action)</a:t>
            </a:r>
            <a:endParaRPr lang="ko-KR" altLang="ko-KR" sz="135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7E182E-E5B6-4A40-AF75-3671C56C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57" y="3184669"/>
            <a:ext cx="461087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._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compute_rf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(x_ue_1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y_ue_1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A492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is_ue_2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received_ue2_sinr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._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compute_rf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(x_ue_2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y_ue_2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A492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is_ue_2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F3D00B-F3BD-4900-A93D-67292B1B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58" y="4022415"/>
            <a:ext cx="4777740" cy="10041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.max_tx_power_interference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\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.sinr_target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&gt;=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.sinr_target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abort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.max_tx_power_interference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&lt;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.min_sinr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\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(received_ue2_sinr &gt; 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343378-1299-4F0B-9888-FCE072A9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58" y="5203989"/>
            <a:ext cx="1547948" cy="5886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abort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False</a:t>
            </a:r>
            <a:b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.reward_min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elif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.reward_max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265406-FAE1-4664-A104-D5CC8E899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699" y="5307864"/>
            <a:ext cx="1201783" cy="380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abort == 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True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8888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>
                <a:solidFill>
                  <a:srgbClr val="6A8759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'ABORTED.'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break</a:t>
            </a:r>
            <a:endParaRPr lang="ko-KR" altLang="ko-KR" sz="135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96184C-B85D-4542-9DD0-4A4564727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58" y="2238723"/>
            <a:ext cx="1652452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 = agent.act(observation)</a:t>
            </a:r>
            <a:endParaRPr lang="ko-KR" altLang="ko-KR" sz="135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C93D1E-5908-4EB5-A886-E09A4766699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3722915" y="2450918"/>
            <a:ext cx="538843" cy="89605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4E0D99-33BE-40F3-8626-1CACB4EA6CD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487783" y="5498301"/>
            <a:ext cx="773975" cy="2943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54B3E6CF-B5A8-4153-B262-30C4EB540E67}"/>
              </a:ext>
            </a:extLst>
          </p:cNvPr>
          <p:cNvSpPr/>
          <p:nvPr/>
        </p:nvSpPr>
        <p:spPr>
          <a:xfrm>
            <a:off x="3540035" y="3051810"/>
            <a:ext cx="182880" cy="59031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FAC7422-E3C2-4950-8F42-A3855AFE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70" y="3734593"/>
            <a:ext cx="1267097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[PC] -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[IC]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DB44445-A2E7-4628-A959-DC359B63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70" y="3581589"/>
            <a:ext cx="2240280" cy="1731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 received_ue2_sinr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6C94FBCC-43BF-47DA-8854-91969DB51332}"/>
              </a:ext>
            </a:extLst>
          </p:cNvPr>
          <p:cNvSpPr/>
          <p:nvPr/>
        </p:nvSpPr>
        <p:spPr>
          <a:xfrm>
            <a:off x="4084990" y="3184668"/>
            <a:ext cx="111035" cy="248687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179A55B3-5292-4B3F-8854-C23151F5ECE1}"/>
              </a:ext>
            </a:extLst>
          </p:cNvPr>
          <p:cNvSpPr/>
          <p:nvPr/>
        </p:nvSpPr>
        <p:spPr>
          <a:xfrm>
            <a:off x="3206931" y="3711339"/>
            <a:ext cx="117146" cy="50959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E63996-8A13-480C-8C53-A6829C96652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27134" y="3966138"/>
            <a:ext cx="757856" cy="461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04327E7E-2CA4-4CE8-8FB7-576099DD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254" y="2186786"/>
            <a:ext cx="20182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act_values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.model.predict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np.argmax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act_values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ko-KR" altLang="ko-KR" sz="675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062E8-4716-4618-AA87-A2177E1BD7B8}"/>
              </a:ext>
            </a:extLst>
          </p:cNvPr>
          <p:cNvCxnSpPr>
            <a:cxnSpLocks/>
          </p:cNvCxnSpPr>
          <p:nvPr/>
        </p:nvCxnSpPr>
        <p:spPr>
          <a:xfrm flipV="1">
            <a:off x="5989320" y="2325285"/>
            <a:ext cx="391886" cy="90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E924-9D49-4D6A-A131-241993FD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4" y="1052511"/>
            <a:ext cx="2987711" cy="488539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32F10FF-E1FC-42A8-9317-B88A9702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83" y="2374720"/>
            <a:ext cx="3579223" cy="9002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Remember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the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previous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state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and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b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agent.remember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observation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next_observation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Sample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replay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batch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from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memory</a:t>
            </a:r>
            <a:b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sample_size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8888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min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8888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agent.memory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batch_size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Learn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control</a:t>
            </a:r>
            <a: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policy</a:t>
            </a:r>
            <a:br>
              <a:rPr lang="ko-KR" altLang="ko-KR" sz="675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loss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q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agent.replay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sample_size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7808BD8-B9D3-471A-8B25-DBA7C733F623}"/>
              </a:ext>
            </a:extLst>
          </p:cNvPr>
          <p:cNvSpPr/>
          <p:nvPr/>
        </p:nvSpPr>
        <p:spPr>
          <a:xfrm>
            <a:off x="3677195" y="4384222"/>
            <a:ext cx="339634" cy="104502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latinLnBrk="0"/>
            <a:endParaRPr lang="ko-KR" altLang="en-US" sz="1350">
              <a:solidFill>
                <a:srgbClr val="FFFFFF"/>
              </a:solidFill>
              <a:latin typeface="Century Schoolbook" panose="02040604050505020304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CFC088-D938-47B5-A685-59DFCB000437}"/>
              </a:ext>
            </a:extLst>
          </p:cNvPr>
          <p:cNvCxnSpPr>
            <a:cxnSpLocks/>
          </p:cNvCxnSpPr>
          <p:nvPr/>
        </p:nvCxnSpPr>
        <p:spPr>
          <a:xfrm flipV="1">
            <a:off x="4033158" y="3274967"/>
            <a:ext cx="538843" cy="16317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1445CCC3-115E-4920-A9E6-631DDE14E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258" y="3795600"/>
            <a:ext cx="3304903" cy="5886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def </a:t>
            </a:r>
            <a:r>
              <a:rPr lang="ko-KR" altLang="ko-KR" sz="675">
                <a:solidFill>
                  <a:srgbClr val="FFC66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remember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state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next_state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done):</a:t>
            </a:r>
            <a:b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.memory.append((state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reward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next_state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done))</a:t>
            </a:r>
            <a:b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 Make sure we restrict memory size to specified limit</a:t>
            </a:r>
            <a:br>
              <a:rPr lang="ko-KR" altLang="ko-KR" sz="675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 </a:t>
            </a:r>
            <a:r>
              <a:rPr lang="ko-KR" altLang="ko-KR" sz="675">
                <a:solidFill>
                  <a:srgbClr val="8888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.memory) &gt; </a:t>
            </a:r>
            <a:r>
              <a:rPr lang="ko-KR" altLang="ko-KR" sz="675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2000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  <a:b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ko-KR" altLang="ko-KR" sz="675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.memory.pop(</a:t>
            </a:r>
            <a:r>
              <a:rPr lang="ko-KR" altLang="ko-KR" sz="675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0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ko-KR" sz="135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A21AAC6-B07A-41D7-8A7B-F8D7A56C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822" y="4495938"/>
            <a:ext cx="3069772" cy="10041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def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FFC66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replay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batch_size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minibatch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random.sample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.memory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batch_size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._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construct_training_set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minibatch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with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tf.device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>
                <a:solidFill>
                  <a:srgbClr val="6A8759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'/gpu:0'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loss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94558D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.model.train_on_batch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_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q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np.mean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y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b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ko-KR" altLang="ko-KR" sz="675" dirty="0" err="1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loss</a:t>
            </a:r>
            <a:r>
              <a:rPr lang="ko-KR" altLang="ko-KR" sz="675" dirty="0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 dirty="0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</a:t>
            </a:r>
            <a:r>
              <a:rPr lang="ko-KR" altLang="ko-KR" sz="675" dirty="0" err="1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q</a:t>
            </a:r>
            <a:endParaRPr lang="ko-KR" altLang="ko-KR" sz="135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3E3C6-7440-4020-9B75-B504A3D3CC7F}"/>
              </a:ext>
            </a:extLst>
          </p:cNvPr>
          <p:cNvCxnSpPr>
            <a:cxnSpLocks/>
          </p:cNvCxnSpPr>
          <p:nvPr/>
        </p:nvCxnSpPr>
        <p:spPr>
          <a:xfrm>
            <a:off x="6420394" y="3345724"/>
            <a:ext cx="0" cy="33815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5E849C8-FD25-418A-803F-050B48BF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014" y="1848258"/>
            <a:ext cx="3289968" cy="41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1D6CE9-BE98-4821-BDB7-F28ED85A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52" y="962566"/>
            <a:ext cx="5127659" cy="66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E696D4-B0B0-49F3-B0AE-65B736385B9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242704" y="1433344"/>
            <a:ext cx="100295" cy="414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A201F2-595C-44FD-932C-1A43AA85CA4C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42998" y="1584347"/>
            <a:ext cx="484835" cy="2639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B1E3D6-C6E2-4FAC-9153-5AE2BBCE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66" y="1447609"/>
            <a:ext cx="5429250" cy="304323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9C4A09-C729-4EE0-A942-F32F262F0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2" y="4683293"/>
            <a:ext cx="8437418" cy="7963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75">
                <a:solidFill>
                  <a:srgbClr val="8888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ko-KR" sz="675">
                <a:solidFill>
                  <a:srgbClr val="6A8759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'{}/{} | {:.2f} | {} | {:.2f} dB | {:.2f} dB | {:.2f} W | {:.2f} W | {:.2f} | {} | '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.format(episode_index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max_episodes_to_run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b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agent.exploration_rate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b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timestep_index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b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received_sinr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b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received_ue2_sinr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  <a:b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pt_serving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pt_interferer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b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total_reward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action)</a:t>
            </a:r>
            <a:r>
              <a:rPr lang="ko-KR" altLang="ko-KR" sz="675">
                <a:solidFill>
                  <a:srgbClr val="CC783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ko-KR" altLang="ko-KR" sz="675">
                <a:solidFill>
                  <a:srgbClr val="AA492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ko-KR" altLang="ko-KR" sz="675">
                <a:solidFill>
                  <a:srgbClr val="6A8759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''</a:t>
            </a:r>
            <a:r>
              <a:rPr lang="ko-KR" altLang="ko-KR" sz="675">
                <a:solidFill>
                  <a:srgbClr val="A9B7C6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  </a:t>
            </a:r>
            <a:endParaRPr lang="ko-KR" altLang="ko-KR" sz="135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91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Fundamentals of </a:t>
            </a:r>
            <a:br>
              <a:rPr lang="en-US" altLang="ko-KR" dirty="0"/>
            </a:br>
            <a:r>
              <a:rPr lang="en-US" altLang="ko-KR" dirty="0"/>
              <a:t>Wireless Communication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David TSE</a:t>
            </a:r>
          </a:p>
          <a:p>
            <a:r>
              <a:rPr lang="en-US" altLang="ko-KR" dirty="0" err="1"/>
              <a:t>Pramod</a:t>
            </a:r>
            <a:r>
              <a:rPr lang="en-US" altLang="ko-KR" dirty="0"/>
              <a:t> </a:t>
            </a:r>
            <a:r>
              <a:rPr lang="en-US" altLang="ko-KR" dirty="0" err="1"/>
              <a:t>viswanath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8579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Wireless channel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85736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</a:t>
            </a:r>
            <a:r>
              <a:rPr lang="en-US" altLang="ko-KR" dirty="0" err="1"/>
              <a:t>Physicla</a:t>
            </a:r>
            <a:r>
              <a:rPr lang="en-US" altLang="ko-KR" dirty="0"/>
              <a:t> modeling for wireless channels (</a:t>
            </a:r>
            <a:r>
              <a:rPr lang="ko-KR" altLang="en-US" dirty="0"/>
              <a:t>전자기학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271462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en-US" altLang="ko-KR" dirty="0" err="1"/>
              <a:t>Input/Output</a:t>
            </a:r>
            <a:r>
              <a:rPr lang="en-US" altLang="ko-KR" dirty="0"/>
              <a:t> model in the wireless channel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371475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2.3 Time and frequency coherence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71488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 Statistical channel models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3608</Words>
  <Application>Microsoft Office PowerPoint</Application>
  <PresentationFormat>화면 슬라이드 쇼(4:3)</PresentationFormat>
  <Paragraphs>342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맑은 고딕</vt:lpstr>
      <vt:lpstr>Arial</vt:lpstr>
      <vt:lpstr>Cambria Math</vt:lpstr>
      <vt:lpstr>Century Schoolbook</vt:lpstr>
      <vt:lpstr>Consolas</vt:lpstr>
      <vt:lpstr>Times New Roman</vt:lpstr>
      <vt:lpstr>Wingdings</vt:lpstr>
      <vt:lpstr>Wingdings 2</vt:lpstr>
      <vt:lpstr>Office 테마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Fundamentals of  Wireless Communication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ALCAHN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Wireless Communication</dc:title>
  <dc:creator>USER</dc:creator>
  <cp:lastModifiedBy>전상은</cp:lastModifiedBy>
  <cp:revision>65</cp:revision>
  <dcterms:created xsi:type="dcterms:W3CDTF">2021-03-28T11:17:10Z</dcterms:created>
  <dcterms:modified xsi:type="dcterms:W3CDTF">2021-03-31T05:15:20Z</dcterms:modified>
</cp:coreProperties>
</file>