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2" r:id="rId2"/>
  </p:sldMasterIdLst>
  <p:notesMasterIdLst>
    <p:notesMasterId r:id="rId10"/>
  </p:notesMasterIdLst>
  <p:sldIdLst>
    <p:sldId id="278" r:id="rId3"/>
    <p:sldId id="300" r:id="rId4"/>
    <p:sldId id="311" r:id="rId5"/>
    <p:sldId id="316" r:id="rId6"/>
    <p:sldId id="312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SEO" initials="JS" lastIdx="1" clrIdx="0">
    <p:extLst>
      <p:ext uri="{19B8F6BF-5375-455C-9EA6-DF929625EA0E}">
        <p15:presenceInfo xmlns:p15="http://schemas.microsoft.com/office/powerpoint/2012/main" userId="JS 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34C8-EF16-49A0-9CE3-66EBB5A558E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499F-D767-4974-B8AF-5D283135C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4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23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5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42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1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97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5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9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31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77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1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8EEFD7-FFBF-45AA-A061-2E5377BA51E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3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CB0CF-4E18-41FD-82E1-180D45653FFD}"/>
              </a:ext>
            </a:extLst>
          </p:cNvPr>
          <p:cNvSpPr txBox="1"/>
          <p:nvPr/>
        </p:nvSpPr>
        <p:spPr>
          <a:xfrm>
            <a:off x="453006" y="2021747"/>
            <a:ext cx="11738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Deep Reinforcement Learning for 5G Networks:</a:t>
            </a:r>
          </a:p>
          <a:p>
            <a:pPr lvl="0" algn="ctr"/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Joint Beamforming, Power Control, and</a:t>
            </a:r>
          </a:p>
          <a:p>
            <a:pPr lvl="0" algn="ctr"/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Interference Coordination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2865-6E97-4709-BE30-6038078CC8B7}"/>
              </a:ext>
            </a:extLst>
          </p:cNvPr>
          <p:cNvSpPr txBox="1"/>
          <p:nvPr/>
        </p:nvSpPr>
        <p:spPr>
          <a:xfrm>
            <a:off x="453006" y="113237"/>
            <a:ext cx="650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IEEE TRANSACTIONS ON COMMUNICATIONS, VOL. 68, NO. 3, MARCH 2020</a:t>
            </a:r>
            <a:endParaRPr kumimoji="0" lang="ko-KR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BD9A7-D95F-42DF-A935-879459D9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23" y="3738258"/>
            <a:ext cx="7023676" cy="5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1B463-56A4-4BF8-A27A-0AAF0C22C4A1}"/>
              </a:ext>
            </a:extLst>
          </p:cNvPr>
          <p:cNvSpPr txBox="1"/>
          <p:nvPr/>
        </p:nvSpPr>
        <p:spPr>
          <a:xfrm>
            <a:off x="653543" y="580552"/>
            <a:ext cx="1136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Contributions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수신 </a:t>
            </a:r>
            <a:r>
              <a:rPr lang="en-US" altLang="ko-KR" sz="1600" dirty="0">
                <a:solidFill>
                  <a:schemeClr val="bg1"/>
                </a:solidFill>
              </a:rPr>
              <a:t>SINR</a:t>
            </a:r>
            <a:r>
              <a:rPr lang="ko-KR" altLang="en-US" sz="1600" dirty="0">
                <a:solidFill>
                  <a:schemeClr val="bg1"/>
                </a:solidFill>
              </a:rPr>
              <a:t>을 최적화하는 문제로 다운 링크 방향으로 </a:t>
            </a:r>
            <a:r>
              <a:rPr lang="en-US" altLang="ko-KR" sz="1600" dirty="0">
                <a:solidFill>
                  <a:schemeClr val="bg1"/>
                </a:solidFill>
              </a:rPr>
              <a:t>joint beamforming, power control, and interference coordination </a:t>
            </a:r>
            <a:r>
              <a:rPr lang="ko-KR" altLang="en-US" sz="1600" dirty="0">
                <a:solidFill>
                  <a:schemeClr val="bg1"/>
                </a:solidFill>
              </a:rPr>
              <a:t>문제를 공식화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central location</a:t>
            </a:r>
            <a:r>
              <a:rPr lang="ko-KR" altLang="en-US" sz="1600" dirty="0">
                <a:solidFill>
                  <a:schemeClr val="bg1"/>
                </a:solidFill>
              </a:rPr>
              <a:t>에서 수신 </a:t>
            </a:r>
            <a:r>
              <a:rPr lang="en-US" altLang="ko-KR" sz="1600" dirty="0">
                <a:solidFill>
                  <a:schemeClr val="bg1"/>
                </a:solidFill>
              </a:rPr>
              <a:t>SINR</a:t>
            </a:r>
            <a:r>
              <a:rPr lang="ko-KR" altLang="en-US" sz="1600" dirty="0">
                <a:solidFill>
                  <a:schemeClr val="bg1"/>
                </a:solidFill>
              </a:rPr>
              <a:t>과 </a:t>
            </a:r>
            <a:r>
              <a:rPr lang="en-US" altLang="ko-KR" sz="1600" dirty="0">
                <a:solidFill>
                  <a:schemeClr val="bg1"/>
                </a:solidFill>
              </a:rPr>
              <a:t>UE</a:t>
            </a:r>
            <a:r>
              <a:rPr lang="ko-KR" altLang="en-US" sz="1600" dirty="0">
                <a:solidFill>
                  <a:schemeClr val="bg1"/>
                </a:solidFill>
              </a:rPr>
              <a:t>의 좌표만 </a:t>
            </a:r>
            <a:r>
              <a:rPr lang="en-US" altLang="ko-KR" sz="1600" dirty="0">
                <a:solidFill>
                  <a:schemeClr val="bg1"/>
                </a:solidFill>
              </a:rPr>
              <a:t>uplink</a:t>
            </a:r>
            <a:r>
              <a:rPr lang="ko-KR" altLang="en-US" sz="1600" dirty="0">
                <a:solidFill>
                  <a:schemeClr val="bg1"/>
                </a:solidFill>
              </a:rPr>
              <a:t>방향으로 전송하여 기지국 간의 </a:t>
            </a:r>
            <a:r>
              <a:rPr lang="en-US" altLang="ko-KR" sz="1600" dirty="0">
                <a:solidFill>
                  <a:schemeClr val="bg1"/>
                </a:solidFill>
              </a:rPr>
              <a:t>race condition</a:t>
            </a:r>
            <a:r>
              <a:rPr lang="ko-KR" altLang="en-US" sz="1600" dirty="0">
                <a:solidFill>
                  <a:schemeClr val="bg1"/>
                </a:solidFill>
              </a:rPr>
              <a:t>을 해결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한 번에 여러 작업을 수행 할 수 있는 </a:t>
            </a:r>
            <a:r>
              <a:rPr lang="en-US" altLang="ko-KR" sz="1600" dirty="0">
                <a:solidFill>
                  <a:schemeClr val="bg1"/>
                </a:solidFill>
              </a:rPr>
              <a:t>deep reinforcement learning</a:t>
            </a:r>
            <a:r>
              <a:rPr lang="ko-KR" altLang="en-US" sz="1600" dirty="0">
                <a:solidFill>
                  <a:schemeClr val="bg1"/>
                </a:solidFill>
              </a:rPr>
              <a:t> 기반 솔루션을 만드는 방법을 보여줌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5B0E86-1E54-41ED-B58F-00181951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1" y="3534997"/>
            <a:ext cx="3714750" cy="2219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8D2D6-5A79-42B6-B6DC-3CA6EBD6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96" y="2922745"/>
            <a:ext cx="5048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8745E3-B44E-40CF-975E-4116AD6E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5" y="167963"/>
            <a:ext cx="4192224" cy="87973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5DFE9F-0CBD-406F-99E4-9C5FC269CA81}"/>
              </a:ext>
            </a:extLst>
          </p:cNvPr>
          <p:cNvGrpSpPr/>
          <p:nvPr/>
        </p:nvGrpSpPr>
        <p:grpSpPr>
          <a:xfrm>
            <a:off x="689239" y="1193379"/>
            <a:ext cx="4115870" cy="4341223"/>
            <a:chOff x="5852158" y="1713624"/>
            <a:chExt cx="4248908" cy="45260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91C7C0-F613-4710-9047-961A076DB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159" y="1713624"/>
              <a:ext cx="4248907" cy="195907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967F83-AA4E-42A7-93FF-CADF84C5F88B}"/>
                </a:ext>
              </a:extLst>
            </p:cNvPr>
            <p:cNvGrpSpPr/>
            <p:nvPr/>
          </p:nvGrpSpPr>
          <p:grpSpPr>
            <a:xfrm>
              <a:off x="5852158" y="3672701"/>
              <a:ext cx="4248907" cy="2566990"/>
              <a:chOff x="2679252" y="3429000"/>
              <a:chExt cx="4752975" cy="301024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318AB30-75EC-4D8B-B6FC-A2CB0C771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252" y="3429000"/>
                <a:ext cx="4752975" cy="55245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5EED207-8A20-42D1-ACA1-DD720863A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5952" y="3972272"/>
                <a:ext cx="4486275" cy="2466975"/>
              </a:xfrm>
              <a:prstGeom prst="rect">
                <a:avLst/>
              </a:prstGeom>
            </p:spPr>
          </p:pic>
        </p:grp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648DFCA9-55C3-49D8-8047-32277808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9" y="139389"/>
            <a:ext cx="55560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f_n_bs1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f_n_bs2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D4869F5-56B0-4A78-B46F-A29BD3B4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9" y="579258"/>
            <a:ext cx="431945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1255A7B-EA26-49B4-9D7C-13DC2026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9" y="2871616"/>
            <a:ext cx="431945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power_command_l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0b0001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down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power_command_b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0b0010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down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bf_selection_l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0b0100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down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bf_selection_b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0b1000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4BDFB0B-F445-4356-9A7A-ACD47FE1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8" y="3656446"/>
            <a:ext cx="4001415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power_command_l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power_command_b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bf_selection_l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f_n_bs1 = (f_n_bs1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.k_oversample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f_n_bs1 = (f_n_bs1 -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.k_oversample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bf_selection_b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f_n_bs2 = (f_n_bs2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.k_oversample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f_n_bs2 = (f_n_bs2 -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.k_oversample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2AD555C-42B6-4C68-AFE3-8000381D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9" y="1157383"/>
            <a:ext cx="1375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E2828EF-2785-4B00-95BD-3B00F67A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9" y="1382655"/>
            <a:ext cx="203780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0b1100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0b0011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[IC]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[PC]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**(PC/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**(IC/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26715A-3DA7-4C17-8D37-48DC89B36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809" y="1133044"/>
            <a:ext cx="4324350" cy="1057275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14E98759-D800-46F4-9C5D-6FD182F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273" y="2844394"/>
            <a:ext cx="168946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[PC]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[IC]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11F480F-E58A-4CE8-906D-8C0B8C9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638" y="2478951"/>
            <a:ext cx="298704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received_ue2_sinr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EE0C0D-4CC1-4848-890F-77ECEFE74F4C}"/>
              </a:ext>
            </a:extLst>
          </p:cNvPr>
          <p:cNvSpPr/>
          <p:nvPr/>
        </p:nvSpPr>
        <p:spPr>
          <a:xfrm>
            <a:off x="4805049" y="384159"/>
            <a:ext cx="3048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456FA9F-C682-4419-9A8E-D2E45D824EDC}"/>
              </a:ext>
            </a:extLst>
          </p:cNvPr>
          <p:cNvSpPr/>
          <p:nvPr/>
        </p:nvSpPr>
        <p:spPr>
          <a:xfrm>
            <a:off x="4788117" y="1741013"/>
            <a:ext cx="3048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E3980B-3B9B-4594-855C-1759C03892B7}"/>
              </a:ext>
            </a:extLst>
          </p:cNvPr>
          <p:cNvSpPr/>
          <p:nvPr/>
        </p:nvSpPr>
        <p:spPr>
          <a:xfrm>
            <a:off x="4805049" y="3811085"/>
            <a:ext cx="3048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B12E9E-6AD4-4CA6-907F-71B88F608CA4}"/>
              </a:ext>
            </a:extLst>
          </p:cNvPr>
          <p:cNvSpPr/>
          <p:nvPr/>
        </p:nvSpPr>
        <p:spPr>
          <a:xfrm rot="5400000">
            <a:off x="10374358" y="2126563"/>
            <a:ext cx="3048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A24A8-C9BD-4FF2-A298-543AF47031CE}"/>
              </a:ext>
            </a:extLst>
          </p:cNvPr>
          <p:cNvSpPr txBox="1"/>
          <p:nvPr/>
        </p:nvSpPr>
        <p:spPr>
          <a:xfrm>
            <a:off x="10679158" y="77146"/>
            <a:ext cx="7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C4FDC-475D-4315-954C-26DBFC788EE0}"/>
              </a:ext>
            </a:extLst>
          </p:cNvPr>
          <p:cNvSpPr txBox="1"/>
          <p:nvPr/>
        </p:nvSpPr>
        <p:spPr>
          <a:xfrm>
            <a:off x="9442542" y="539286"/>
            <a:ext cx="89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Voice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FF2F0-DF24-459E-816D-BF23A40DFD6E}"/>
              </a:ext>
            </a:extLst>
          </p:cNvPr>
          <p:cNvSpPr txBox="1"/>
          <p:nvPr/>
        </p:nvSpPr>
        <p:spPr>
          <a:xfrm>
            <a:off x="9072368" y="4337743"/>
            <a:ext cx="7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891C0-9699-4BF9-8143-44E1B7348390}"/>
              </a:ext>
            </a:extLst>
          </p:cNvPr>
          <p:cNvSpPr txBox="1"/>
          <p:nvPr/>
        </p:nvSpPr>
        <p:spPr>
          <a:xfrm>
            <a:off x="7080251" y="1779944"/>
            <a:ext cx="89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Voice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22BEB-C25A-4538-959E-573037713966}"/>
              </a:ext>
            </a:extLst>
          </p:cNvPr>
          <p:cNvSpPr txBox="1"/>
          <p:nvPr/>
        </p:nvSpPr>
        <p:spPr>
          <a:xfrm>
            <a:off x="11155863" y="3010519"/>
            <a:ext cx="89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Voice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1472D-F0C2-4DA3-81BF-90F1A69DBF5B}"/>
              </a:ext>
            </a:extLst>
          </p:cNvPr>
          <p:cNvSpPr txBox="1"/>
          <p:nvPr/>
        </p:nvSpPr>
        <p:spPr>
          <a:xfrm>
            <a:off x="11451771" y="2223190"/>
            <a:ext cx="7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0810ECC-1018-472C-9BB3-6C3DC30F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88" y="6502802"/>
            <a:ext cx="512308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 = np.zeros([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.k_oversample*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.M_ULA]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9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026715A-3DA7-4C17-8D37-48DC89B3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51" y="901570"/>
            <a:ext cx="4324350" cy="1057275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14E98759-D800-46F4-9C5D-6FD182F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4" y="1490677"/>
            <a:ext cx="168946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reward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ko-KR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[PC] - </a:t>
            </a:r>
            <a:r>
              <a:rPr kumimoji="0" lang="ko-KR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[IC]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11F480F-E58A-4CE8-906D-8C0B8C9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4" y="1119500"/>
            <a:ext cx="298704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reward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ko-KR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received_sinr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+ received_ue2_sinr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B12E9E-6AD4-4CA6-907F-71B88F608CA4}"/>
              </a:ext>
            </a:extLst>
          </p:cNvPr>
          <p:cNvSpPr/>
          <p:nvPr/>
        </p:nvSpPr>
        <p:spPr>
          <a:xfrm>
            <a:off x="6357255" y="1314791"/>
            <a:ext cx="3048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22BEB-C25A-4538-959E-573037713966}"/>
              </a:ext>
            </a:extLst>
          </p:cNvPr>
          <p:cNvSpPr txBox="1"/>
          <p:nvPr/>
        </p:nvSpPr>
        <p:spPr>
          <a:xfrm>
            <a:off x="8515077" y="1442141"/>
            <a:ext cx="89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Voice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1472D-F0C2-4DA3-81BF-90F1A69DBF5B}"/>
              </a:ext>
            </a:extLst>
          </p:cNvPr>
          <p:cNvSpPr txBox="1"/>
          <p:nvPr/>
        </p:nvSpPr>
        <p:spPr>
          <a:xfrm>
            <a:off x="9812654" y="1081027"/>
            <a:ext cx="7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Data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351C2-5013-4F92-B2B7-693453E05CC3}"/>
                  </a:ext>
                </a:extLst>
              </p:cNvPr>
              <p:cNvSpPr txBox="1"/>
              <p:nvPr/>
            </p:nvSpPr>
            <p:spPr>
              <a:xfrm>
                <a:off x="1802674" y="2319080"/>
                <a:ext cx="8586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For voice bearers, we reward the agent more if it chooses to power control the serving BS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than if it chooses to control the interference from the other BS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351C2-5013-4F92-B2B7-693453E0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2319080"/>
                <a:ext cx="8586651" cy="646331"/>
              </a:xfrm>
              <a:prstGeom prst="rect">
                <a:avLst/>
              </a:prstGeom>
              <a:blipFill>
                <a:blip r:embed="rId3"/>
                <a:stretch>
                  <a:fillRect l="-639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8E49C9EC-2042-47FE-B7FB-D135EA28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839" y="3556521"/>
            <a:ext cx="637032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.max_tx_power_interference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.sinr_target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.sinr_target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.max_tx_power_interference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229FE4EF-951E-4B62-B4F2-6E16BE67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438" y="5171600"/>
            <a:ext cx="206393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.reward_min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.reward_max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E924-9D49-4D6A-A131-241993FD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2" y="260348"/>
            <a:ext cx="3983614" cy="651386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BE8DCC3-A425-4CC8-A6AF-79CE404C5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839074"/>
            <a:ext cx="4275910" cy="51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timestep_index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np.arange(max_timesteps_per_episode):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Take a step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next_observation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 = env.step(action)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7E182E-E5B6-4A40-AF75-3671C56C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3103224"/>
            <a:ext cx="614783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compute_rf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is_ue_2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received_ue2_sinr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compute_rf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is_ue_2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F3D00B-F3BD-4900-A93D-67292B1B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4" y="4220220"/>
            <a:ext cx="637032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.max_tx_power_interference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.sinr_target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.sinr_target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.max_tx_power_interference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.min_sinr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(received_ue2_sinr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343378-1299-4F0B-9888-FCE072A9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5795652"/>
            <a:ext cx="206393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.reward_min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.reward_max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265406-FAE1-4664-A104-D5CC8E89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265" y="5934151"/>
            <a:ext cx="1602377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abort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'ABORTED.'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96184C-B85D-4542-9DD0-4A4564727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1841964"/>
            <a:ext cx="22032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 = agent.act(observation)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C93D1E-5908-4EB5-A886-E09A4766699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4963886" y="2124891"/>
            <a:ext cx="718457" cy="119473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4E0D99-33BE-40F3-8626-1CACB4EA6CD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50377" y="6188067"/>
            <a:ext cx="1031966" cy="3924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54B3E6CF-B5A8-4153-B262-30C4EB540E67}"/>
              </a:ext>
            </a:extLst>
          </p:cNvPr>
          <p:cNvSpPr/>
          <p:nvPr/>
        </p:nvSpPr>
        <p:spPr>
          <a:xfrm>
            <a:off x="4720046" y="2926080"/>
            <a:ext cx="243840" cy="7870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FAC7422-E3C2-4950-8F42-A3855AFE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493" y="3836457"/>
            <a:ext cx="168946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[PC]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[IC]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DB44445-A2E7-4628-A959-DC359B63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493" y="3632452"/>
            <a:ext cx="298704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received_ue2_sinr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6C94FBCC-43BF-47DA-8854-91969DB51332}"/>
              </a:ext>
            </a:extLst>
          </p:cNvPr>
          <p:cNvSpPr/>
          <p:nvPr/>
        </p:nvSpPr>
        <p:spPr>
          <a:xfrm>
            <a:off x="5446653" y="3103224"/>
            <a:ext cx="148046" cy="331582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179A55B3-5292-4B3F-8854-C23151F5ECE1}"/>
              </a:ext>
            </a:extLst>
          </p:cNvPr>
          <p:cNvSpPr/>
          <p:nvPr/>
        </p:nvSpPr>
        <p:spPr>
          <a:xfrm>
            <a:off x="4275907" y="3805452"/>
            <a:ext cx="156195" cy="67946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E63996-8A13-480C-8C53-A6829C96652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36178" y="4145184"/>
            <a:ext cx="1010475" cy="615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04327E7E-2CA4-4CE8-8FB7-576099DD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05" y="1772714"/>
            <a:ext cx="269094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act_values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act_values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062E8-4716-4618-AA87-A2177E1BD7B8}"/>
              </a:ext>
            </a:extLst>
          </p:cNvPr>
          <p:cNvCxnSpPr>
            <a:cxnSpLocks/>
          </p:cNvCxnSpPr>
          <p:nvPr/>
        </p:nvCxnSpPr>
        <p:spPr>
          <a:xfrm flipV="1">
            <a:off x="7985760" y="1957380"/>
            <a:ext cx="522514" cy="121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E924-9D49-4D6A-A131-241993FD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2" y="260348"/>
            <a:ext cx="3983614" cy="651386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32F10FF-E1FC-42A8-9317-B88A9702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377" y="2023293"/>
            <a:ext cx="47722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done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agent.remember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memory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agent.memory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policy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agent.replay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7808BD8-B9D3-471A-8B25-DBA7C733F623}"/>
              </a:ext>
            </a:extLst>
          </p:cNvPr>
          <p:cNvSpPr/>
          <p:nvPr/>
        </p:nvSpPr>
        <p:spPr>
          <a:xfrm>
            <a:off x="4902926" y="4702629"/>
            <a:ext cx="452845" cy="1393371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CFC088-D938-47B5-A685-59DFCB000437}"/>
              </a:ext>
            </a:extLst>
          </p:cNvPr>
          <p:cNvCxnSpPr>
            <a:cxnSpLocks/>
          </p:cNvCxnSpPr>
          <p:nvPr/>
        </p:nvCxnSpPr>
        <p:spPr>
          <a:xfrm flipV="1">
            <a:off x="5377543" y="3223622"/>
            <a:ext cx="718457" cy="2175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1445CCC3-115E-4920-A9E6-631DDE14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343" y="3917799"/>
            <a:ext cx="440653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.memory.append((state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Make sure we restrict memory size to specified limit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.memory) 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.memory.pop(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A21AAC6-B07A-41D7-8A7B-F8D7A56C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096" y="4851584"/>
            <a:ext cx="4093029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minibatch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construct_training_set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minibatch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'/gpu:0'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.model.train_on_batch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3E3C6-7440-4020-9B75-B504A3D3CC7F}"/>
              </a:ext>
            </a:extLst>
          </p:cNvPr>
          <p:cNvCxnSpPr>
            <a:cxnSpLocks/>
          </p:cNvCxnSpPr>
          <p:nvPr/>
        </p:nvCxnSpPr>
        <p:spPr>
          <a:xfrm>
            <a:off x="8560525" y="3317966"/>
            <a:ext cx="0" cy="4508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5E849C8-FD25-418A-803F-050B48BF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19" y="1321343"/>
            <a:ext cx="4386624" cy="55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1D6CE9-BE98-4821-BDB7-F28ED85A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269" y="140421"/>
            <a:ext cx="6836878" cy="88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E696D4-B0B0-49F3-B0AE-65B736385B9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323605" y="768125"/>
            <a:ext cx="133726" cy="5532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A201F2-595C-44FD-932C-1A43AA85CA4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457331" y="969463"/>
            <a:ext cx="646446" cy="351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B1E3D6-C6E2-4FAC-9153-5AE2BBCE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54" y="787145"/>
            <a:ext cx="7239000" cy="40576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9C4A09-C729-4EE0-A942-F32F262F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5101390"/>
            <a:ext cx="1124989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'{}/{} | {:.2f} | {} | {:.2f} dB | {:.2f} dB | {:.2f} W | {:.2f} W | {:.2f} | {} |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.format(episode_index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max_episodes_to_run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agent.exploration_rate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timestep_index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received_sinr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received_ue2_sinr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pt_serving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pt_interferer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total_reward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143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12746</TotalTime>
  <Words>1592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Century Schoolbook</vt:lpstr>
      <vt:lpstr>Consolas</vt:lpstr>
      <vt:lpstr>Wingdings 2</vt:lpstr>
      <vt:lpstr>HDOfficeLightV0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SEO</dc:creator>
  <cp:lastModifiedBy>서주성</cp:lastModifiedBy>
  <cp:revision>302</cp:revision>
  <dcterms:created xsi:type="dcterms:W3CDTF">2019-07-01T09:41:02Z</dcterms:created>
  <dcterms:modified xsi:type="dcterms:W3CDTF">2021-03-31T05:09:23Z</dcterms:modified>
</cp:coreProperties>
</file>