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5" autoAdjust="0"/>
    <p:restoredTop sz="94660"/>
  </p:normalViewPr>
  <p:slideViewPr>
    <p:cSldViewPr snapToGrid="0">
      <p:cViewPr>
        <p:scale>
          <a:sx n="75" d="100"/>
          <a:sy n="75" d="100"/>
        </p:scale>
        <p:origin x="174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989D4-1F81-4E5F-875B-038D49FD6B2A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51983"/>
            <a:ext cx="5438140" cy="388798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47255A-FF6B-42C9-9616-DADB6A52D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745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D040D-3774-4ECC-BA6B-C446B79FAE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FC8618-EF75-42AB-8B12-EDEC98329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B76810-B28D-4B19-9C40-44F28D0F8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9F668-21B6-4117-8F9B-E85A1D949942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F158CE-EC86-418D-9303-BE6196F7C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982A06-8E77-4F61-BF27-C3D5F5CB3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25C7-8AFD-40AE-81A1-4B60FBC3D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943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154963-4189-433F-BD3D-AAE7E243F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D16A8C-9D50-4367-81CC-D9BEB70872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DA03EF-B049-4AF2-8A6B-DE1C4CE25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9F668-21B6-4117-8F9B-E85A1D949942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D29E73-290A-4C12-B5B5-45550923C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643983-58D8-40ED-B9CF-703E013F9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25C7-8AFD-40AE-81A1-4B60FBC3D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926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37A3F3F-573D-48E1-8C95-8A433E2B4E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32225E-F44A-4B15-906A-4E68813F5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5EC42-864F-4F28-BC59-8CAC5DE25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9F668-21B6-4117-8F9B-E85A1D949942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7B0243-8129-4570-9586-A93D3ED18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89722B-6DFD-4235-B36C-84A9E4620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25C7-8AFD-40AE-81A1-4B60FBC3D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143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813C25-292C-43C8-99C3-1A3507265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76DD24-259E-4F9E-9DA0-792A9F2D0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316310-8A4E-49B9-B651-151D03606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9F668-21B6-4117-8F9B-E85A1D949942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1F63E4-F2A4-46A6-B8ED-C63A4B56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FB3693-1B91-4B87-9D02-26384AA6D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25C7-8AFD-40AE-81A1-4B60FBC3D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656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6034B-EE1F-459B-9A7F-3BFE39219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A48FBF-9AE6-404D-A66C-A4240AE12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57A4CC-8FFD-4EF2-8B24-85435DE8F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9F668-21B6-4117-8F9B-E85A1D949942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B5A788-A422-47E2-9666-B6D268084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D0C466-8096-4B36-8C0C-BBE4CFAD1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25C7-8AFD-40AE-81A1-4B60FBC3D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478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CD6D8-8706-4EC2-97B9-A30C38EB4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E96CD9-2682-4845-9C56-6737735888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F2E125-6EF2-41A5-9AEB-6E49945A6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FD6F33-2A5D-43D6-9349-CE9419BA4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9F668-21B6-4117-8F9B-E85A1D949942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80C54D-88D9-4B8A-8A40-F72EDA747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4A74CE-6551-4C20-AAA8-41A72F214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25C7-8AFD-40AE-81A1-4B60FBC3D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870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F2BB20-D90B-41E3-9FF1-9307488D9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78722B-2383-4CC4-9868-B9B37E2B9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5AC4A2-7E56-4C37-9F94-8926D2DB8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436B098-CF7C-4045-9982-3E00490A1B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DDA746-F321-4111-A2D1-0EA5A10374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65128B3-71CB-4A17-8D67-C4EFD316E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9F668-21B6-4117-8F9B-E85A1D949942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D706D9D-5361-4733-BB67-B7457E20E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A5871E-9A34-4879-A95F-85A2507C1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25C7-8AFD-40AE-81A1-4B60FBC3D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23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121E0-EBCD-4344-AA8F-2616B9023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2186945-4075-4CE1-A726-C453E0FFC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9F668-21B6-4117-8F9B-E85A1D949942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DE8EB65-ABAE-49AC-B456-DA2562E8B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302085-9C1E-481D-BEB9-A10796912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25C7-8AFD-40AE-81A1-4B60FBC3D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333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3D7C9C-EB2C-40D5-BFFA-7A6775B42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9F668-21B6-4117-8F9B-E85A1D949942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DCBEAC-6A67-48CF-8B32-7B1B72F2E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B1EC55-0105-4CB0-94E5-5DB3EFECC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25C7-8AFD-40AE-81A1-4B60FBC3D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047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C00D59-C271-45D1-9FAC-54A4E572D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985F94-831B-4F1A-87E9-943490A3D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B72446-11EA-4B23-86A4-2ECF71195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467368-ABEA-406E-B2FB-1B4B6BC5B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9F668-21B6-4117-8F9B-E85A1D949942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E73CF3-EFDE-445D-94D3-396FA006A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D978F2-17A1-442A-9814-5EBBC1D84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25C7-8AFD-40AE-81A1-4B60FBC3D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750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D1F1F6-7707-40F7-A896-E79B9E90A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27FD2B0-B595-45F6-82BD-87FB1D7B51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0668DF-D451-49D6-AA3F-EC3231E5B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BE97B1-EB38-4075-B71A-53DB030D4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9F668-21B6-4117-8F9B-E85A1D949942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921AF3-1E43-4D69-AC95-C71669B6D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5F465C-CC69-48F2-B6E8-E58D38A95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25C7-8AFD-40AE-81A1-4B60FBC3D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199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6805FE3-2155-4C6D-8E4E-880225179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05E9F5-DA90-4A67-96A7-AB1E918B5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81EB2B-CEFC-47A3-8BEA-A96E257E02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9F668-21B6-4117-8F9B-E85A1D949942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FA0D1E-7B6D-44DC-A0E8-4D2C70E6D9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93CD98-9F52-4842-89F7-9A2ADEA3AB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225C7-8AFD-40AE-81A1-4B60FBC3D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257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CC9626-67ED-49F2-A6AC-88696472A1C6}"/>
                  </a:ext>
                </a:extLst>
              </p:cNvPr>
              <p:cNvSpPr txBox="1"/>
              <p:nvPr/>
            </p:nvSpPr>
            <p:spPr>
              <a:xfrm>
                <a:off x="2084613" y="923473"/>
                <a:ext cx="8893629" cy="5662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MP(Markov Processes) : The future is independent of the past given the present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d>
                      <m:dPr>
                        <m:begChr m:val="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d>
                      <m:dPr>
                        <m:begChr m:val="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b="0" dirty="0"/>
                  <a:t> =&gt; </a:t>
                </a:r>
                <a:r>
                  <a:rPr lang="ko-KR" altLang="en-US" sz="1400" b="0" dirty="0"/>
                  <a:t>앞으로</a:t>
                </a:r>
                <a:r>
                  <a:rPr lang="en-US" altLang="ko-KR" sz="1400" b="0" dirty="0"/>
                  <a:t> </a:t>
                </a:r>
                <a:r>
                  <a:rPr lang="ko-KR" altLang="en-US" sz="1400" b="0" dirty="0"/>
                  <a:t>다가올 미래를 예측하는데 현재의 정보로 충분하다</a:t>
                </a:r>
                <a:r>
                  <a:rPr lang="en-US" altLang="ko-KR" sz="1400" b="0" dirty="0"/>
                  <a:t>.</a:t>
                </a:r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d>
                        <m:dPr>
                          <m:begChr m:val=""/>
                          <m:endChr m:val="|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 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MRP(Markov Reward Processes)</a:t>
                </a:r>
              </a:p>
              <a:p>
                <a:r>
                  <a:rPr lang="en-US" altLang="ko-KR" dirty="0"/>
                  <a:t>Value function v(s)</a:t>
                </a:r>
              </a:p>
              <a:p>
                <a:r>
                  <a:rPr lang="en-US" altLang="ko-KR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d>
                      <m:dPr>
                        <m:begChr m:val="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dirty="0"/>
                  <a:t> =</a:t>
                </a:r>
                <a:r>
                  <a:rPr lang="ko-KR" altLang="en-US" sz="1400" dirty="0"/>
                  <a:t>앞으로 발생할 것으로 기대되는 모든 </a:t>
                </a:r>
                <a:r>
                  <a:rPr lang="en-US" altLang="ko-KR" sz="1400" dirty="0"/>
                  <a:t>rewards</a:t>
                </a:r>
                <a:r>
                  <a:rPr lang="ko-KR" altLang="en-US" sz="1400" dirty="0"/>
                  <a:t>의 합 </a:t>
                </a:r>
                <a:r>
                  <a:rPr lang="en-US" altLang="ko-KR" sz="1400" dirty="0"/>
                  <a:t>=&gt;Value</a:t>
                </a: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…</m:t>
                        </m:r>
                      </m:e>
                      <m:sub/>
                    </m:sSub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p/>
                    </m:sSup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dirty="0"/>
                  <a:t> + …)</a:t>
                </a:r>
              </a:p>
              <a:p>
                <a:pPr lvl="1"/>
                <a:r>
                  <a:rPr lang="en-US" altLang="ko-KR" dirty="0"/>
                  <a:t> 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r>
                  <a:rPr lang="en-US" altLang="ko-KR" i="1" dirty="0">
                    <a:latin typeface="Cambria Math" panose="02040503050406030204" pitchFamily="18" charset="0"/>
                  </a:rPr>
                  <a:t>=&gt; Bellman equation</a:t>
                </a:r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𝑃𝑣</m:t>
                      </m:r>
                    </m:oMath>
                  </m:oMathPara>
                </a14:m>
                <a:endParaRPr lang="en-US" altLang="ko-KR" b="0" dirty="0"/>
              </a:p>
              <a:p>
                <a:r>
                  <a:rPr lang="en-US" altLang="ko-KR" b="0" dirty="0"/>
                  <a:t>(1 -</a:t>
                </a:r>
                <a14:m>
                  <m:oMath xmlns:m="http://schemas.openxmlformats.org/officeDocument/2006/math"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altLang="ko-KR" b="0" dirty="0" smtClean="0"/>
                            <m:t>(1 −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altLang="ko-KR" b="0" dirty="0"/>
              </a:p>
              <a:p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d>
                        <m:dPr>
                          <m:begChr m:val=""/>
                          <m:endChr m:val="|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 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d>
                        <m:dPr>
                          <m:begChr m:val=""/>
                          <m:endChr m:val="|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b="0" dirty="0"/>
              </a:p>
              <a:p>
                <a:endParaRPr lang="en-US" altLang="ko-KR" b="0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CC9626-67ED-49F2-A6AC-88696472A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613" y="923473"/>
                <a:ext cx="8893629" cy="5662384"/>
              </a:xfrm>
              <a:prstGeom prst="rect">
                <a:avLst/>
              </a:prstGeom>
              <a:blipFill>
                <a:blip r:embed="rId2"/>
                <a:stretch>
                  <a:fillRect l="-617" t="-27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3EF7D20C-5602-471C-969E-38827BAD39F4}"/>
              </a:ext>
            </a:extLst>
          </p:cNvPr>
          <p:cNvSpPr/>
          <p:nvPr/>
        </p:nvSpPr>
        <p:spPr>
          <a:xfrm>
            <a:off x="0" y="0"/>
            <a:ext cx="187234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BA70AD-61AE-4A1A-9D2C-17B835859500}"/>
              </a:ext>
            </a:extLst>
          </p:cNvPr>
          <p:cNvSpPr txBox="1"/>
          <p:nvPr/>
        </p:nvSpPr>
        <p:spPr>
          <a:xfrm>
            <a:off x="48984" y="152402"/>
            <a:ext cx="1774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*</a:t>
            </a:r>
            <a:r>
              <a:rPr lang="ko-KR" altLang="en-US" b="1" dirty="0">
                <a:solidFill>
                  <a:schemeClr val="bg1"/>
                </a:solidFill>
              </a:rPr>
              <a:t>들어가기 전</a:t>
            </a:r>
            <a:endParaRPr lang="en-US" altLang="ko-KR" b="1" dirty="0">
              <a:solidFill>
                <a:schemeClr val="bg1"/>
              </a:solidFill>
            </a:endParaRPr>
          </a:p>
          <a:p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04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AACB6DF-E11E-40F4-8683-A52E5D92A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613" y="598716"/>
            <a:ext cx="7925906" cy="341995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173A9E8-7849-462B-94B8-101898F47B19}"/>
              </a:ext>
            </a:extLst>
          </p:cNvPr>
          <p:cNvSpPr/>
          <p:nvPr/>
        </p:nvSpPr>
        <p:spPr>
          <a:xfrm>
            <a:off x="0" y="0"/>
            <a:ext cx="187234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CC9626-67ED-49F2-A6AC-88696472A1C6}"/>
              </a:ext>
            </a:extLst>
          </p:cNvPr>
          <p:cNvSpPr txBox="1"/>
          <p:nvPr/>
        </p:nvSpPr>
        <p:spPr>
          <a:xfrm>
            <a:off x="48984" y="152402"/>
            <a:ext cx="17743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MDP ( Markov Decision Process)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Markov reward process with decisions </a:t>
            </a:r>
            <a:endParaRPr lang="en-US" altLang="ko-KR" b="0" dirty="0">
              <a:solidFill>
                <a:schemeClr val="bg1"/>
              </a:solidFill>
            </a:endParaRPr>
          </a:p>
          <a:p>
            <a:endParaRPr lang="en-US" altLang="ko-KR" b="0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A2B1659-76EC-4D15-915A-5023FE63EE75}"/>
              </a:ext>
            </a:extLst>
          </p:cNvPr>
          <p:cNvSpPr/>
          <p:nvPr/>
        </p:nvSpPr>
        <p:spPr>
          <a:xfrm>
            <a:off x="5427080" y="4212771"/>
            <a:ext cx="2002972" cy="566057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Agent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AB04232-AC89-4F07-BCBE-150DAA4F9CF3}"/>
              </a:ext>
            </a:extLst>
          </p:cNvPr>
          <p:cNvSpPr/>
          <p:nvPr/>
        </p:nvSpPr>
        <p:spPr>
          <a:xfrm>
            <a:off x="4408714" y="5627915"/>
            <a:ext cx="4201886" cy="685798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Environment</a:t>
            </a:r>
            <a:endParaRPr lang="ko-KR" altLang="en-US" dirty="0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F53BA304-EFA1-4966-A7E8-20A748A57C1D}"/>
              </a:ext>
            </a:extLst>
          </p:cNvPr>
          <p:cNvCxnSpPr>
            <a:cxnSpLocks/>
            <a:stCxn id="2" idx="3"/>
            <a:endCxn id="5" idx="3"/>
          </p:cNvCxnSpPr>
          <p:nvPr/>
        </p:nvCxnSpPr>
        <p:spPr>
          <a:xfrm>
            <a:off x="7430052" y="4495800"/>
            <a:ext cx="1180548" cy="1475014"/>
          </a:xfrm>
          <a:prstGeom prst="bentConnector3">
            <a:avLst>
              <a:gd name="adj1" fmla="val 177456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5D351333-EDDE-486A-A06E-4229F32198BC}"/>
              </a:ext>
            </a:extLst>
          </p:cNvPr>
          <p:cNvCxnSpPr>
            <a:cxnSpLocks/>
          </p:cNvCxnSpPr>
          <p:nvPr/>
        </p:nvCxnSpPr>
        <p:spPr>
          <a:xfrm rot="10800000" flipH="1">
            <a:off x="4408714" y="4408716"/>
            <a:ext cx="1018366" cy="1475014"/>
          </a:xfrm>
          <a:prstGeom prst="bentConnector3">
            <a:avLst>
              <a:gd name="adj1" fmla="val -118653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14139A1C-5338-489F-9B07-BBB85C4AF6F1}"/>
              </a:ext>
            </a:extLst>
          </p:cNvPr>
          <p:cNvCxnSpPr>
            <a:cxnSpLocks/>
          </p:cNvCxnSpPr>
          <p:nvPr/>
        </p:nvCxnSpPr>
        <p:spPr>
          <a:xfrm rot="10800000" flipH="1">
            <a:off x="4408714" y="4648205"/>
            <a:ext cx="1018366" cy="1289955"/>
          </a:xfrm>
          <a:prstGeom prst="bentConnector4">
            <a:avLst>
              <a:gd name="adj1" fmla="val -75895"/>
              <a:gd name="adj2" fmla="val 100422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712DA51-517F-4960-B7E5-B80C54350659}"/>
                  </a:ext>
                </a:extLst>
              </p:cNvPr>
              <p:cNvSpPr txBox="1"/>
              <p:nvPr/>
            </p:nvSpPr>
            <p:spPr>
              <a:xfrm>
                <a:off x="7566675" y="4126467"/>
                <a:ext cx="17634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712DA51-517F-4960-B7E5-B80C54350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6675" y="4126467"/>
                <a:ext cx="1763486" cy="369332"/>
              </a:xfrm>
              <a:prstGeom prst="rect">
                <a:avLst/>
              </a:prstGeom>
              <a:blipFill>
                <a:blip r:embed="rId3"/>
                <a:stretch>
                  <a:fillRect l="-2759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25ADCBF-E543-4D2A-B0C5-FF438E018B18}"/>
                  </a:ext>
                </a:extLst>
              </p:cNvPr>
              <p:cNvSpPr txBox="1"/>
              <p:nvPr/>
            </p:nvSpPr>
            <p:spPr>
              <a:xfrm>
                <a:off x="3783337" y="4683089"/>
                <a:ext cx="17634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25ADCBF-E543-4D2A-B0C5-FF438E018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3337" y="4683089"/>
                <a:ext cx="1763486" cy="369332"/>
              </a:xfrm>
              <a:prstGeom prst="rect">
                <a:avLst/>
              </a:prstGeom>
              <a:blipFill>
                <a:blip r:embed="rId4"/>
                <a:stretch>
                  <a:fillRect l="-3114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C4989F6-1FF7-4719-92D6-6ED13D90515D}"/>
                  </a:ext>
                </a:extLst>
              </p:cNvPr>
              <p:cNvSpPr txBox="1"/>
              <p:nvPr/>
            </p:nvSpPr>
            <p:spPr>
              <a:xfrm>
                <a:off x="3526971" y="4029026"/>
                <a:ext cx="17634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C4989F6-1FF7-4719-92D6-6ED13D905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971" y="4029026"/>
                <a:ext cx="1763486" cy="369332"/>
              </a:xfrm>
              <a:prstGeom prst="rect">
                <a:avLst/>
              </a:prstGeom>
              <a:blipFill>
                <a:blip r:embed="rId5"/>
                <a:stretch>
                  <a:fillRect l="-3114"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0543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0173A9E8-7849-462B-94B8-101898F47B19}"/>
              </a:ext>
            </a:extLst>
          </p:cNvPr>
          <p:cNvSpPr/>
          <p:nvPr/>
        </p:nvSpPr>
        <p:spPr>
          <a:xfrm>
            <a:off x="0" y="0"/>
            <a:ext cx="187234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CC9626-67ED-49F2-A6AC-88696472A1C6}"/>
              </a:ext>
            </a:extLst>
          </p:cNvPr>
          <p:cNvSpPr txBox="1"/>
          <p:nvPr/>
        </p:nvSpPr>
        <p:spPr>
          <a:xfrm>
            <a:off x="26108" y="119744"/>
            <a:ext cx="17743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0" dirty="0">
                <a:solidFill>
                  <a:schemeClr val="bg1"/>
                </a:solidFill>
              </a:rPr>
              <a:t>Policy</a:t>
            </a:r>
          </a:p>
          <a:p>
            <a:endParaRPr lang="en-US" altLang="ko-KR" sz="4000" b="0" dirty="0">
              <a:solidFill>
                <a:schemeClr val="bg1"/>
              </a:solidFill>
            </a:endParaRPr>
          </a:p>
          <a:p>
            <a:endParaRPr lang="ko-KR" altLang="en-US" sz="4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3A86E00-03AF-4C9A-8EB1-A2757C2BE309}"/>
                  </a:ext>
                </a:extLst>
              </p:cNvPr>
              <p:cNvSpPr txBox="1"/>
              <p:nvPr/>
            </p:nvSpPr>
            <p:spPr>
              <a:xfrm>
                <a:off x="2257681" y="307388"/>
                <a:ext cx="6966857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A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policy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is a distribution over actions given states</a:t>
                </a:r>
              </a:p>
              <a:p>
                <a:r>
                  <a:rPr lang="en-US" altLang="ko-KR" dirty="0"/>
                  <a:t>-&gt;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는 현재 </a:t>
                </a:r>
                <a:r>
                  <a:rPr lang="en-US" altLang="ko-KR" dirty="0"/>
                  <a:t>state</a:t>
                </a:r>
                <a:r>
                  <a:rPr lang="ko-KR" altLang="en-US" dirty="0"/>
                  <a:t>에서 어떤 </a:t>
                </a:r>
                <a:r>
                  <a:rPr lang="en-US" altLang="ko-KR" dirty="0"/>
                  <a:t>action</a:t>
                </a:r>
                <a:r>
                  <a:rPr lang="ko-KR" altLang="en-US" dirty="0"/>
                  <a:t>을 할 확률</a:t>
                </a:r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d>
                      <m:dPr>
                        <m:begChr m:val="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*MDP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policies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depend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on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the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current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state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(not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the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history)</a:t>
                </a:r>
              </a:p>
              <a:p>
                <a:r>
                  <a:rPr lang="en-US" altLang="ko-KR" dirty="0"/>
                  <a:t>*Given an MDP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begChr m:val="⟨"/>
                        <m:endChr m:val="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d>
                    <m:d>
                      <m:dPr>
                        <m:begChr m:val=""/>
                        <m:endChr m:val="⟩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</m:d>
                  </m:oMath>
                </a14:m>
                <a:r>
                  <a:rPr lang="en-US" altLang="ko-KR" dirty="0"/>
                  <a:t> and a policy π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3A86E00-03AF-4C9A-8EB1-A2757C2BE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681" y="307388"/>
                <a:ext cx="6966857" cy="2031325"/>
              </a:xfrm>
              <a:prstGeom prst="rect">
                <a:avLst/>
              </a:prstGeom>
              <a:blipFill>
                <a:blip r:embed="rId2"/>
                <a:stretch>
                  <a:fillRect l="-700" t="-1497" b="-332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2FC6D40-ACFE-410A-88DA-7F87DFD6C03C}"/>
              </a:ext>
            </a:extLst>
          </p:cNvPr>
          <p:cNvSpPr txBox="1"/>
          <p:nvPr/>
        </p:nvSpPr>
        <p:spPr>
          <a:xfrm>
            <a:off x="2383970" y="2542954"/>
            <a:ext cx="3679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Policy</a:t>
            </a:r>
          </a:p>
          <a:p>
            <a:r>
              <a:rPr lang="en-US" altLang="ko-KR" dirty="0"/>
              <a:t>: state</a:t>
            </a:r>
            <a:r>
              <a:rPr lang="ko-KR" altLang="en-US" dirty="0"/>
              <a:t> </a:t>
            </a:r>
            <a:r>
              <a:rPr lang="en-US" altLang="ko-KR" dirty="0"/>
              <a:t>s</a:t>
            </a:r>
            <a:r>
              <a:rPr lang="ko-KR" altLang="en-US" dirty="0"/>
              <a:t>에서 </a:t>
            </a:r>
            <a:r>
              <a:rPr lang="en-US" altLang="ko-KR" dirty="0"/>
              <a:t>action a</a:t>
            </a:r>
            <a:r>
              <a:rPr lang="ko-KR" altLang="en-US" dirty="0"/>
              <a:t>를 할 확률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A924F7-A96C-4A46-A8EB-571486889538}"/>
              </a:ext>
            </a:extLst>
          </p:cNvPr>
          <p:cNvSpPr txBox="1"/>
          <p:nvPr/>
        </p:nvSpPr>
        <p:spPr>
          <a:xfrm>
            <a:off x="6204858" y="2542954"/>
            <a:ext cx="5638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Transition probability</a:t>
            </a:r>
          </a:p>
          <a:p>
            <a:r>
              <a:rPr lang="en-US" altLang="ko-KR" dirty="0"/>
              <a:t>: state s</a:t>
            </a:r>
            <a:r>
              <a:rPr lang="ko-KR" altLang="en-US" dirty="0"/>
              <a:t>에서 </a:t>
            </a:r>
            <a:r>
              <a:rPr lang="en-US" altLang="ko-KR" dirty="0"/>
              <a:t>action a</a:t>
            </a:r>
            <a:r>
              <a:rPr lang="ko-KR" altLang="en-US" dirty="0"/>
              <a:t>를 해서 </a:t>
            </a:r>
            <a:r>
              <a:rPr lang="en-US" altLang="ko-KR" dirty="0"/>
              <a:t>state s’</a:t>
            </a:r>
            <a:r>
              <a:rPr lang="ko-KR" altLang="en-US" dirty="0"/>
              <a:t>로 전이할 확률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E17AFF0E-436C-49EE-9213-E2791227ADD6}"/>
                  </a:ext>
                </a:extLst>
              </p:cNvPr>
              <p:cNvSpPr/>
              <p:nvPr/>
            </p:nvSpPr>
            <p:spPr>
              <a:xfrm>
                <a:off x="2383970" y="3340548"/>
                <a:ext cx="48166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en-US" altLang="ko-KR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ℙ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d>
                        <m:dPr>
                          <m:begChr m:val=""/>
                          <m:endChr m:val="|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 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 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E17AFF0E-436C-49EE-9213-E2791227AD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970" y="3340548"/>
                <a:ext cx="4816640" cy="369332"/>
              </a:xfrm>
              <a:prstGeom prst="rect">
                <a:avLst/>
              </a:prstGeom>
              <a:blipFill>
                <a:blip r:embed="rId3"/>
                <a:stretch>
                  <a:fillRect t="-116393" b="-1868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59789E5-FE68-4131-8FE1-5BC30DC938A6}"/>
                  </a:ext>
                </a:extLst>
              </p:cNvPr>
              <p:cNvSpPr/>
              <p:nvPr/>
            </p:nvSpPr>
            <p:spPr>
              <a:xfrm>
                <a:off x="2383969" y="3861143"/>
                <a:ext cx="538842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en-US" altLang="ko-KR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d>
                        <m:dPr>
                          <m:begChr m:val=""/>
                          <m:endChr m:val="|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:endParaRPr lang="ko-KR" altLang="en-US" dirty="0"/>
              </a:p>
            </p:txBody>
          </p:sp>
        </mc:Choice>
        <mc:Fallback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59789E5-FE68-4131-8FE1-5BC30DC938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969" y="3861143"/>
                <a:ext cx="5388429" cy="646331"/>
              </a:xfrm>
              <a:prstGeom prst="rect">
                <a:avLst/>
              </a:prstGeom>
              <a:blipFill>
                <a:blip r:embed="rId4"/>
                <a:stretch>
                  <a:fillRect t="-66981" b="-650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F27B607E-ED83-405B-9E8E-53160FBD8F46}"/>
                  </a:ext>
                </a:extLst>
              </p:cNvPr>
              <p:cNvSpPr/>
              <p:nvPr/>
            </p:nvSpPr>
            <p:spPr>
              <a:xfrm>
                <a:off x="2868711" y="4328555"/>
                <a:ext cx="805218" cy="660362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F27B607E-ED83-405B-9E8E-53160FBD8F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711" y="4328555"/>
                <a:ext cx="805218" cy="6603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834BD20-ED1B-4A1D-AA0C-376B8358272C}"/>
                  </a:ext>
                </a:extLst>
              </p:cNvPr>
              <p:cNvSpPr/>
              <p:nvPr/>
            </p:nvSpPr>
            <p:spPr>
              <a:xfrm>
                <a:off x="4675738" y="4328555"/>
                <a:ext cx="805218" cy="660362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834BD20-ED1B-4A1D-AA0C-376B835827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738" y="4328555"/>
                <a:ext cx="805218" cy="6603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F534D56-4D0F-402D-9B26-ABF998505346}"/>
                  </a:ext>
                </a:extLst>
              </p:cNvPr>
              <p:cNvSpPr/>
              <p:nvPr/>
            </p:nvSpPr>
            <p:spPr>
              <a:xfrm>
                <a:off x="6869209" y="4328556"/>
                <a:ext cx="805218" cy="660362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F534D56-4D0F-402D-9B26-ABF998505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9209" y="4328556"/>
                <a:ext cx="805218" cy="66036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074B142E-FB70-4C10-9C12-87668F2FCC22}"/>
                  </a:ext>
                </a:extLst>
              </p:cNvPr>
              <p:cNvSpPr/>
              <p:nvPr/>
            </p:nvSpPr>
            <p:spPr>
              <a:xfrm>
                <a:off x="11038438" y="4328556"/>
                <a:ext cx="805218" cy="660362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074B142E-FB70-4C10-9C12-87668F2FCC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8438" y="4328556"/>
                <a:ext cx="805218" cy="66036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타원 13">
            <a:extLst>
              <a:ext uri="{FF2B5EF4-FFF2-40B4-BE49-F238E27FC236}">
                <a16:creationId xmlns:a16="http://schemas.microsoft.com/office/drawing/2014/main" id="{F5345E91-1FAC-4848-A911-9B28C9CD433A}"/>
              </a:ext>
            </a:extLst>
          </p:cNvPr>
          <p:cNvSpPr/>
          <p:nvPr/>
        </p:nvSpPr>
        <p:spPr>
          <a:xfrm>
            <a:off x="8676235" y="4328556"/>
            <a:ext cx="1362682" cy="66036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action</a:t>
            </a:r>
            <a:endParaRPr lang="ko-KR" altLang="en-US" sz="16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91AD204-7092-4DB8-A2DC-F9C0DBB36A55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3673929" y="4658736"/>
            <a:ext cx="100180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DC796FF-180D-4110-BA82-53CA5BDE8657}"/>
              </a:ext>
            </a:extLst>
          </p:cNvPr>
          <p:cNvCxnSpPr>
            <a:cxnSpLocks/>
            <a:stCxn id="12" idx="3"/>
            <a:endCxn id="14" idx="2"/>
          </p:cNvCxnSpPr>
          <p:nvPr/>
        </p:nvCxnSpPr>
        <p:spPr>
          <a:xfrm>
            <a:off x="7674427" y="4658737"/>
            <a:ext cx="100180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8B94D91-3390-430B-9B69-D1A17A59FC4A}"/>
              </a:ext>
            </a:extLst>
          </p:cNvPr>
          <p:cNvCxnSpPr>
            <a:cxnSpLocks/>
            <a:stCxn id="14" idx="6"/>
            <a:endCxn id="13" idx="1"/>
          </p:cNvCxnSpPr>
          <p:nvPr/>
        </p:nvCxnSpPr>
        <p:spPr>
          <a:xfrm>
            <a:off x="10038917" y="4658737"/>
            <a:ext cx="99952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E9DCA1E-D3D7-4CAD-8AB6-B90F17AE810F}"/>
              </a:ext>
            </a:extLst>
          </p:cNvPr>
          <p:cNvSpPr txBox="1"/>
          <p:nvPr/>
        </p:nvSpPr>
        <p:spPr>
          <a:xfrm>
            <a:off x="3434766" y="5205245"/>
            <a:ext cx="1573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MP &amp; MRP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531262-F120-4621-A98D-E2E06630589D}"/>
              </a:ext>
            </a:extLst>
          </p:cNvPr>
          <p:cNvSpPr txBox="1"/>
          <p:nvPr/>
        </p:nvSpPr>
        <p:spPr>
          <a:xfrm>
            <a:off x="8583708" y="5205245"/>
            <a:ext cx="1573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MDP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BE100B73-4488-431A-8422-988FECA36CEC}"/>
                  </a:ext>
                </a:extLst>
              </p:cNvPr>
              <p:cNvSpPr/>
              <p:nvPr/>
            </p:nvSpPr>
            <p:spPr>
              <a:xfrm>
                <a:off x="5575329" y="5706912"/>
                <a:ext cx="2587760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r>
                      <a:rPr lang="en-US" altLang="ko-KR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nary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endParaRPr lang="en-US" altLang="ko-KR" dirty="0"/>
              </a:p>
            </p:txBody>
          </p:sp>
        </mc:Choice>
        <mc:Fallback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BE100B73-4488-431A-8422-988FECA36C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329" y="5706912"/>
                <a:ext cx="2587760" cy="381515"/>
              </a:xfrm>
              <a:prstGeom prst="rect">
                <a:avLst/>
              </a:prstGeom>
              <a:blipFill>
                <a:blip r:embed="rId9"/>
                <a:stretch>
                  <a:fillRect t="-114286" b="-1761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F112DE35-00AD-4FD9-AE7D-8C2A86AB162F}"/>
                  </a:ext>
                </a:extLst>
              </p:cNvPr>
              <p:cNvSpPr/>
              <p:nvPr/>
            </p:nvSpPr>
            <p:spPr>
              <a:xfrm>
                <a:off x="5575329" y="6212344"/>
                <a:ext cx="24038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r>
                      <a:rPr lang="en-US" altLang="ko-KR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nary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endParaRPr lang="en-US" altLang="ko-KR" dirty="0"/>
              </a:p>
            </p:txBody>
          </p:sp>
        </mc:Choice>
        <mc:Fallback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F112DE35-00AD-4FD9-AE7D-8C2A86AB16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329" y="6212344"/>
                <a:ext cx="2403863" cy="369332"/>
              </a:xfrm>
              <a:prstGeom prst="rect">
                <a:avLst/>
              </a:prstGeom>
              <a:blipFill>
                <a:blip r:embed="rId10"/>
                <a:stretch>
                  <a:fillRect t="-118033" b="-1852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5769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0173A9E8-7849-462B-94B8-101898F47B19}"/>
              </a:ext>
            </a:extLst>
          </p:cNvPr>
          <p:cNvSpPr/>
          <p:nvPr/>
        </p:nvSpPr>
        <p:spPr>
          <a:xfrm>
            <a:off x="0" y="0"/>
            <a:ext cx="187234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CC9626-67ED-49F2-A6AC-88696472A1C6}"/>
              </a:ext>
            </a:extLst>
          </p:cNvPr>
          <p:cNvSpPr txBox="1"/>
          <p:nvPr/>
        </p:nvSpPr>
        <p:spPr>
          <a:xfrm>
            <a:off x="26108" y="119744"/>
            <a:ext cx="177437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0" dirty="0">
                <a:solidFill>
                  <a:schemeClr val="bg1"/>
                </a:solidFill>
              </a:rPr>
              <a:t>Value</a:t>
            </a:r>
          </a:p>
          <a:p>
            <a:r>
              <a:rPr lang="en-US" altLang="ko-KR" sz="3200" dirty="0">
                <a:solidFill>
                  <a:schemeClr val="bg1"/>
                </a:solidFill>
              </a:rPr>
              <a:t>Function</a:t>
            </a:r>
          </a:p>
          <a:p>
            <a:r>
              <a:rPr lang="en-US" altLang="ko-KR" sz="3200" b="0" dirty="0">
                <a:solidFill>
                  <a:schemeClr val="bg1"/>
                </a:solidFill>
              </a:rPr>
              <a:t>-</a:t>
            </a:r>
            <a:r>
              <a:rPr lang="en-US" altLang="ko-KR" sz="3200" dirty="0">
                <a:solidFill>
                  <a:schemeClr val="bg1"/>
                </a:solidFill>
              </a:rPr>
              <a:t>Policy</a:t>
            </a:r>
            <a:endParaRPr lang="en-US" altLang="ko-KR" sz="3200" b="0" dirty="0">
              <a:solidFill>
                <a:schemeClr val="bg1"/>
              </a:solidFill>
            </a:endParaRPr>
          </a:p>
          <a:p>
            <a:endParaRPr lang="en-US" altLang="ko-KR" sz="3200" b="0" dirty="0">
              <a:solidFill>
                <a:schemeClr val="bg1"/>
              </a:solidFill>
            </a:endParaRPr>
          </a:p>
          <a:p>
            <a:endParaRPr lang="ko-KR" altLang="en-US" sz="32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3A86E00-03AF-4C9A-8EB1-A2757C2BE309}"/>
                  </a:ext>
                </a:extLst>
              </p:cNvPr>
              <p:cNvSpPr txBox="1"/>
              <p:nvPr/>
            </p:nvSpPr>
            <p:spPr>
              <a:xfrm>
                <a:off x="2257681" y="1280201"/>
                <a:ext cx="9019919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State-Value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altLang="ko-KR" dirty="0"/>
                  <a:t>(s) of an MDP is the expected return</a:t>
                </a:r>
              </a:p>
              <a:p>
                <a:r>
                  <a:rPr lang="en-US" altLang="ko-KR" dirty="0"/>
                  <a:t>-&gt; </a:t>
                </a:r>
                <a:r>
                  <a:rPr lang="ko-KR" altLang="en-US" dirty="0"/>
                  <a:t> </a:t>
                </a:r>
                <a:r>
                  <a:rPr lang="en-US" altLang="ko-KR" dirty="0"/>
                  <a:t>State s</a:t>
                </a:r>
                <a:r>
                  <a:rPr lang="ko-KR" altLang="en-US" dirty="0"/>
                  <a:t>의 가치는 해당 </a:t>
                </a:r>
                <a:r>
                  <a:rPr lang="en-US" altLang="ko-KR" dirty="0"/>
                  <a:t>state</a:t>
                </a:r>
                <a:r>
                  <a:rPr lang="ko-KR" altLang="en-US" dirty="0"/>
                  <a:t>에서 </a:t>
                </a:r>
                <a:r>
                  <a:rPr lang="en-US" altLang="ko-KR" dirty="0"/>
                  <a:t>policy</a:t>
                </a:r>
                <a:r>
                  <a:rPr lang="ko-KR" altLang="en-US" dirty="0"/>
                  <a:t>에 얻게 되는 </a:t>
                </a:r>
                <a:r>
                  <a:rPr lang="en-US" altLang="ko-KR" dirty="0"/>
                  <a:t>reward</a:t>
                </a:r>
                <a:r>
                  <a:rPr lang="ko-KR" altLang="en-US" dirty="0"/>
                  <a:t>들의 총합</a:t>
                </a:r>
                <a:r>
                  <a:rPr lang="en-US" altLang="ko-KR" dirty="0"/>
                  <a:t>(return)</a:t>
                </a:r>
                <a:r>
                  <a:rPr lang="ko-KR" altLang="en-US" dirty="0"/>
                  <a:t>을 나타낸다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ko-KR" dirty="0"/>
                        <m:t>(</m:t>
                      </m:r>
                      <m:r>
                        <m:rPr>
                          <m:nor/>
                        </m:rPr>
                        <a:rPr lang="en-US" altLang="ko-KR" dirty="0"/>
                        <m:t>s</m:t>
                      </m:r>
                      <m:r>
                        <m:rPr>
                          <m:nor/>
                        </m:rPr>
                        <a:rPr lang="en-US" altLang="ko-KR" dirty="0"/>
                        <m:t>)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ko-KR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d>
                        <m:dPr>
                          <m:begChr m:val=""/>
                          <m:endChr m:val="|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3A86E00-03AF-4C9A-8EB1-A2757C2BE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681" y="1280201"/>
                <a:ext cx="9019919" cy="1477328"/>
              </a:xfrm>
              <a:prstGeom prst="rect">
                <a:avLst/>
              </a:prstGeom>
              <a:blipFill>
                <a:blip r:embed="rId2"/>
                <a:stretch>
                  <a:fillRect l="-541" t="-2066" b="-466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8CFEB1C-7AF4-43DD-BFE3-42485CAD5954}"/>
                  </a:ext>
                </a:extLst>
              </p:cNvPr>
              <p:cNvSpPr txBox="1"/>
              <p:nvPr/>
            </p:nvSpPr>
            <p:spPr>
              <a:xfrm>
                <a:off x="2257681" y="3823473"/>
                <a:ext cx="9019919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Action-Value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altLang="ko-KR" dirty="0"/>
                  <a:t>(s, a) is the expected return starting from state s, taking a, and then following policy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-&gt; </a:t>
                </a:r>
                <a:r>
                  <a:rPr lang="ko-KR" altLang="en-US" dirty="0"/>
                  <a:t> </a:t>
                </a:r>
                <a:r>
                  <a:rPr lang="en-US" altLang="ko-KR" dirty="0"/>
                  <a:t>Action a</a:t>
                </a:r>
                <a:r>
                  <a:rPr lang="ko-KR" altLang="en-US" dirty="0"/>
                  <a:t>의 가치는 </a:t>
                </a:r>
                <a:r>
                  <a:rPr lang="en-US" altLang="ko-KR" dirty="0"/>
                  <a:t>State s</a:t>
                </a:r>
                <a:r>
                  <a:rPr lang="ko-KR" altLang="en-US" dirty="0"/>
                  <a:t>에서 </a:t>
                </a:r>
                <a:r>
                  <a:rPr lang="en-US" altLang="ko-KR" dirty="0"/>
                  <a:t>policy</a:t>
                </a:r>
                <a:r>
                  <a:rPr lang="ko-KR" altLang="en-US" dirty="0"/>
                  <a:t>에 따라 </a:t>
                </a:r>
                <a:r>
                  <a:rPr lang="en-US" altLang="ko-KR" dirty="0"/>
                  <a:t>action</a:t>
                </a:r>
                <a:r>
                  <a:rPr lang="ko-KR" altLang="en-US" dirty="0"/>
                  <a:t>을 취했을 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얻게 되는 </a:t>
                </a:r>
                <a:r>
                  <a:rPr lang="en-US" altLang="ko-KR" dirty="0"/>
                  <a:t>reward</a:t>
                </a:r>
                <a:r>
                  <a:rPr lang="ko-KR" altLang="en-US" dirty="0"/>
                  <a:t>들의 총합</a:t>
                </a:r>
                <a:r>
                  <a:rPr lang="en-US" altLang="ko-KR" dirty="0"/>
                  <a:t>(return)</a:t>
                </a:r>
                <a:r>
                  <a:rPr lang="ko-KR" altLang="en-US" dirty="0"/>
                  <a:t>을 나타냅니다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ko-KR" dirty="0"/>
                        <m:t>(</m:t>
                      </m:r>
                      <m:r>
                        <m:rPr>
                          <m:nor/>
                        </m:rPr>
                        <a:rPr lang="en-US" altLang="ko-KR" dirty="0"/>
                        <m:t>s</m:t>
                      </m:r>
                      <m:r>
                        <m:rPr>
                          <m:nor/>
                        </m:rPr>
                        <a:rPr lang="en-US" altLang="ko-KR" dirty="0"/>
                        <m:t>, </m:t>
                      </m:r>
                      <m:r>
                        <m:rPr>
                          <m:nor/>
                        </m:rPr>
                        <a:rPr lang="en-US" altLang="ko-KR" dirty="0"/>
                        <m:t>a</m:t>
                      </m:r>
                      <m:r>
                        <m:rPr>
                          <m:nor/>
                        </m:rPr>
                        <a:rPr lang="en-US" altLang="ko-KR" dirty="0"/>
                        <m:t>)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ko-KR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d>
                        <m:dPr>
                          <m:begChr m:val=""/>
                          <m:endChr m:val="|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8CFEB1C-7AF4-43DD-BFE3-42485CAD59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681" y="3823473"/>
                <a:ext cx="9019919" cy="1754326"/>
              </a:xfrm>
              <a:prstGeom prst="rect">
                <a:avLst/>
              </a:prstGeom>
              <a:blipFill>
                <a:blip r:embed="rId3"/>
                <a:stretch>
                  <a:fillRect l="-541" t="-1736" b="-38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5439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0173A9E8-7849-462B-94B8-101898F47B19}"/>
              </a:ext>
            </a:extLst>
          </p:cNvPr>
          <p:cNvSpPr/>
          <p:nvPr/>
        </p:nvSpPr>
        <p:spPr>
          <a:xfrm>
            <a:off x="0" y="0"/>
            <a:ext cx="187234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CC9626-67ED-49F2-A6AC-88696472A1C6}"/>
              </a:ext>
            </a:extLst>
          </p:cNvPr>
          <p:cNvSpPr txBox="1"/>
          <p:nvPr/>
        </p:nvSpPr>
        <p:spPr>
          <a:xfrm>
            <a:off x="26108" y="119744"/>
            <a:ext cx="17743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0" dirty="0">
                <a:solidFill>
                  <a:schemeClr val="bg1"/>
                </a:solidFill>
              </a:rPr>
              <a:t>Bellman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Expectation</a:t>
            </a:r>
          </a:p>
          <a:p>
            <a:r>
              <a:rPr lang="en-US" altLang="ko-KR" sz="2800" dirty="0">
                <a:solidFill>
                  <a:schemeClr val="bg1"/>
                </a:solidFill>
              </a:rPr>
              <a:t>Equation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State-Value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3A86E00-03AF-4C9A-8EB1-A2757C2BE309}"/>
                  </a:ext>
                </a:extLst>
              </p:cNvPr>
              <p:cNvSpPr txBox="1"/>
              <p:nvPr/>
            </p:nvSpPr>
            <p:spPr>
              <a:xfrm>
                <a:off x="2257681" y="1280201"/>
                <a:ext cx="901991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State-Value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altLang="ko-KR" dirty="0"/>
                  <a:t>(s)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ko-KR" dirty="0"/>
                        <m:t>(</m:t>
                      </m:r>
                      <m:r>
                        <m:rPr>
                          <m:nor/>
                        </m:rPr>
                        <a:rPr lang="en-US" altLang="ko-KR" dirty="0"/>
                        <m:t>s</m:t>
                      </m:r>
                      <m:r>
                        <m:rPr>
                          <m:nor/>
                        </m:rPr>
                        <a:rPr lang="en-US" altLang="ko-KR" dirty="0"/>
                        <m:t>)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ko-KR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d>
                        <m:dPr>
                          <m:begChr m:val=""/>
                          <m:endChr m:val="|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ko-KR" dirty="0"/>
              </a:p>
              <a:p>
                <a:pPr algn="ctr"/>
                <a:r>
                  <a:rPr lang="en-US" altLang="ko-KR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m:rPr>
                        <m:nor/>
                      </m:rPr>
                      <a:rPr lang="en-US" altLang="ko-KR" dirty="0"/>
                      <m:t>(</m:t>
                    </m:r>
                    <m:r>
                      <m:rPr>
                        <m:nor/>
                      </m:rPr>
                      <a:rPr lang="en-US" altLang="ko-KR" dirty="0"/>
                      <m:t>s</m:t>
                    </m:r>
                    <m:r>
                      <m:rPr>
                        <m:nor/>
                      </m:rPr>
                      <a:rPr lang="en-US" altLang="ko-KR" dirty="0"/>
                      <m:t>)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d>
                      <m:dPr>
                        <m:begChr m:val="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3A86E00-03AF-4C9A-8EB1-A2757C2BE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681" y="1280201"/>
                <a:ext cx="9019919" cy="923330"/>
              </a:xfrm>
              <a:prstGeom prst="rect">
                <a:avLst/>
              </a:prstGeom>
              <a:blipFill>
                <a:blip r:embed="rId2"/>
                <a:stretch>
                  <a:fillRect l="-541" t="-17219" b="-754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3CC346A-D4FC-40EC-9EB9-D69FA11C3B91}"/>
                  </a:ext>
                </a:extLst>
              </p:cNvPr>
              <p:cNvSpPr txBox="1"/>
              <p:nvPr/>
            </p:nvSpPr>
            <p:spPr>
              <a:xfrm>
                <a:off x="5269760" y="5122119"/>
                <a:ext cx="299575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altLang="ko-KR" sz="2000" dirty="0"/>
                  <a:t>(s)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2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sz="2000" dirty="0"/>
                          <m:t>(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s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, 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a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)</m:t>
                        </m:r>
                      </m:e>
                    </m:nary>
                  </m:oMath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3CC346A-D4FC-40EC-9EB9-D69FA11C3B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760" y="5122119"/>
                <a:ext cx="2995757" cy="307777"/>
              </a:xfrm>
              <a:prstGeom prst="rect">
                <a:avLst/>
              </a:prstGeom>
              <a:blipFill>
                <a:blip r:embed="rId3"/>
                <a:stretch>
                  <a:fillRect l="-2846" t="-170588" r="-3049" b="-252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C86D31E0-0E94-413C-857C-63BEEBA237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272" y="2467980"/>
            <a:ext cx="4928735" cy="238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634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0173A9E8-7849-462B-94B8-101898F47B19}"/>
              </a:ext>
            </a:extLst>
          </p:cNvPr>
          <p:cNvSpPr/>
          <p:nvPr/>
        </p:nvSpPr>
        <p:spPr>
          <a:xfrm>
            <a:off x="0" y="0"/>
            <a:ext cx="187234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CC9626-67ED-49F2-A6AC-88696472A1C6}"/>
              </a:ext>
            </a:extLst>
          </p:cNvPr>
          <p:cNvSpPr txBox="1"/>
          <p:nvPr/>
        </p:nvSpPr>
        <p:spPr>
          <a:xfrm>
            <a:off x="26108" y="119744"/>
            <a:ext cx="17743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0" dirty="0">
                <a:solidFill>
                  <a:schemeClr val="bg1"/>
                </a:solidFill>
              </a:rPr>
              <a:t>Bellman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Expectation</a:t>
            </a:r>
          </a:p>
          <a:p>
            <a:r>
              <a:rPr lang="en-US" altLang="ko-KR" sz="2800" dirty="0">
                <a:solidFill>
                  <a:schemeClr val="bg1"/>
                </a:solidFill>
              </a:rPr>
              <a:t>Equation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Action-Value</a:t>
            </a:r>
          </a:p>
          <a:p>
            <a:endParaRPr lang="en-US" altLang="ko-KR" sz="3200" b="0" dirty="0">
              <a:solidFill>
                <a:schemeClr val="bg1"/>
              </a:solidFill>
            </a:endParaRPr>
          </a:p>
          <a:p>
            <a:endParaRPr lang="ko-KR" altLang="en-US" sz="32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8CFEB1C-7AF4-43DD-BFE3-42485CAD5954}"/>
                  </a:ext>
                </a:extLst>
              </p:cNvPr>
              <p:cNvSpPr txBox="1"/>
              <p:nvPr/>
            </p:nvSpPr>
            <p:spPr>
              <a:xfrm>
                <a:off x="2257681" y="1343692"/>
                <a:ext cx="9019919" cy="12449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Action-Value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altLang="ko-KR" dirty="0"/>
                  <a:t>(s, a)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ko-KR" dirty="0"/>
                        <m:t>(</m:t>
                      </m:r>
                      <m:r>
                        <m:rPr>
                          <m:nor/>
                        </m:rPr>
                        <a:rPr lang="en-US" altLang="ko-KR" dirty="0"/>
                        <m:t>s</m:t>
                      </m:r>
                      <m:r>
                        <m:rPr>
                          <m:nor/>
                        </m:rPr>
                        <a:rPr lang="en-US" altLang="ko-KR" dirty="0"/>
                        <m:t>, </m:t>
                      </m:r>
                      <m:r>
                        <m:rPr>
                          <m:nor/>
                        </m:rPr>
                        <a:rPr lang="en-US" altLang="ko-KR" dirty="0"/>
                        <m:t>a</m:t>
                      </m:r>
                      <m:r>
                        <m:rPr>
                          <m:nor/>
                        </m:rPr>
                        <a:rPr lang="en-US" altLang="ko-KR" dirty="0"/>
                        <m:t>)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ko-KR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d>
                        <m:dPr>
                          <m:begChr m:val=""/>
                          <m:endChr m:val="|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ko-KR" dirty="0"/>
              </a:p>
              <a:p>
                <a:pPr algn="ctr"/>
                <a:r>
                  <a:rPr lang="en-US" altLang="ko-KR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m:rPr>
                        <m:nor/>
                      </m:rPr>
                      <a:rPr lang="en-US" altLang="ko-KR" dirty="0"/>
                      <m:t>(</m:t>
                    </m:r>
                    <m:r>
                      <m:rPr>
                        <m:nor/>
                      </m:rPr>
                      <a:rPr lang="en-US" altLang="ko-KR" dirty="0"/>
                      <m:t>s</m:t>
                    </m:r>
                    <m:r>
                      <m:rPr>
                        <m:nor/>
                      </m:rPr>
                      <a:rPr lang="en-US" altLang="ko-KR" dirty="0"/>
                      <m:t>, </m:t>
                    </m:r>
                    <m:r>
                      <m:rPr>
                        <m:nor/>
                      </m:rPr>
                      <a:rPr lang="en-US" altLang="ko-KR" dirty="0"/>
                      <m:t>a</m:t>
                    </m:r>
                    <m:r>
                      <m:rPr>
                        <m:nor/>
                      </m:rPr>
                      <a:rPr lang="en-US" altLang="ko-KR" dirty="0"/>
                      <m:t>)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d>
                      <m:dPr>
                        <m:begChr m:val=""/>
                        <m:endChr m:val="|"/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dirty="0"/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dirty="0"/>
                          <m:t>,</m:t>
                        </m:r>
                        <m:r>
                          <m:rPr>
                            <m:nor/>
                          </m:rPr>
                          <a:rPr lang="en-US" altLang="ko-KR" b="0" i="0" dirty="0" smtClean="0"/>
                          <m:t>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dirty="0"/>
              </a:p>
              <a:p>
                <a:pPr/>
                <a:endParaRPr lang="en-US" altLang="ko-KR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8CFEB1C-7AF4-43DD-BFE3-42485CAD59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681" y="1343692"/>
                <a:ext cx="9019919" cy="1244956"/>
              </a:xfrm>
              <a:prstGeom prst="rect">
                <a:avLst/>
              </a:prstGeom>
              <a:blipFill>
                <a:blip r:embed="rId2"/>
                <a:stretch>
                  <a:fillRect l="-541" t="-12683" b="-292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4312FFD5-3DB0-4CC5-A131-2159BB257A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813" y="2467200"/>
            <a:ext cx="5083653" cy="24985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E1153B-A614-4DED-9525-66FFDFBC2DDF}"/>
                  </a:ext>
                </a:extLst>
              </p:cNvPr>
              <p:cNvSpPr txBox="1"/>
              <p:nvPr/>
            </p:nvSpPr>
            <p:spPr>
              <a:xfrm>
                <a:off x="5013312" y="5206531"/>
                <a:ext cx="350865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2000" dirty="0"/>
                      <m:t>(</m:t>
                    </m:r>
                    <m:r>
                      <m:rPr>
                        <m:nor/>
                      </m:rPr>
                      <a:rPr lang="en-US" altLang="ko-KR" sz="2000" dirty="0"/>
                      <m:t>s</m:t>
                    </m:r>
                    <m:r>
                      <m:rPr>
                        <m:nor/>
                      </m:rPr>
                      <a:rPr lang="en-US" altLang="ko-KR" sz="2000" dirty="0"/>
                      <m:t>, </m:t>
                    </m:r>
                    <m:r>
                      <m:rPr>
                        <m:nor/>
                      </m:rPr>
                      <a:rPr lang="en-US" altLang="ko-KR" sz="2000" dirty="0"/>
                      <m:t>a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𝑠𝑠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sz="2000" dirty="0"/>
                          <m:t>(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s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′)</m:t>
                        </m:r>
                      </m:e>
                    </m:nary>
                  </m:oMath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E1153B-A614-4DED-9525-66FFDFBC2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312" y="5206531"/>
                <a:ext cx="3508653" cy="307777"/>
              </a:xfrm>
              <a:prstGeom prst="rect">
                <a:avLst/>
              </a:prstGeom>
              <a:blipFill>
                <a:blip r:embed="rId4"/>
                <a:stretch>
                  <a:fillRect l="-2604" t="-170588" r="-2604" b="-252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4450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0173A9E8-7849-462B-94B8-101898F47B19}"/>
              </a:ext>
            </a:extLst>
          </p:cNvPr>
          <p:cNvSpPr/>
          <p:nvPr/>
        </p:nvSpPr>
        <p:spPr>
          <a:xfrm>
            <a:off x="0" y="0"/>
            <a:ext cx="187234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CC9626-67ED-49F2-A6AC-88696472A1C6}"/>
              </a:ext>
            </a:extLst>
          </p:cNvPr>
          <p:cNvSpPr txBox="1"/>
          <p:nvPr/>
        </p:nvSpPr>
        <p:spPr>
          <a:xfrm>
            <a:off x="26108" y="119744"/>
            <a:ext cx="177437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0" dirty="0">
                <a:solidFill>
                  <a:schemeClr val="bg1"/>
                </a:solidFill>
              </a:rPr>
              <a:t>Bellman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Expectation</a:t>
            </a:r>
          </a:p>
          <a:p>
            <a:r>
              <a:rPr lang="en-US" altLang="ko-KR" sz="2800" dirty="0">
                <a:solidFill>
                  <a:schemeClr val="bg1"/>
                </a:solidFill>
              </a:rPr>
              <a:t>Equation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State-Value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(2)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3A86E00-03AF-4C9A-8EB1-A2757C2BE309}"/>
                  </a:ext>
                </a:extLst>
              </p:cNvPr>
              <p:cNvSpPr txBox="1"/>
              <p:nvPr/>
            </p:nvSpPr>
            <p:spPr>
              <a:xfrm>
                <a:off x="2257681" y="1280201"/>
                <a:ext cx="901991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State-Value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altLang="ko-KR" dirty="0"/>
                  <a:t>(s)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ko-KR" dirty="0"/>
                        <m:t>(</m:t>
                      </m:r>
                      <m:r>
                        <m:rPr>
                          <m:nor/>
                        </m:rPr>
                        <a:rPr lang="en-US" altLang="ko-KR" dirty="0"/>
                        <m:t>s</m:t>
                      </m:r>
                      <m:r>
                        <m:rPr>
                          <m:nor/>
                        </m:rPr>
                        <a:rPr lang="en-US" altLang="ko-KR" dirty="0"/>
                        <m:t>)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ko-KR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d>
                        <m:dPr>
                          <m:begChr m:val=""/>
                          <m:endChr m:val="|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ko-KR" dirty="0"/>
              </a:p>
              <a:p>
                <a:pPr algn="ctr"/>
                <a:r>
                  <a:rPr lang="en-US" altLang="ko-KR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m:rPr>
                        <m:nor/>
                      </m:rPr>
                      <a:rPr lang="en-US" altLang="ko-KR" dirty="0"/>
                      <m:t>(</m:t>
                    </m:r>
                    <m:r>
                      <m:rPr>
                        <m:nor/>
                      </m:rPr>
                      <a:rPr lang="en-US" altLang="ko-KR" dirty="0"/>
                      <m:t>s</m:t>
                    </m:r>
                    <m:r>
                      <m:rPr>
                        <m:nor/>
                      </m:rPr>
                      <a:rPr lang="en-US" altLang="ko-KR" dirty="0"/>
                      <m:t>)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d>
                      <m:dPr>
                        <m:begChr m:val="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3A86E00-03AF-4C9A-8EB1-A2757C2BE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681" y="1280201"/>
                <a:ext cx="9019919" cy="923330"/>
              </a:xfrm>
              <a:prstGeom prst="rect">
                <a:avLst/>
              </a:prstGeom>
              <a:blipFill>
                <a:blip r:embed="rId2"/>
                <a:stretch>
                  <a:fillRect l="-541" t="-17219" b="-754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3CC346A-D4FC-40EC-9EB9-D69FA11C3B91}"/>
                  </a:ext>
                </a:extLst>
              </p:cNvPr>
              <p:cNvSpPr txBox="1"/>
              <p:nvPr/>
            </p:nvSpPr>
            <p:spPr>
              <a:xfrm>
                <a:off x="4545860" y="5270022"/>
                <a:ext cx="465903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altLang="ko-KR" sz="2000" dirty="0"/>
                  <a:t>(s)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2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Sup>
                          <m:sSub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𝑠𝑠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b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altLang="ko-KR" sz="2000" dirty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ko-KR" sz="2000" dirty="0"/>
                              <m:t>s</m:t>
                            </m:r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′)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3CC346A-D4FC-40EC-9EB9-D69FA11C3B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860" y="5270022"/>
                <a:ext cx="4659032" cy="307777"/>
              </a:xfrm>
              <a:prstGeom prst="rect">
                <a:avLst/>
              </a:prstGeom>
              <a:blipFill>
                <a:blip r:embed="rId3"/>
                <a:stretch>
                  <a:fillRect l="-1963" t="-176000" r="-1963" b="-25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F8171873-7319-49CD-8082-41D7444698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544" y="2479301"/>
            <a:ext cx="4563112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145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0173A9E8-7849-462B-94B8-101898F47B19}"/>
              </a:ext>
            </a:extLst>
          </p:cNvPr>
          <p:cNvSpPr/>
          <p:nvPr/>
        </p:nvSpPr>
        <p:spPr>
          <a:xfrm>
            <a:off x="0" y="0"/>
            <a:ext cx="187234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CC9626-67ED-49F2-A6AC-88696472A1C6}"/>
              </a:ext>
            </a:extLst>
          </p:cNvPr>
          <p:cNvSpPr txBox="1"/>
          <p:nvPr/>
        </p:nvSpPr>
        <p:spPr>
          <a:xfrm>
            <a:off x="26108" y="119744"/>
            <a:ext cx="1774373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0" dirty="0">
                <a:solidFill>
                  <a:schemeClr val="bg1"/>
                </a:solidFill>
              </a:rPr>
              <a:t>Bellman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Expectation</a:t>
            </a:r>
          </a:p>
          <a:p>
            <a:r>
              <a:rPr lang="en-US" altLang="ko-KR" sz="2800" dirty="0">
                <a:solidFill>
                  <a:schemeClr val="bg1"/>
                </a:solidFill>
              </a:rPr>
              <a:t>Equation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Action-Value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(2)</a:t>
            </a:r>
          </a:p>
          <a:p>
            <a:endParaRPr lang="en-US" altLang="ko-KR" sz="3200" b="0" dirty="0">
              <a:solidFill>
                <a:schemeClr val="bg1"/>
              </a:solidFill>
            </a:endParaRPr>
          </a:p>
          <a:p>
            <a:endParaRPr lang="ko-KR" altLang="en-US" sz="32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8CFEB1C-7AF4-43DD-BFE3-42485CAD5954}"/>
                  </a:ext>
                </a:extLst>
              </p:cNvPr>
              <p:cNvSpPr txBox="1"/>
              <p:nvPr/>
            </p:nvSpPr>
            <p:spPr>
              <a:xfrm>
                <a:off x="2257681" y="1343692"/>
                <a:ext cx="9019919" cy="12449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Action-Value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altLang="ko-KR" dirty="0"/>
                  <a:t>(s, a)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ko-KR" dirty="0"/>
                        <m:t>(</m:t>
                      </m:r>
                      <m:r>
                        <m:rPr>
                          <m:nor/>
                        </m:rPr>
                        <a:rPr lang="en-US" altLang="ko-KR" dirty="0"/>
                        <m:t>s</m:t>
                      </m:r>
                      <m:r>
                        <m:rPr>
                          <m:nor/>
                        </m:rPr>
                        <a:rPr lang="en-US" altLang="ko-KR" dirty="0"/>
                        <m:t>, </m:t>
                      </m:r>
                      <m:r>
                        <m:rPr>
                          <m:nor/>
                        </m:rPr>
                        <a:rPr lang="en-US" altLang="ko-KR" dirty="0"/>
                        <m:t>a</m:t>
                      </m:r>
                      <m:r>
                        <m:rPr>
                          <m:nor/>
                        </m:rPr>
                        <a:rPr lang="en-US" altLang="ko-KR" dirty="0"/>
                        <m:t>)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ko-KR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d>
                        <m:dPr>
                          <m:begChr m:val=""/>
                          <m:endChr m:val="|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ko-KR" dirty="0"/>
              </a:p>
              <a:p>
                <a:pPr algn="ctr"/>
                <a:r>
                  <a:rPr lang="en-US" altLang="ko-KR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m:rPr>
                        <m:nor/>
                      </m:rPr>
                      <a:rPr lang="en-US" altLang="ko-KR" dirty="0"/>
                      <m:t>(</m:t>
                    </m:r>
                    <m:r>
                      <m:rPr>
                        <m:nor/>
                      </m:rPr>
                      <a:rPr lang="en-US" altLang="ko-KR" dirty="0"/>
                      <m:t>s</m:t>
                    </m:r>
                    <m:r>
                      <m:rPr>
                        <m:nor/>
                      </m:rPr>
                      <a:rPr lang="en-US" altLang="ko-KR" dirty="0"/>
                      <m:t>, </m:t>
                    </m:r>
                    <m:r>
                      <m:rPr>
                        <m:nor/>
                      </m:rPr>
                      <a:rPr lang="en-US" altLang="ko-KR" dirty="0"/>
                      <m:t>a</m:t>
                    </m:r>
                    <m:r>
                      <m:rPr>
                        <m:nor/>
                      </m:rPr>
                      <a:rPr lang="en-US" altLang="ko-KR" dirty="0"/>
                      <m:t>)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d>
                      <m:dPr>
                        <m:begChr m:val=""/>
                        <m:endChr m:val="|"/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dirty="0"/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dirty="0"/>
                          <m:t>,</m:t>
                        </m:r>
                        <m:r>
                          <m:rPr>
                            <m:nor/>
                          </m:rPr>
                          <a:rPr lang="en-US" altLang="ko-KR" b="0" i="0" dirty="0" smtClean="0"/>
                          <m:t>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dirty="0"/>
              </a:p>
              <a:p>
                <a:pPr/>
                <a:endParaRPr lang="en-US" altLang="ko-KR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8CFEB1C-7AF4-43DD-BFE3-42485CAD59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681" y="1343692"/>
                <a:ext cx="9019919" cy="1244956"/>
              </a:xfrm>
              <a:prstGeom prst="rect">
                <a:avLst/>
              </a:prstGeom>
              <a:blipFill>
                <a:blip r:embed="rId2"/>
                <a:stretch>
                  <a:fillRect l="-541" t="-12683" b="-292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E1153B-A614-4DED-9525-66FFDFBC2DDF}"/>
                  </a:ext>
                </a:extLst>
              </p:cNvPr>
              <p:cNvSpPr txBox="1"/>
              <p:nvPr/>
            </p:nvSpPr>
            <p:spPr>
              <a:xfrm>
                <a:off x="4238227" y="5360419"/>
                <a:ext cx="536012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2000" dirty="0"/>
                      <m:t>(</m:t>
                    </m:r>
                    <m:r>
                      <m:rPr>
                        <m:nor/>
                      </m:rPr>
                      <a:rPr lang="en-US" altLang="ko-KR" sz="2000" dirty="0"/>
                      <m:t>s</m:t>
                    </m:r>
                    <m:r>
                      <m:rPr>
                        <m:nor/>
                      </m:rPr>
                      <a:rPr lang="en-US" altLang="ko-KR" sz="2000" dirty="0"/>
                      <m:t>, </m:t>
                    </m:r>
                    <m:r>
                      <m:rPr>
                        <m:nor/>
                      </m:rPr>
                      <a:rPr lang="en-US" altLang="ko-KR" sz="2000" dirty="0"/>
                      <m:t>a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𝑠𝑠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  <m:sup/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altLang="ko-KR" sz="2000" dirty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ko-KR" sz="2000" dirty="0"/>
                              <m:t>s</m:t>
                            </m:r>
                            <m:r>
                              <m:rPr>
                                <m:nor/>
                              </m:rPr>
                              <a:rPr lang="en-US" altLang="ko-KR" sz="2000" b="0" i="0" dirty="0" smtClean="0"/>
                              <m:t>'</m:t>
                            </m:r>
                            <m:r>
                              <m:rPr>
                                <m:nor/>
                              </m:rPr>
                              <a:rPr lang="en-US" altLang="ko-KR" sz="2000" dirty="0"/>
                              <m:t>, </m:t>
                            </m:r>
                            <m:r>
                              <m:rPr>
                                <m:nor/>
                              </m:rPr>
                              <a:rPr lang="en-US" altLang="ko-KR" sz="2000" dirty="0"/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altLang="ko-KR" sz="2000" b="0" i="0" dirty="0" smtClean="0"/>
                              <m:t>'</m:t>
                            </m:r>
                            <m:r>
                              <m:rPr>
                                <m:nor/>
                              </m:rPr>
                              <a:rPr lang="en-US" altLang="ko-KR" sz="2000" dirty="0"/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E1153B-A614-4DED-9525-66FFDFBC2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227" y="5360419"/>
                <a:ext cx="5360122" cy="307777"/>
              </a:xfrm>
              <a:prstGeom prst="rect">
                <a:avLst/>
              </a:prstGeom>
              <a:blipFill>
                <a:blip r:embed="rId3"/>
                <a:stretch>
                  <a:fillRect l="-1705" t="-170588" r="-1250" b="-252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CC0DA769-FDB8-45F1-A53A-90005F09DB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852" y="2308612"/>
            <a:ext cx="4816097" cy="299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125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0173A9E8-7849-462B-94B8-101898F47B19}"/>
              </a:ext>
            </a:extLst>
          </p:cNvPr>
          <p:cNvSpPr/>
          <p:nvPr/>
        </p:nvSpPr>
        <p:spPr>
          <a:xfrm>
            <a:off x="0" y="0"/>
            <a:ext cx="187234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CC9626-67ED-49F2-A6AC-88696472A1C6}"/>
              </a:ext>
            </a:extLst>
          </p:cNvPr>
          <p:cNvSpPr txBox="1"/>
          <p:nvPr/>
        </p:nvSpPr>
        <p:spPr>
          <a:xfrm>
            <a:off x="26108" y="119744"/>
            <a:ext cx="17743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0" dirty="0">
                <a:solidFill>
                  <a:schemeClr val="bg1"/>
                </a:solidFill>
              </a:rPr>
              <a:t>Example</a:t>
            </a:r>
            <a:endParaRPr lang="en-US" altLang="ko-KR" sz="2000" dirty="0">
              <a:solidFill>
                <a:schemeClr val="bg1"/>
              </a:solidFill>
            </a:endParaRPr>
          </a:p>
          <a:p>
            <a:endParaRPr lang="en-US" altLang="ko-KR" sz="3200" b="0" dirty="0">
              <a:solidFill>
                <a:schemeClr val="bg1"/>
              </a:solidFill>
            </a:endParaRPr>
          </a:p>
          <a:p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1BA189-FA58-4325-A60A-D6A41B7F3F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604" y="1371818"/>
            <a:ext cx="6411220" cy="484890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494037D-D0B1-4AA7-99D5-2ECBD22C1273}"/>
                  </a:ext>
                </a:extLst>
              </p:cNvPr>
              <p:cNvSpPr txBox="1"/>
              <p:nvPr/>
            </p:nvSpPr>
            <p:spPr>
              <a:xfrm>
                <a:off x="8897257" y="2476500"/>
                <a:ext cx="2692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𝛾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494037D-D0B1-4AA7-99D5-2ECBD22C1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7257" y="2476500"/>
                <a:ext cx="2692400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CF5D7D0-61CE-48D0-9C85-1EAD63E07123}"/>
                  </a:ext>
                </a:extLst>
              </p:cNvPr>
              <p:cNvSpPr txBox="1"/>
              <p:nvPr/>
            </p:nvSpPr>
            <p:spPr>
              <a:xfrm>
                <a:off x="8897257" y="2895601"/>
                <a:ext cx="2692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p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CF5D7D0-61CE-48D0-9C85-1EAD63E07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7257" y="2895601"/>
                <a:ext cx="2692400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599297C-3A11-4B27-A793-EA214D79B15F}"/>
              </a:ext>
            </a:extLst>
          </p:cNvPr>
          <p:cNvSpPr txBox="1"/>
          <p:nvPr/>
        </p:nvSpPr>
        <p:spPr>
          <a:xfrm>
            <a:off x="8758824" y="3377168"/>
            <a:ext cx="3361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 Bellman expectation equation can be expressed concisely using the induced MRP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C89E548-E1C1-41E1-A5B0-3A4499D370AE}"/>
                  </a:ext>
                </a:extLst>
              </p:cNvPr>
              <p:cNvSpPr txBox="1"/>
              <p:nvPr/>
            </p:nvSpPr>
            <p:spPr>
              <a:xfrm>
                <a:off x="3832678" y="893560"/>
                <a:ext cx="31042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ko-KR" dirty="0"/>
                  <a:t> for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=0.5,  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C89E548-E1C1-41E1-A5B0-3A4499D37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2678" y="893560"/>
                <a:ext cx="3104244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9935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1409</TotalTime>
  <Words>568</Words>
  <Application>Microsoft Office PowerPoint</Application>
  <PresentationFormat>와이드스크린</PresentationFormat>
  <Paragraphs>99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ICSL</dc:creator>
  <cp:lastModifiedBy>ICSL</cp:lastModifiedBy>
  <cp:revision>29</cp:revision>
  <cp:lastPrinted>2019-04-05T04:02:25Z</cp:lastPrinted>
  <dcterms:created xsi:type="dcterms:W3CDTF">2019-04-04T07:57:35Z</dcterms:created>
  <dcterms:modified xsi:type="dcterms:W3CDTF">2019-04-05T07:51:08Z</dcterms:modified>
</cp:coreProperties>
</file>